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263" r:id="rId2"/>
    <p:sldId id="260" r:id="rId3"/>
    <p:sldId id="258" r:id="rId4"/>
    <p:sldId id="262" r:id="rId5"/>
    <p:sldId id="263" r:id="rId6"/>
    <p:sldId id="377" r:id="rId7"/>
    <p:sldId id="362" r:id="rId8"/>
    <p:sldId id="363" r:id="rId9"/>
    <p:sldId id="266" r:id="rId10"/>
    <p:sldId id="379" r:id="rId11"/>
    <p:sldId id="264" r:id="rId12"/>
    <p:sldId id="265" r:id="rId13"/>
    <p:sldId id="361" r:id="rId14"/>
    <p:sldId id="367" r:id="rId15"/>
    <p:sldId id="378" r:id="rId16"/>
    <p:sldId id="364" r:id="rId17"/>
    <p:sldId id="1266" r:id="rId18"/>
    <p:sldId id="1267" r:id="rId19"/>
    <p:sldId id="1268" r:id="rId20"/>
    <p:sldId id="1269" r:id="rId21"/>
    <p:sldId id="1270" r:id="rId22"/>
    <p:sldId id="373" r:id="rId23"/>
    <p:sldId id="374" r:id="rId24"/>
    <p:sldId id="375" r:id="rId25"/>
    <p:sldId id="376" r:id="rId26"/>
    <p:sldId id="1265" r:id="rId27"/>
    <p:sldId id="1264" r:id="rId28"/>
    <p:sldId id="365" r:id="rId29"/>
    <p:sldId id="360" r:id="rId30"/>
    <p:sldId id="381" r:id="rId31"/>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Lewis" initials="JL" lastIdx="1" clrIdx="0">
    <p:extLst>
      <p:ext uri="{19B8F6BF-5375-455C-9EA6-DF929625EA0E}">
        <p15:presenceInfo xmlns:p15="http://schemas.microsoft.com/office/powerpoint/2012/main" userId="S-1-5-21-545483693-1931239259-924725345-18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F"/>
    <a:srgbClr val="40A535"/>
    <a:srgbClr val="65B65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591" autoAdjust="0"/>
  </p:normalViewPr>
  <p:slideViewPr>
    <p:cSldViewPr snapToGrid="0">
      <p:cViewPr>
        <p:scale>
          <a:sx n="75" d="100"/>
          <a:sy n="75" d="100"/>
        </p:scale>
        <p:origin x="1950" y="168"/>
      </p:cViewPr>
      <p:guideLst/>
    </p:cSldViewPr>
  </p:slideViewPr>
  <p:notesTextViewPr>
    <p:cViewPr>
      <p:scale>
        <a:sx n="1" d="1"/>
        <a:sy n="1" d="1"/>
      </p:scale>
      <p:origin x="0" y="0"/>
    </p:cViewPr>
  </p:notesTextViewPr>
  <p:notesViewPr>
    <p:cSldViewPr snapToGrid="0">
      <p:cViewPr varScale="1">
        <p:scale>
          <a:sx n="49" d="100"/>
          <a:sy n="49" d="100"/>
        </p:scale>
        <p:origin x="266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F3B42-3218-4D05-B8B4-A8A8CD7053D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9541B9BB-C030-4B0D-84F4-25C2C44B7AD6}">
      <dgm:prSet phldrT="[Text]" custT="1"/>
      <dgm:spPr/>
      <dgm:t>
        <a:bodyPr/>
        <a:lstStyle/>
        <a:p>
          <a:pPr>
            <a:lnSpc>
              <a:spcPct val="100000"/>
            </a:lnSpc>
            <a:spcAft>
              <a:spcPts val="0"/>
            </a:spcAft>
          </a:pPr>
          <a:r>
            <a:rPr lang="en-GB" sz="4400" dirty="0"/>
            <a:t>15.5%</a:t>
          </a:r>
        </a:p>
        <a:p>
          <a:pPr>
            <a:lnSpc>
              <a:spcPct val="90000"/>
            </a:lnSpc>
            <a:spcAft>
              <a:spcPct val="35000"/>
            </a:spcAft>
          </a:pPr>
          <a:endParaRPr lang="en-US" sz="300" baseline="0" dirty="0"/>
        </a:p>
        <a:p>
          <a:pPr>
            <a:lnSpc>
              <a:spcPct val="90000"/>
            </a:lnSpc>
            <a:spcAft>
              <a:spcPct val="35000"/>
            </a:spcAft>
          </a:pPr>
          <a:r>
            <a:rPr lang="en-US" sz="2000" baseline="0" dirty="0"/>
            <a:t>1 out of every 6 deaths in the UK attributed to poor dietary habits alone</a:t>
          </a:r>
          <a:endParaRPr lang="en-GB" sz="2000" dirty="0"/>
        </a:p>
      </dgm:t>
    </dgm:pt>
    <dgm:pt modelId="{586E44A5-681A-4F48-9E36-6002180FA5C8}" type="parTrans" cxnId="{99CD83FF-BE0F-4E8F-A15B-270830FE784D}">
      <dgm:prSet/>
      <dgm:spPr/>
      <dgm:t>
        <a:bodyPr/>
        <a:lstStyle/>
        <a:p>
          <a:endParaRPr lang="en-GB"/>
        </a:p>
      </dgm:t>
    </dgm:pt>
    <dgm:pt modelId="{57DBE281-BF84-4AE4-8CB5-8FAD6974FF4E}" type="sibTrans" cxnId="{99CD83FF-BE0F-4E8F-A15B-270830FE784D}">
      <dgm:prSet/>
      <dgm:spPr/>
      <dgm:t>
        <a:bodyPr/>
        <a:lstStyle/>
        <a:p>
          <a:endParaRPr lang="en-GB"/>
        </a:p>
      </dgm:t>
    </dgm:pt>
    <dgm:pt modelId="{1F985AB1-B235-42B0-88CB-3449B8AF4B79}">
      <dgm:prSet phldrT="[Text]" custT="1"/>
      <dgm:spPr/>
      <dgm:t>
        <a:bodyPr/>
        <a:lstStyle/>
        <a:p>
          <a:r>
            <a:rPr lang="en-GB" sz="3200" dirty="0"/>
            <a:t>Win-Win</a:t>
          </a:r>
        </a:p>
        <a:p>
          <a:r>
            <a:rPr lang="en-GB" sz="2000" dirty="0"/>
            <a:t>Diets can be better for us and better for the planet</a:t>
          </a:r>
        </a:p>
      </dgm:t>
    </dgm:pt>
    <dgm:pt modelId="{E0BD749E-4356-4C85-A618-75B4C9AA3715}" type="parTrans" cxnId="{74F24D1F-CB0B-4B11-824C-D5B9FC6E74DC}">
      <dgm:prSet/>
      <dgm:spPr/>
      <dgm:t>
        <a:bodyPr/>
        <a:lstStyle/>
        <a:p>
          <a:endParaRPr lang="en-GB"/>
        </a:p>
      </dgm:t>
    </dgm:pt>
    <dgm:pt modelId="{CB0AB341-457B-48BC-9769-0D3B20C3BCA4}" type="sibTrans" cxnId="{74F24D1F-CB0B-4B11-824C-D5B9FC6E74DC}">
      <dgm:prSet/>
      <dgm:spPr/>
      <dgm:t>
        <a:bodyPr/>
        <a:lstStyle/>
        <a:p>
          <a:endParaRPr lang="en-GB"/>
        </a:p>
      </dgm:t>
    </dgm:pt>
    <dgm:pt modelId="{18C1854B-0958-493C-99D0-D76F790EE729}">
      <dgm:prSet phldrT="[Text]" custT="1"/>
      <dgm:spPr/>
      <dgm:t>
        <a:bodyPr/>
        <a:lstStyle/>
        <a:p>
          <a:pPr>
            <a:spcAft>
              <a:spcPts val="0"/>
            </a:spcAft>
          </a:pPr>
          <a:r>
            <a:rPr lang="en-GB" sz="3600" dirty="0"/>
            <a:t>By 2050</a:t>
          </a:r>
        </a:p>
        <a:p>
          <a:pPr>
            <a:spcAft>
              <a:spcPts val="0"/>
            </a:spcAft>
          </a:pPr>
          <a:endParaRPr lang="en-GB" sz="500" dirty="0"/>
        </a:p>
        <a:p>
          <a:pPr>
            <a:spcAft>
              <a:spcPts val="0"/>
            </a:spcAft>
          </a:pPr>
          <a:r>
            <a:rPr lang="en-GB" sz="2000" dirty="0"/>
            <a:t>IPCC: need to keep global temperature rise below this </a:t>
          </a:r>
        </a:p>
        <a:p>
          <a:pPr>
            <a:spcAft>
              <a:spcPts val="0"/>
            </a:spcAft>
          </a:pPr>
          <a:r>
            <a:rPr lang="en-GB" sz="1000" dirty="0"/>
            <a:t> </a:t>
          </a:r>
        </a:p>
        <a:p>
          <a:pPr>
            <a:spcAft>
              <a:spcPts val="0"/>
            </a:spcAft>
          </a:pPr>
          <a:r>
            <a:rPr lang="en-GB" sz="2000" dirty="0"/>
            <a:t>    UK GHG</a:t>
          </a:r>
        </a:p>
        <a:p>
          <a:pPr>
            <a:spcAft>
              <a:spcPts val="0"/>
            </a:spcAft>
          </a:pPr>
          <a:r>
            <a:rPr lang="en-GB" sz="2000" dirty="0"/>
            <a:t> emissions by 80%</a:t>
          </a:r>
        </a:p>
      </dgm:t>
    </dgm:pt>
    <dgm:pt modelId="{96524BDA-512A-4382-ABF3-D7BFE1559891}" type="sibTrans" cxnId="{0798C9B8-5076-4192-8A62-5C874CC6CBE5}">
      <dgm:prSet/>
      <dgm:spPr/>
      <dgm:t>
        <a:bodyPr/>
        <a:lstStyle/>
        <a:p>
          <a:endParaRPr lang="en-GB"/>
        </a:p>
      </dgm:t>
    </dgm:pt>
    <dgm:pt modelId="{40BB5E48-363B-459C-8B87-08567D0164FA}" type="parTrans" cxnId="{0798C9B8-5076-4192-8A62-5C874CC6CBE5}">
      <dgm:prSet/>
      <dgm:spPr/>
      <dgm:t>
        <a:bodyPr/>
        <a:lstStyle/>
        <a:p>
          <a:endParaRPr lang="en-GB"/>
        </a:p>
      </dgm:t>
    </dgm:pt>
    <dgm:pt modelId="{B47D2EC6-5EE7-4ED1-ABF0-CE0E2EA6CF74}" type="pres">
      <dgm:prSet presAssocID="{F24F3B42-3218-4D05-B8B4-A8A8CD7053D9}" presName="Name0" presStyleCnt="0">
        <dgm:presLayoutVars>
          <dgm:dir/>
          <dgm:resizeHandles val="exact"/>
        </dgm:presLayoutVars>
      </dgm:prSet>
      <dgm:spPr/>
    </dgm:pt>
    <dgm:pt modelId="{C72DB2BD-61C5-4377-9B63-F8418A4C99D6}" type="pres">
      <dgm:prSet presAssocID="{F24F3B42-3218-4D05-B8B4-A8A8CD7053D9}" presName="bkgdShp" presStyleLbl="alignAccFollowNode1" presStyleIdx="0" presStyleCnt="1" custScaleY="102949" custLinFactNeighborX="2300" custLinFactNeighborY="-1656"/>
      <dgm:spPr/>
    </dgm:pt>
    <dgm:pt modelId="{1FF6C6DB-B1B9-4140-8156-90BAE3917730}" type="pres">
      <dgm:prSet presAssocID="{F24F3B42-3218-4D05-B8B4-A8A8CD7053D9}" presName="linComp" presStyleCnt="0"/>
      <dgm:spPr/>
    </dgm:pt>
    <dgm:pt modelId="{60666BEF-63C5-4B7E-A8D8-328EE3FB1766}" type="pres">
      <dgm:prSet presAssocID="{9541B9BB-C030-4B0D-84F4-25C2C44B7AD6}" presName="compNode" presStyleCnt="0"/>
      <dgm:spPr/>
    </dgm:pt>
    <dgm:pt modelId="{A279D23F-C6F1-4D9B-94A2-E7D0B7593F0F}" type="pres">
      <dgm:prSet presAssocID="{9541B9BB-C030-4B0D-84F4-25C2C44B7AD6}" presName="node" presStyleLbl="node1" presStyleIdx="0" presStyleCnt="3">
        <dgm:presLayoutVars>
          <dgm:bulletEnabled val="1"/>
        </dgm:presLayoutVars>
      </dgm:prSet>
      <dgm:spPr/>
    </dgm:pt>
    <dgm:pt modelId="{D40FA367-2A85-4AC9-8CC0-A107C228933E}" type="pres">
      <dgm:prSet presAssocID="{9541B9BB-C030-4B0D-84F4-25C2C44B7AD6}" presName="invisiNode" presStyleLbl="node1" presStyleIdx="0" presStyleCnt="3"/>
      <dgm:spPr/>
    </dgm:pt>
    <dgm:pt modelId="{CAC8EAD5-5607-411F-8970-470589DCB723}" type="pres">
      <dgm:prSet presAssocID="{9541B9BB-C030-4B0D-84F4-25C2C44B7AD6}" presName="imagNode" presStyleLbl="fgImgPlace1" presStyleIdx="0" presStyleCnt="3" custScaleX="102809" custScaleY="99607"/>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EA790D-B50D-4598-98AA-01EB1BE000F6}" type="pres">
      <dgm:prSet presAssocID="{57DBE281-BF84-4AE4-8CB5-8FAD6974FF4E}" presName="sibTrans" presStyleLbl="sibTrans2D1" presStyleIdx="0" presStyleCnt="0"/>
      <dgm:spPr/>
    </dgm:pt>
    <dgm:pt modelId="{A25A5491-EA72-46E2-90AB-E22F639D0597}" type="pres">
      <dgm:prSet presAssocID="{18C1854B-0958-493C-99D0-D76F790EE729}" presName="compNode" presStyleCnt="0"/>
      <dgm:spPr/>
    </dgm:pt>
    <dgm:pt modelId="{2DB0B9DE-D65A-4573-8E84-01F2EB090028}" type="pres">
      <dgm:prSet presAssocID="{18C1854B-0958-493C-99D0-D76F790EE729}" presName="node" presStyleLbl="node1" presStyleIdx="1" presStyleCnt="3">
        <dgm:presLayoutVars>
          <dgm:bulletEnabled val="1"/>
        </dgm:presLayoutVars>
      </dgm:prSet>
      <dgm:spPr/>
    </dgm:pt>
    <dgm:pt modelId="{F9837A93-BF34-4981-90E4-A996A7F6959D}" type="pres">
      <dgm:prSet presAssocID="{18C1854B-0958-493C-99D0-D76F790EE729}" presName="invisiNode" presStyleLbl="node1" presStyleIdx="1" presStyleCnt="3"/>
      <dgm:spPr/>
    </dgm:pt>
    <dgm:pt modelId="{9889FBA0-6715-491C-B009-7E1B185152D4}" type="pres">
      <dgm:prSet presAssocID="{18C1854B-0958-493C-99D0-D76F790EE72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86E7322C-D557-49C0-A19D-4696B90F630F}" type="pres">
      <dgm:prSet presAssocID="{96524BDA-512A-4382-ABF3-D7BFE1559891}" presName="sibTrans" presStyleLbl="sibTrans2D1" presStyleIdx="0" presStyleCnt="0"/>
      <dgm:spPr/>
    </dgm:pt>
    <dgm:pt modelId="{F538A9F1-2A10-47ED-9BDD-5E3CB62E7E9E}" type="pres">
      <dgm:prSet presAssocID="{1F985AB1-B235-42B0-88CB-3449B8AF4B79}" presName="compNode" presStyleCnt="0"/>
      <dgm:spPr/>
    </dgm:pt>
    <dgm:pt modelId="{F4FF398C-61DA-4271-995C-57391CD55D2F}" type="pres">
      <dgm:prSet presAssocID="{1F985AB1-B235-42B0-88CB-3449B8AF4B79}" presName="node" presStyleLbl="node1" presStyleIdx="2" presStyleCnt="3">
        <dgm:presLayoutVars>
          <dgm:bulletEnabled val="1"/>
        </dgm:presLayoutVars>
      </dgm:prSet>
      <dgm:spPr/>
    </dgm:pt>
    <dgm:pt modelId="{61BF0F7C-184C-4F7B-80D6-7C03ED520761}" type="pres">
      <dgm:prSet presAssocID="{1F985AB1-B235-42B0-88CB-3449B8AF4B79}" presName="invisiNode" presStyleLbl="node1" presStyleIdx="2" presStyleCnt="3"/>
      <dgm:spPr/>
    </dgm:pt>
    <dgm:pt modelId="{485E5691-2242-4667-9613-6226B8CDDC8B}" type="pres">
      <dgm:prSet presAssocID="{1F985AB1-B235-42B0-88CB-3449B8AF4B79}"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Lst>
  <dgm:cxnLst>
    <dgm:cxn modelId="{74F24D1F-CB0B-4B11-824C-D5B9FC6E74DC}" srcId="{F24F3B42-3218-4D05-B8B4-A8A8CD7053D9}" destId="{1F985AB1-B235-42B0-88CB-3449B8AF4B79}" srcOrd="2" destOrd="0" parTransId="{E0BD749E-4356-4C85-A618-75B4C9AA3715}" sibTransId="{CB0AB341-457B-48BC-9769-0D3B20C3BCA4}"/>
    <dgm:cxn modelId="{9194F230-CC02-470A-969B-DDC0C6DA26BB}" type="presOf" srcId="{18C1854B-0958-493C-99D0-D76F790EE729}" destId="{2DB0B9DE-D65A-4573-8E84-01F2EB090028}" srcOrd="0" destOrd="0" presId="urn:microsoft.com/office/officeart/2005/8/layout/pList2"/>
    <dgm:cxn modelId="{AF0C0555-F340-4A04-A84D-B847084C1D48}" type="presOf" srcId="{57DBE281-BF84-4AE4-8CB5-8FAD6974FF4E}" destId="{D6EA790D-B50D-4598-98AA-01EB1BE000F6}" srcOrd="0" destOrd="0" presId="urn:microsoft.com/office/officeart/2005/8/layout/pList2"/>
    <dgm:cxn modelId="{1A4ACC86-959F-477F-BE27-C916C3318A09}" type="presOf" srcId="{9541B9BB-C030-4B0D-84F4-25C2C44B7AD6}" destId="{A279D23F-C6F1-4D9B-94A2-E7D0B7593F0F}" srcOrd="0" destOrd="0" presId="urn:microsoft.com/office/officeart/2005/8/layout/pList2"/>
    <dgm:cxn modelId="{4C4F94A7-A236-478B-97FE-7EA89118288A}" type="presOf" srcId="{1F985AB1-B235-42B0-88CB-3449B8AF4B79}" destId="{F4FF398C-61DA-4271-995C-57391CD55D2F}" srcOrd="0" destOrd="0" presId="urn:microsoft.com/office/officeart/2005/8/layout/pList2"/>
    <dgm:cxn modelId="{99513BA9-F703-4CF8-B9D8-A61BC1B59F1C}" type="presOf" srcId="{96524BDA-512A-4382-ABF3-D7BFE1559891}" destId="{86E7322C-D557-49C0-A19D-4696B90F630F}" srcOrd="0" destOrd="0" presId="urn:microsoft.com/office/officeart/2005/8/layout/pList2"/>
    <dgm:cxn modelId="{0798C9B8-5076-4192-8A62-5C874CC6CBE5}" srcId="{F24F3B42-3218-4D05-B8B4-A8A8CD7053D9}" destId="{18C1854B-0958-493C-99D0-D76F790EE729}" srcOrd="1" destOrd="0" parTransId="{40BB5E48-363B-459C-8B87-08567D0164FA}" sibTransId="{96524BDA-512A-4382-ABF3-D7BFE1559891}"/>
    <dgm:cxn modelId="{832255FD-AF64-48D5-A439-2819FBCB2D23}" type="presOf" srcId="{F24F3B42-3218-4D05-B8B4-A8A8CD7053D9}" destId="{B47D2EC6-5EE7-4ED1-ABF0-CE0E2EA6CF74}" srcOrd="0" destOrd="0" presId="urn:microsoft.com/office/officeart/2005/8/layout/pList2"/>
    <dgm:cxn modelId="{99CD83FF-BE0F-4E8F-A15B-270830FE784D}" srcId="{F24F3B42-3218-4D05-B8B4-A8A8CD7053D9}" destId="{9541B9BB-C030-4B0D-84F4-25C2C44B7AD6}" srcOrd="0" destOrd="0" parTransId="{586E44A5-681A-4F48-9E36-6002180FA5C8}" sibTransId="{57DBE281-BF84-4AE4-8CB5-8FAD6974FF4E}"/>
    <dgm:cxn modelId="{4B41E339-EDB7-4962-80ED-A23CF925EA78}" type="presParOf" srcId="{B47D2EC6-5EE7-4ED1-ABF0-CE0E2EA6CF74}" destId="{C72DB2BD-61C5-4377-9B63-F8418A4C99D6}" srcOrd="0" destOrd="0" presId="urn:microsoft.com/office/officeart/2005/8/layout/pList2"/>
    <dgm:cxn modelId="{5E46D705-F7A1-4333-852C-C4F67A97B991}" type="presParOf" srcId="{B47D2EC6-5EE7-4ED1-ABF0-CE0E2EA6CF74}" destId="{1FF6C6DB-B1B9-4140-8156-90BAE3917730}" srcOrd="1" destOrd="0" presId="urn:microsoft.com/office/officeart/2005/8/layout/pList2"/>
    <dgm:cxn modelId="{574FABED-507C-403B-9B9E-3657EDD278D5}" type="presParOf" srcId="{1FF6C6DB-B1B9-4140-8156-90BAE3917730}" destId="{60666BEF-63C5-4B7E-A8D8-328EE3FB1766}" srcOrd="0" destOrd="0" presId="urn:microsoft.com/office/officeart/2005/8/layout/pList2"/>
    <dgm:cxn modelId="{A276F2FB-3252-416A-87D4-DC2E9254374E}" type="presParOf" srcId="{60666BEF-63C5-4B7E-A8D8-328EE3FB1766}" destId="{A279D23F-C6F1-4D9B-94A2-E7D0B7593F0F}" srcOrd="0" destOrd="0" presId="urn:microsoft.com/office/officeart/2005/8/layout/pList2"/>
    <dgm:cxn modelId="{6A6948DE-7FD3-4BB6-A914-C93E6C6C0923}" type="presParOf" srcId="{60666BEF-63C5-4B7E-A8D8-328EE3FB1766}" destId="{D40FA367-2A85-4AC9-8CC0-A107C228933E}" srcOrd="1" destOrd="0" presId="urn:microsoft.com/office/officeart/2005/8/layout/pList2"/>
    <dgm:cxn modelId="{C029BD41-BD1D-4B9E-B724-B3A8168C2421}" type="presParOf" srcId="{60666BEF-63C5-4B7E-A8D8-328EE3FB1766}" destId="{CAC8EAD5-5607-411F-8970-470589DCB723}" srcOrd="2" destOrd="0" presId="urn:microsoft.com/office/officeart/2005/8/layout/pList2"/>
    <dgm:cxn modelId="{2B08A358-B010-4674-A7AF-1E1F441A8861}" type="presParOf" srcId="{1FF6C6DB-B1B9-4140-8156-90BAE3917730}" destId="{D6EA790D-B50D-4598-98AA-01EB1BE000F6}" srcOrd="1" destOrd="0" presId="urn:microsoft.com/office/officeart/2005/8/layout/pList2"/>
    <dgm:cxn modelId="{F7CD5954-CC9D-4A38-ADF7-100A202F84F0}" type="presParOf" srcId="{1FF6C6DB-B1B9-4140-8156-90BAE3917730}" destId="{A25A5491-EA72-46E2-90AB-E22F639D0597}" srcOrd="2" destOrd="0" presId="urn:microsoft.com/office/officeart/2005/8/layout/pList2"/>
    <dgm:cxn modelId="{D9ADA26F-1422-4B61-8F14-DEB8986BB631}" type="presParOf" srcId="{A25A5491-EA72-46E2-90AB-E22F639D0597}" destId="{2DB0B9DE-D65A-4573-8E84-01F2EB090028}" srcOrd="0" destOrd="0" presId="urn:microsoft.com/office/officeart/2005/8/layout/pList2"/>
    <dgm:cxn modelId="{10ED9C6F-3083-41D1-B33F-2BEC133FBB98}" type="presParOf" srcId="{A25A5491-EA72-46E2-90AB-E22F639D0597}" destId="{F9837A93-BF34-4981-90E4-A996A7F6959D}" srcOrd="1" destOrd="0" presId="urn:microsoft.com/office/officeart/2005/8/layout/pList2"/>
    <dgm:cxn modelId="{09BA277E-2A56-4ACA-974B-7F90B0195FAA}" type="presParOf" srcId="{A25A5491-EA72-46E2-90AB-E22F639D0597}" destId="{9889FBA0-6715-491C-B009-7E1B185152D4}" srcOrd="2" destOrd="0" presId="urn:microsoft.com/office/officeart/2005/8/layout/pList2"/>
    <dgm:cxn modelId="{C14CE3C2-3185-442E-A5B2-6A2B895403DA}" type="presParOf" srcId="{1FF6C6DB-B1B9-4140-8156-90BAE3917730}" destId="{86E7322C-D557-49C0-A19D-4696B90F630F}" srcOrd="3" destOrd="0" presId="urn:microsoft.com/office/officeart/2005/8/layout/pList2"/>
    <dgm:cxn modelId="{79A919AC-FCEA-4C02-BFB0-290EB27A30F6}" type="presParOf" srcId="{1FF6C6DB-B1B9-4140-8156-90BAE3917730}" destId="{F538A9F1-2A10-47ED-9BDD-5E3CB62E7E9E}" srcOrd="4" destOrd="0" presId="urn:microsoft.com/office/officeart/2005/8/layout/pList2"/>
    <dgm:cxn modelId="{E68A0094-BF47-42BC-B96E-F467EA512903}" type="presParOf" srcId="{F538A9F1-2A10-47ED-9BDD-5E3CB62E7E9E}" destId="{F4FF398C-61DA-4271-995C-57391CD55D2F}" srcOrd="0" destOrd="0" presId="urn:microsoft.com/office/officeart/2005/8/layout/pList2"/>
    <dgm:cxn modelId="{00E70BDA-3096-4351-9A22-2CA34F6BF8CD}" type="presParOf" srcId="{F538A9F1-2A10-47ED-9BDD-5E3CB62E7E9E}" destId="{61BF0F7C-184C-4F7B-80D6-7C03ED520761}" srcOrd="1" destOrd="0" presId="urn:microsoft.com/office/officeart/2005/8/layout/pList2"/>
    <dgm:cxn modelId="{80E45579-0878-4F8E-8448-E7D5048E07EC}" type="presParOf" srcId="{F538A9F1-2A10-47ED-9BDD-5E3CB62E7E9E}" destId="{485E5691-2242-4667-9613-6226B8CDDC8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B2BD-61C5-4377-9B63-F8418A4C99D6}">
      <dsp:nvSpPr>
        <dsp:cNvPr id="0" name=""/>
        <dsp:cNvSpPr/>
      </dsp:nvSpPr>
      <dsp:spPr>
        <a:xfrm>
          <a:off x="0" y="-14820"/>
          <a:ext cx="10163174" cy="206953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C8EAD5-5607-411F-8970-470589DCB723}">
      <dsp:nvSpPr>
        <dsp:cNvPr id="0" name=""/>
        <dsp:cNvSpPr/>
      </dsp:nvSpPr>
      <dsp:spPr>
        <a:xfrm>
          <a:off x="308139" y="285750"/>
          <a:ext cx="3040518" cy="14683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9D23F-C6F1-4D9B-94A2-E7D0B7593F0F}">
      <dsp:nvSpPr>
        <dsp:cNvPr id="0" name=""/>
        <dsp:cNvSpPr/>
      </dsp:nvSpPr>
      <dsp:spPr>
        <a:xfrm rot="10800000">
          <a:off x="349676" y="2025071"/>
          <a:ext cx="2957443" cy="245697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t" anchorCtr="0">
          <a:noAutofit/>
        </a:bodyPr>
        <a:lstStyle/>
        <a:p>
          <a:pPr marL="0" lvl="0" indent="0" algn="ctr" defTabSz="1955800">
            <a:lnSpc>
              <a:spcPct val="100000"/>
            </a:lnSpc>
            <a:spcBef>
              <a:spcPct val="0"/>
            </a:spcBef>
            <a:spcAft>
              <a:spcPts val="0"/>
            </a:spcAft>
            <a:buNone/>
          </a:pPr>
          <a:r>
            <a:rPr lang="en-GB" sz="4400" kern="1200" dirty="0"/>
            <a:t>15.5%</a:t>
          </a:r>
        </a:p>
        <a:p>
          <a:pPr marL="0" lvl="0" indent="0" algn="ctr" defTabSz="1955800">
            <a:lnSpc>
              <a:spcPct val="90000"/>
            </a:lnSpc>
            <a:spcBef>
              <a:spcPct val="0"/>
            </a:spcBef>
            <a:spcAft>
              <a:spcPct val="35000"/>
            </a:spcAft>
            <a:buNone/>
          </a:pPr>
          <a:endParaRPr lang="en-US" sz="300" kern="1200" baseline="0" dirty="0"/>
        </a:p>
        <a:p>
          <a:pPr marL="0" lvl="0" indent="0" algn="ctr" defTabSz="1955800">
            <a:lnSpc>
              <a:spcPct val="90000"/>
            </a:lnSpc>
            <a:spcBef>
              <a:spcPct val="0"/>
            </a:spcBef>
            <a:spcAft>
              <a:spcPct val="35000"/>
            </a:spcAft>
            <a:buNone/>
          </a:pPr>
          <a:r>
            <a:rPr lang="en-US" sz="2000" kern="1200" baseline="0" dirty="0"/>
            <a:t>1 out of every 6 deaths in the UK attributed to poor dietary habits alone</a:t>
          </a:r>
          <a:endParaRPr lang="en-GB" sz="2000" kern="1200" dirty="0"/>
        </a:p>
      </dsp:txBody>
      <dsp:txXfrm rot="10800000">
        <a:off x="425236" y="2025071"/>
        <a:ext cx="2806323" cy="2381413"/>
      </dsp:txXfrm>
    </dsp:sp>
    <dsp:sp modelId="{9889FBA0-6715-491C-B009-7E1B185152D4}">
      <dsp:nvSpPr>
        <dsp:cNvPr id="0" name=""/>
        <dsp:cNvSpPr/>
      </dsp:nvSpPr>
      <dsp:spPr>
        <a:xfrm>
          <a:off x="3644402" y="282854"/>
          <a:ext cx="2957443" cy="14741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0B9DE-D65A-4573-8E84-01F2EB090028}">
      <dsp:nvSpPr>
        <dsp:cNvPr id="0" name=""/>
        <dsp:cNvSpPr/>
      </dsp:nvSpPr>
      <dsp:spPr>
        <a:xfrm rot="10800000">
          <a:off x="3644402" y="2025071"/>
          <a:ext cx="2957443" cy="245697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ts val="0"/>
            </a:spcAft>
            <a:buNone/>
          </a:pPr>
          <a:r>
            <a:rPr lang="en-GB" sz="3600" kern="1200" dirty="0"/>
            <a:t>By 2050</a:t>
          </a:r>
        </a:p>
        <a:p>
          <a:pPr marL="0" lvl="0" indent="0" algn="ctr" defTabSz="1600200">
            <a:lnSpc>
              <a:spcPct val="90000"/>
            </a:lnSpc>
            <a:spcBef>
              <a:spcPct val="0"/>
            </a:spcBef>
            <a:spcAft>
              <a:spcPts val="0"/>
            </a:spcAft>
            <a:buNone/>
          </a:pPr>
          <a:endParaRPr lang="en-GB" sz="500" kern="1200" dirty="0"/>
        </a:p>
        <a:p>
          <a:pPr marL="0" lvl="0" indent="0" algn="ctr" defTabSz="1600200">
            <a:lnSpc>
              <a:spcPct val="90000"/>
            </a:lnSpc>
            <a:spcBef>
              <a:spcPct val="0"/>
            </a:spcBef>
            <a:spcAft>
              <a:spcPts val="0"/>
            </a:spcAft>
            <a:buNone/>
          </a:pPr>
          <a:r>
            <a:rPr lang="en-GB" sz="2000" kern="1200" dirty="0"/>
            <a:t>IPCC: need to keep global temperature rise below this </a:t>
          </a:r>
        </a:p>
        <a:p>
          <a:pPr marL="0" lvl="0" indent="0" algn="ctr" defTabSz="1600200">
            <a:lnSpc>
              <a:spcPct val="90000"/>
            </a:lnSpc>
            <a:spcBef>
              <a:spcPct val="0"/>
            </a:spcBef>
            <a:spcAft>
              <a:spcPts val="0"/>
            </a:spcAft>
            <a:buNone/>
          </a:pPr>
          <a:r>
            <a:rPr lang="en-GB" sz="1000" kern="1200" dirty="0"/>
            <a:t> </a:t>
          </a:r>
        </a:p>
        <a:p>
          <a:pPr marL="0" lvl="0" indent="0" algn="ctr" defTabSz="1600200">
            <a:lnSpc>
              <a:spcPct val="90000"/>
            </a:lnSpc>
            <a:spcBef>
              <a:spcPct val="0"/>
            </a:spcBef>
            <a:spcAft>
              <a:spcPts val="0"/>
            </a:spcAft>
            <a:buNone/>
          </a:pPr>
          <a:r>
            <a:rPr lang="en-GB" sz="2000" kern="1200" dirty="0"/>
            <a:t>    UK GHG</a:t>
          </a:r>
        </a:p>
        <a:p>
          <a:pPr marL="0" lvl="0" indent="0" algn="ctr" defTabSz="1600200">
            <a:lnSpc>
              <a:spcPct val="90000"/>
            </a:lnSpc>
            <a:spcBef>
              <a:spcPct val="0"/>
            </a:spcBef>
            <a:spcAft>
              <a:spcPts val="0"/>
            </a:spcAft>
            <a:buNone/>
          </a:pPr>
          <a:r>
            <a:rPr lang="en-GB" sz="2000" kern="1200" dirty="0"/>
            <a:t> emissions by 80%</a:t>
          </a:r>
        </a:p>
      </dsp:txBody>
      <dsp:txXfrm rot="10800000">
        <a:off x="3719962" y="2025071"/>
        <a:ext cx="2806323" cy="2381413"/>
      </dsp:txXfrm>
    </dsp:sp>
    <dsp:sp modelId="{485E5691-2242-4667-9613-6226B8CDDC8B}">
      <dsp:nvSpPr>
        <dsp:cNvPr id="0" name=""/>
        <dsp:cNvSpPr/>
      </dsp:nvSpPr>
      <dsp:spPr>
        <a:xfrm>
          <a:off x="6897590" y="282854"/>
          <a:ext cx="2957443" cy="14741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F398C-61DA-4271-995C-57391CD55D2F}">
      <dsp:nvSpPr>
        <dsp:cNvPr id="0" name=""/>
        <dsp:cNvSpPr/>
      </dsp:nvSpPr>
      <dsp:spPr>
        <a:xfrm rot="10800000">
          <a:off x="6897590" y="2025071"/>
          <a:ext cx="2957443" cy="245697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GB" sz="3200" kern="1200" dirty="0"/>
            <a:t>Win-Win</a:t>
          </a:r>
        </a:p>
        <a:p>
          <a:pPr marL="0" lvl="0" indent="0" algn="ctr" defTabSz="1422400">
            <a:lnSpc>
              <a:spcPct val="90000"/>
            </a:lnSpc>
            <a:spcBef>
              <a:spcPct val="0"/>
            </a:spcBef>
            <a:spcAft>
              <a:spcPct val="35000"/>
            </a:spcAft>
            <a:buNone/>
          </a:pPr>
          <a:r>
            <a:rPr lang="en-GB" sz="2000" kern="1200" dirty="0"/>
            <a:t>Diets can be better for us and better for the planet</a:t>
          </a:r>
        </a:p>
      </dsp:txBody>
      <dsp:txXfrm rot="10800000">
        <a:off x="6973150" y="2025071"/>
        <a:ext cx="2806323" cy="238141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E54B118D-17F1-47E6-9EEE-27F28788F3D2}" type="datetimeFigureOut">
              <a:rPr lang="en-GB" smtClean="0"/>
              <a:t>29/07/2019</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115B94CA-E36F-4BE0-8168-4AB17D977A57}" type="slidenum">
              <a:rPr lang="en-GB" smtClean="0"/>
              <a:t>‹#›</a:t>
            </a:fld>
            <a:endParaRPr lang="en-GB"/>
          </a:p>
        </p:txBody>
      </p:sp>
    </p:spTree>
    <p:extLst>
      <p:ext uri="{BB962C8B-B14F-4D97-AF65-F5344CB8AC3E}">
        <p14:creationId xmlns:p14="http://schemas.microsoft.com/office/powerpoint/2010/main" val="372324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da.uk.com/professional/resources/obd_ref_guide.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da.uk.com/professional/resources/obd_other_sources_b12.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news/gove-appoints-food-waste-champ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available from </a:t>
            </a:r>
            <a:r>
              <a:rPr lang="en-GB" dirty="0">
                <a:hlinkClick r:id="rId3"/>
              </a:rPr>
              <a:t>https://www.bda.uk.com/professional/resources/obd_ref_guide.pdf</a:t>
            </a:r>
            <a:r>
              <a:rPr lang="en-GB" dirty="0"/>
              <a:t> p81-90</a:t>
            </a:r>
          </a:p>
        </p:txBody>
      </p:sp>
      <p:sp>
        <p:nvSpPr>
          <p:cNvPr id="4" name="Slide Number Placeholder 3"/>
          <p:cNvSpPr>
            <a:spLocks noGrp="1"/>
          </p:cNvSpPr>
          <p:nvPr>
            <p:ph type="sldNum" sz="quarter" idx="5"/>
          </p:nvPr>
        </p:nvSpPr>
        <p:spPr/>
        <p:txBody>
          <a:bodyPr/>
          <a:lstStyle/>
          <a:p>
            <a:fld id="{115B94CA-E36F-4BE0-8168-4AB17D977A57}" type="slidenum">
              <a:rPr lang="en-GB" smtClean="0"/>
              <a:t>1</a:t>
            </a:fld>
            <a:endParaRPr lang="en-GB"/>
          </a:p>
        </p:txBody>
      </p:sp>
    </p:spTree>
    <p:extLst>
      <p:ext uri="{BB962C8B-B14F-4D97-AF65-F5344CB8AC3E}">
        <p14:creationId xmlns:p14="http://schemas.microsoft.com/office/powerpoint/2010/main" val="306927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To</a:t>
            </a:r>
            <a:r>
              <a:rPr lang="en-GB" sz="1600" baseline="0" dirty="0"/>
              <a:t> eat more sustainably, it’s important to remember that meat does not have to be omitted but reduced.   The current Eatwell guide which is more sustainable than current intakes suggests that if meat is consumed:</a:t>
            </a:r>
            <a:endParaRPr lang="en-GB" sz="1600" dirty="0"/>
          </a:p>
          <a:p>
            <a:pPr marL="742950" lvl="1" indent="-285750">
              <a:buFont typeface="Arial" panose="020B0604020202020204" pitchFamily="34" charset="0"/>
              <a:buChar char="•"/>
            </a:pPr>
            <a:r>
              <a:rPr lang="en-GB" sz="1400" dirty="0"/>
              <a:t>Red meat should not exceed 70g per person per day / 500g per week &amp; processed meat should be avoided.</a:t>
            </a:r>
          </a:p>
          <a:p>
            <a:pPr marL="742950" lvl="1" indent="-285750">
              <a:buFont typeface="Arial" panose="020B0604020202020204" pitchFamily="34" charset="0"/>
              <a:buChar char="•"/>
            </a:pPr>
            <a:r>
              <a:rPr lang="en-GB" sz="1400" dirty="0"/>
              <a:t>And the reduction in red meat should not</a:t>
            </a:r>
            <a:r>
              <a:rPr lang="en-GB" sz="1400" baseline="0" dirty="0"/>
              <a:t> be compensated </a:t>
            </a:r>
            <a:r>
              <a:rPr lang="en-GB" sz="1400" dirty="0"/>
              <a:t>by an </a:t>
            </a:r>
            <a:r>
              <a:rPr lang="en-GB" sz="1400" dirty="0">
                <a:sym typeface="Wingdings" panose="05000000000000000000" pitchFamily="2" charset="2"/>
              </a:rPr>
              <a:t> of other non-ruminant meats such as chicken.</a:t>
            </a:r>
            <a:endParaRPr lang="en-GB" sz="1400" dirty="0"/>
          </a:p>
          <a:p>
            <a:endParaRPr lang="en-GB" sz="1200" dirty="0">
              <a:solidFill>
                <a:srgbClr val="004F9F"/>
              </a:solidFill>
              <a:latin typeface="Arial" panose="020B0604020202020204" pitchFamily="34" charset="0"/>
              <a:cs typeface="Arial" panose="020B0604020202020204" pitchFamily="34" charset="0"/>
            </a:endParaRPr>
          </a:p>
          <a:p>
            <a:r>
              <a:rPr lang="en-GB" sz="1200" dirty="0">
                <a:solidFill>
                  <a:srgbClr val="004F9F"/>
                </a:solidFill>
                <a:latin typeface="Arial" panose="020B0604020202020204" pitchFamily="34" charset="0"/>
                <a:cs typeface="Arial" panose="020B0604020202020204" pitchFamily="34" charset="0"/>
              </a:rPr>
              <a:t>Dairy is the second largest contributor. Because of its important role from a nutritional perspective, the BDA recommendation is to moderate dairy intake, and focus on healthier dairy options and reduce intake of foods such as cheese, which tend to be high in saturated fat. </a:t>
            </a:r>
          </a:p>
          <a:p>
            <a:endParaRPr lang="en-GB" sz="1200" dirty="0">
              <a:solidFill>
                <a:srgbClr val="004F9F"/>
              </a:solidFill>
              <a:latin typeface="Arial" panose="020B0604020202020204" pitchFamily="34" charset="0"/>
              <a:cs typeface="Arial" panose="020B0604020202020204" pitchFamily="34" charset="0"/>
            </a:endParaRPr>
          </a:p>
          <a:p>
            <a:endParaRPr lang="en-GB" sz="1200" dirty="0">
              <a:solidFill>
                <a:srgbClr val="004F9F"/>
              </a:solidFill>
              <a:latin typeface="Arial" panose="020B0604020202020204" pitchFamily="34" charset="0"/>
              <a:cs typeface="Arial" panose="020B0604020202020204" pitchFamily="34" charset="0"/>
            </a:endParaRPr>
          </a:p>
          <a:p>
            <a:r>
              <a:rPr lang="en-GB" sz="1200" dirty="0">
                <a:solidFill>
                  <a:srgbClr val="004F9F"/>
                </a:solidFill>
                <a:latin typeface="Arial" panose="020B0604020202020204" pitchFamily="34" charset="0"/>
                <a:cs typeface="Arial" panose="020B0604020202020204" pitchFamily="34" charset="0"/>
              </a:rPr>
              <a:t>Refs:</a:t>
            </a:r>
          </a:p>
          <a:p>
            <a:endParaRPr lang="en-GB" sz="1200" dirty="0">
              <a:solidFill>
                <a:srgbClr val="004F9F"/>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rgbClr val="004F9F"/>
                </a:solidFill>
                <a:latin typeface="Arial" panose="020B0604020202020204" pitchFamily="34" charset="0"/>
                <a:cs typeface="Arial" panose="020B0604020202020204" pitchFamily="34" charset="0"/>
              </a:rPr>
              <a:t>Daily dietary </a:t>
            </a:r>
            <a:r>
              <a:rPr lang="en-GB" sz="1200" dirty="0" err="1">
                <a:solidFill>
                  <a:srgbClr val="004F9F"/>
                </a:solidFill>
                <a:latin typeface="Arial" panose="020B0604020202020204" pitchFamily="34" charset="0"/>
                <a:cs typeface="Arial" panose="020B0604020202020204" pitchFamily="34" charset="0"/>
              </a:rPr>
              <a:t>GHGe</a:t>
            </a:r>
            <a:r>
              <a:rPr lang="en-GB" sz="1200" dirty="0">
                <a:solidFill>
                  <a:srgbClr val="004F9F"/>
                </a:solidFill>
                <a:latin typeface="Arial" panose="020B0604020202020204" pitchFamily="34" charset="0"/>
                <a:cs typeface="Arial" panose="020B0604020202020204" pitchFamily="34" charset="0"/>
              </a:rPr>
              <a:t> per person per day in the UK. Scarborough et al. 2014</a:t>
            </a:r>
          </a:p>
          <a:p>
            <a:pPr marL="171450" indent="-171450">
              <a:buFont typeface="Arial" panose="020B0604020202020204" pitchFamily="34" charset="0"/>
              <a:buChar char="•"/>
            </a:pPr>
            <a:r>
              <a:rPr lang="en-GB" sz="1200" dirty="0"/>
              <a:t>Green et al using 2008-11 NDNS data vs WHO dietary recommendations.</a:t>
            </a:r>
          </a:p>
          <a:p>
            <a:pPr marL="171450" indent="-171450">
              <a:buFont typeface="Arial" panose="020B0604020202020204" pitchFamily="34" charset="0"/>
              <a:buChar char="•"/>
            </a:pPr>
            <a:r>
              <a:rPr lang="en-GB" sz="1200" dirty="0"/>
              <a:t>Murakami et al using 2008-14 NDNS data compared to DASH &amp; Med diet.</a:t>
            </a:r>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12</a:t>
            </a:fld>
            <a:endParaRPr lang="en-GB"/>
          </a:p>
        </p:txBody>
      </p:sp>
    </p:spTree>
    <p:extLst>
      <p:ext uri="{BB962C8B-B14F-4D97-AF65-F5344CB8AC3E}">
        <p14:creationId xmlns:p14="http://schemas.microsoft.com/office/powerpoint/2010/main" val="3084256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Alongside reducing red and processed meat, the main</a:t>
            </a:r>
            <a:r>
              <a:rPr lang="en-GB" sz="1600" baseline="0" dirty="0"/>
              <a:t> aim is to </a:t>
            </a:r>
            <a:r>
              <a:rPr lang="en-GB" sz="1600" baseline="0" dirty="0">
                <a:sym typeface="Wingdings" panose="05000000000000000000" pitchFamily="2" charset="2"/>
              </a:rPr>
              <a:t>increase</a:t>
            </a:r>
            <a:r>
              <a:rPr lang="en-GB" sz="1600" dirty="0">
                <a:sym typeface="Wingdings" panose="05000000000000000000" pitchFamily="2" charset="2"/>
              </a:rPr>
              <a:t> </a:t>
            </a:r>
            <a:r>
              <a:rPr lang="en-GB" sz="1600" dirty="0"/>
              <a:t>plant proteins (not to replace pork and beef with chicken)</a:t>
            </a:r>
          </a:p>
          <a:p>
            <a:endParaRPr lang="en-GB" sz="1600" dirty="0"/>
          </a:p>
          <a:p>
            <a:r>
              <a:rPr lang="en-GB" sz="1600" dirty="0"/>
              <a:t>Plant sources = lower protein concentrations but a more rounded nutritional composition:</a:t>
            </a:r>
          </a:p>
          <a:p>
            <a:pPr lvl="1"/>
            <a:r>
              <a:rPr lang="en-GB" sz="1400" dirty="0"/>
              <a:t>Protein, complex carbohydrates and fibre.</a:t>
            </a:r>
          </a:p>
          <a:p>
            <a:r>
              <a:rPr lang="en-GB" sz="1600" dirty="0"/>
              <a:t>Studies consistently demonstrate even vegans exceed protein dietary recommendations.</a:t>
            </a:r>
          </a:p>
          <a:p>
            <a:pPr lvl="1"/>
            <a:r>
              <a:rPr lang="en-GB" sz="1400" dirty="0"/>
              <a:t>Current UK intakes way in excess of the 0.75g / kg body weight / day recommendations.</a:t>
            </a:r>
          </a:p>
          <a:p>
            <a:pPr lvl="1"/>
            <a:r>
              <a:rPr lang="en-GB" sz="1400" dirty="0"/>
              <a:t>Including those following</a:t>
            </a:r>
            <a:r>
              <a:rPr lang="en-GB" sz="1400" baseline="0" dirty="0"/>
              <a:t> a vegan diet.</a:t>
            </a:r>
            <a:endParaRPr lang="en-GB" sz="1400" dirty="0"/>
          </a:p>
          <a:p>
            <a:endParaRPr lang="en-GB" sz="1600" dirty="0"/>
          </a:p>
          <a:p>
            <a:r>
              <a:rPr lang="en-GB" sz="1600" dirty="0"/>
              <a:t>Plants contain ALL EAAs – however, some EAAs in a single plant food serving too low to meet all EAAs human needs.  However…</a:t>
            </a:r>
          </a:p>
          <a:p>
            <a:endParaRPr lang="en-GB" sz="1600" dirty="0"/>
          </a:p>
          <a:p>
            <a:r>
              <a:rPr lang="en-GB" sz="1600" dirty="0"/>
              <a:t>Nitrogen</a:t>
            </a:r>
            <a:r>
              <a:rPr lang="en-GB" sz="1600" baseline="0" dirty="0"/>
              <a:t> balance is achieved over the course of day’s consumption of EAAs and where energy meets are met.</a:t>
            </a:r>
          </a:p>
          <a:p>
            <a:endParaRPr lang="en-GB" sz="1600" baseline="0" dirty="0"/>
          </a:p>
          <a:p>
            <a:r>
              <a:rPr lang="en-GB" sz="1600" baseline="0" dirty="0"/>
              <a:t>Therefore, even a diet based purely on plants, over the course of the day and if energy needs are met, will meet all human EAA requirements.</a:t>
            </a:r>
            <a:endParaRPr lang="en-GB" sz="1600" dirty="0"/>
          </a:p>
          <a:p>
            <a:endParaRPr lang="en-GB" dirty="0"/>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13</a:t>
            </a:fld>
            <a:endParaRPr lang="en-GB"/>
          </a:p>
        </p:txBody>
      </p:sp>
    </p:spTree>
    <p:extLst>
      <p:ext uri="{BB962C8B-B14F-4D97-AF65-F5344CB8AC3E}">
        <p14:creationId xmlns:p14="http://schemas.microsoft.com/office/powerpoint/2010/main" val="225131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Food waste is the least controversial or difficult recommendation – because uneaten food has no nutritional value and significant environmental impact. Individual households have the biggest role to play as well – this is not an issue easily dealt with “systemically”.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Fruit and veg which are perishable are the biggest contributors to household waste, and there is some complexity in this message for the public as we do not want to discourage fruit and vegetable intake – message has to be waste less, buy tinned/frozen, and use leftovers in soups, sauces, stews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a:t>
            </a:r>
            <a:r>
              <a:rPr lang="en-GB" dirty="0" err="1"/>
              <a:t>Courthauld</a:t>
            </a:r>
            <a:r>
              <a:rPr lang="en-GB" dirty="0"/>
              <a:t> Commitment 2025 baseline covers food waste from UK households, retail, manufacturing and the hospitality industry and food service sector as at 2015. The target is 1.5m tonnes less food waste per year by 2025.</a:t>
            </a:r>
          </a:p>
          <a:p>
            <a:endParaRPr lang="en-GB" dirty="0"/>
          </a:p>
          <a:p>
            <a:r>
              <a:rPr lang="en-GB" dirty="0"/>
              <a:t>Important to emphasise that food waste is also expensive – a typical household is spending £470 a year on food which is then thrown away – and this figure is higher still for families with children. </a:t>
            </a:r>
          </a:p>
          <a:p>
            <a:endParaRPr lang="en-GB" dirty="0"/>
          </a:p>
          <a:p>
            <a:r>
              <a:rPr lang="en-GB" dirty="0"/>
              <a:t>Messages for the public may need nuancing depending on local issues – e.g. in Wales recycling rates (including food waste collection) are higher; in Scotland fruit and veg intakes are generally lower but waste from e.g. bread or takeaways may be higher. The BDA does not have data on this.</a:t>
            </a:r>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14</a:t>
            </a:fld>
            <a:endParaRPr lang="en-GB"/>
          </a:p>
        </p:txBody>
      </p:sp>
    </p:spTree>
    <p:extLst>
      <p:ext uri="{BB962C8B-B14F-4D97-AF65-F5344CB8AC3E}">
        <p14:creationId xmlns:p14="http://schemas.microsoft.com/office/powerpoint/2010/main" val="201126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Important to be clear that OBD is not encouraging or endorsing that a sustainable diet has to be vegan or vegetarian. </a:t>
            </a:r>
          </a:p>
          <a:p>
            <a:endParaRPr lang="en-GB" baseline="0" dirty="0"/>
          </a:p>
          <a:p>
            <a:pPr marL="171450" indent="-171450">
              <a:buFont typeface="Arial" panose="020B0604020202020204" pitchFamily="34" charset="0"/>
              <a:buChar char="•"/>
            </a:pPr>
            <a:r>
              <a:rPr lang="en-US" dirty="0"/>
              <a:t>The BDA’s aim is to help the population as a whole to adopt a more healthy and sustainable diet. To achieve that, we fully understand that any recommendations must be realistic and achievable for the population whilst resulting in significant reductions in our carbon footprint.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BDA acknowledges the superiority of vegan and vegetarian diets from a purely environmental point of view. If consumed with variety and in a balanced way, these diets can meet all micro nutrient requirements. Long-term vegans being the exception requiring supplementation with vit B12. The BDA believes dietitians should be able to support an individual actively seeking to follow such a dietary pattern with planning to ensure on nutrient needs are met.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However, when looking at the population as a whole and often the groups which are in most need for dietary change, we do not believe vegan or even vegetarian diets are realistic. Adopting a vegan and vegetarian eating pattern would mean overcoming significant barriers and a drastic change to current eating habits.</a:t>
            </a:r>
          </a:p>
          <a:p>
            <a:pPr marL="628650" lvl="1" indent="-171450">
              <a:buFont typeface="Arial" panose="020B0604020202020204" pitchFamily="34" charset="0"/>
              <a:buChar char="•"/>
            </a:pPr>
            <a:r>
              <a:rPr lang="en-US" dirty="0"/>
              <a:t>&lt;1% population is vegan &amp; ~2% vegetarian </a:t>
            </a:r>
          </a:p>
          <a:p>
            <a:pPr marL="628650" lvl="1" indent="-171450">
              <a:buFont typeface="Arial" panose="020B0604020202020204" pitchFamily="34" charset="0"/>
              <a:buChar char="•"/>
            </a:pPr>
            <a:r>
              <a:rPr lang="en-US" dirty="0"/>
              <a:t>This trend is predominantly increasing among</a:t>
            </a:r>
            <a:r>
              <a:rPr lang="en-US" baseline="0" dirty="0"/>
              <a:t> the </a:t>
            </a:r>
            <a:r>
              <a:rPr lang="en-US" dirty="0"/>
              <a:t>ABC1 socioeconomic groups.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Also considering</a:t>
            </a:r>
            <a:r>
              <a:rPr lang="en-US" baseline="0" dirty="0"/>
              <a:t> that less than 1% of the population achieve the existing government recommendations – the Eatwell guide – the BDA does not feel it is realistic or beneficial for the mass population to be encouraged to follow a vegan or vegetarian diet, which would be a very radical change.</a:t>
            </a:r>
          </a:p>
          <a:p>
            <a:pPr marL="628650" lvl="1" indent="-171450">
              <a:buFont typeface="Arial" panose="020B0604020202020204" pitchFamily="34" charset="0"/>
              <a:buChar char="•"/>
            </a:pPr>
            <a:r>
              <a:rPr lang="en-US" dirty="0"/>
              <a:t>Taking into consideration the practical reality and driving dietary behaviour change, the BDA wants to individuals to take small but achievable steps to adapt their eating habits to contain less meat and dairy with a long term aim of achieving the Eatwell guide recommendations. Once consumers achieve this, then a switch to more plant-based eating can be made possible.</a:t>
            </a:r>
          </a:p>
          <a:p>
            <a:endParaRPr lang="en-GB" dirty="0"/>
          </a:p>
          <a:p>
            <a:pPr marL="171450" indent="-171450">
              <a:buFont typeface="Arial" panose="020B0604020202020204" pitchFamily="34" charset="0"/>
              <a:buChar char="•"/>
            </a:pPr>
            <a:r>
              <a:rPr lang="en-GB" dirty="0"/>
              <a:t>Also outside the remit of the BDA environmentally</a:t>
            </a:r>
            <a:r>
              <a:rPr lang="en-GB" baseline="0" dirty="0"/>
              <a:t> sustainable diet recommendations are issues of organic farming and animal welfare.  The BDA appreciates both these issues do resonate with some individuals and, the latter in particular, is a growing drive towards consuming less meat in the UK. However, we have chosen not to factor these into our recommendations. More information on Organic food can be found in our FAQs.</a:t>
            </a:r>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15</a:t>
            </a:fld>
            <a:endParaRPr lang="en-GB"/>
          </a:p>
        </p:txBody>
      </p:sp>
    </p:spTree>
    <p:extLst>
      <p:ext uri="{BB962C8B-B14F-4D97-AF65-F5344CB8AC3E}">
        <p14:creationId xmlns:p14="http://schemas.microsoft.com/office/powerpoint/2010/main" val="262545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Meeting recommended intakes of protein – many of us are over-consuming protein, even vegetarians and vegans.  Moving to plant-based protein food sources will not be an issue.</a:t>
            </a:r>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17</a:t>
            </a:fld>
            <a:endParaRPr lang="en-GB"/>
          </a:p>
        </p:txBody>
      </p:sp>
    </p:spTree>
    <p:extLst>
      <p:ext uri="{BB962C8B-B14F-4D97-AF65-F5344CB8AC3E}">
        <p14:creationId xmlns:p14="http://schemas.microsoft.com/office/powerpoint/2010/main" val="1448208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NB Low iron stores remain an issue for young women in westernised societies but the prevalence of iron deficiency anaemia (low haemoglobin levels) remain relatively low.</a:t>
            </a:r>
          </a:p>
          <a:p>
            <a:pPr marL="0" lv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lvl="0" indent="0">
              <a:buFont typeface="Arial" panose="020B0604020202020204" pitchFamily="34" charset="0"/>
              <a:buNone/>
            </a:pPr>
            <a:r>
              <a:rPr lang="en-GB" sz="1200" b="0" i="0" kern="1200" dirty="0">
                <a:solidFill>
                  <a:schemeClr val="tx1"/>
                </a:solidFill>
                <a:effectLst/>
                <a:latin typeface="+mn-lt"/>
                <a:ea typeface="+mn-ea"/>
                <a:cs typeface="+mn-cs"/>
              </a:rPr>
              <a:t>The reference nutrient intake (</a:t>
            </a:r>
            <a:r>
              <a:rPr lang="en-GB" sz="1200" b="1" i="0" kern="1200" dirty="0">
                <a:solidFill>
                  <a:schemeClr val="tx1"/>
                </a:solidFill>
                <a:effectLst/>
                <a:latin typeface="+mn-lt"/>
                <a:ea typeface="+mn-ea"/>
                <a:cs typeface="+mn-cs"/>
              </a:rPr>
              <a:t>RNI</a:t>
            </a:r>
            <a:r>
              <a:rPr lang="en-GB" sz="1200" b="0" i="0" kern="1200" dirty="0">
                <a:solidFill>
                  <a:schemeClr val="tx1"/>
                </a:solidFill>
                <a:effectLst/>
                <a:latin typeface="+mn-lt"/>
                <a:ea typeface="+mn-ea"/>
                <a:cs typeface="+mn-cs"/>
              </a:rPr>
              <a:t>) for </a:t>
            </a:r>
            <a:r>
              <a:rPr lang="en-GB" sz="1200" b="1" i="0" kern="1200" dirty="0">
                <a:solidFill>
                  <a:schemeClr val="tx1"/>
                </a:solidFill>
                <a:effectLst/>
                <a:latin typeface="+mn-lt"/>
                <a:ea typeface="+mn-ea"/>
                <a:cs typeface="+mn-cs"/>
              </a:rPr>
              <a:t>iron</a:t>
            </a:r>
            <a:r>
              <a:rPr lang="en-GB" sz="1200" b="0" i="0" kern="1200" dirty="0">
                <a:solidFill>
                  <a:schemeClr val="tx1"/>
                </a:solidFill>
                <a:effectLst/>
                <a:latin typeface="+mn-lt"/>
                <a:ea typeface="+mn-ea"/>
                <a:cs typeface="+mn-cs"/>
              </a:rPr>
              <a:t> is 8.7 mg/day for men and postmenopausal women, and 14.8 mg/day for premenopausal women</a:t>
            </a:r>
            <a:endParaRPr lang="en-GB" sz="2800" dirty="0">
              <a:sym typeface="Wingdings" panose="05000000000000000000" pitchFamily="2" charset="2"/>
            </a:endParaRPr>
          </a:p>
          <a:p>
            <a:pPr marL="0" lvl="0" indent="0">
              <a:buFont typeface="Arial" panose="020B0604020202020204" pitchFamily="34" charset="0"/>
              <a:buNone/>
            </a:pPr>
            <a:endParaRPr lang="en-GB" sz="2800" dirty="0">
              <a:sym typeface="Wingdings" panose="05000000000000000000" pitchFamily="2" charset="2"/>
            </a:endParaRPr>
          </a:p>
          <a:p>
            <a:pPr marL="0" lvl="0" indent="0">
              <a:buFont typeface="Arial" panose="020B0604020202020204" pitchFamily="34" charset="0"/>
              <a:buNone/>
            </a:pPr>
            <a:r>
              <a:rPr lang="en-GB" sz="2800" dirty="0">
                <a:sym typeface="Wingdings" panose="05000000000000000000" pitchFamily="2" charset="2"/>
              </a:rPr>
              <a:t>With non-haem iron – the body adapts: </a:t>
            </a:r>
            <a:r>
              <a:rPr lang="en-GB" sz="2400" dirty="0">
                <a:sym typeface="Wingdings" panose="05000000000000000000" pitchFamily="2" charset="2"/>
              </a:rPr>
              <a:t>When levels are low and with high consumption of high fibre / phytate intakes (1</a:t>
            </a:r>
            <a:r>
              <a:rPr lang="en-GB" sz="2000" dirty="0">
                <a:sym typeface="Wingdings" panose="05000000000000000000" pitchFamily="2" charset="2"/>
              </a:rPr>
              <a:t>2-week study  41% increase in absorption)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SACN indicated that: </a:t>
            </a:r>
            <a:r>
              <a:rPr lang="en-GB" dirty="0">
                <a:sym typeface="Wingdings" panose="05000000000000000000" pitchFamily="2" charset="2"/>
              </a:rPr>
              <a:t>reducing red meat in high consumers (90g+ /day) </a:t>
            </a:r>
            <a:r>
              <a:rPr lang="en-GB" dirty="0"/>
              <a:t>will not compromise iron intakes.</a:t>
            </a:r>
          </a:p>
          <a:p>
            <a:endParaRPr lang="en-GB" dirty="0"/>
          </a:p>
          <a:p>
            <a:r>
              <a:rPr lang="en-GB" dirty="0"/>
              <a:t>Individuals following plant-based diets</a:t>
            </a:r>
          </a:p>
          <a:p>
            <a:pPr marL="171450" lvl="0" indent="-171450">
              <a:buFont typeface="Arial" panose="020B0604020202020204" pitchFamily="34" charset="0"/>
              <a:buChar char="•"/>
            </a:pPr>
            <a:r>
              <a:rPr lang="en-GB" dirty="0">
                <a:sym typeface="Wingdings" panose="05000000000000000000" pitchFamily="2" charset="2"/>
              </a:rPr>
              <a:t>Meet national and international recommendations.</a:t>
            </a:r>
          </a:p>
          <a:p>
            <a:pPr marL="171450" lvl="0" indent="-171450">
              <a:buFont typeface="Arial" panose="020B0604020202020204" pitchFamily="34" charset="0"/>
              <a:buChar char="•"/>
            </a:pPr>
            <a:r>
              <a:rPr lang="en-GB" dirty="0">
                <a:sym typeface="Wingdings" panose="05000000000000000000" pitchFamily="2" charset="2"/>
              </a:rPr>
              <a:t>Plant food sources of iron = lower bioavailability but ways to optimise and overcome this PLUS long-term high phytate consumption results in improved iron utilisation by the body.</a:t>
            </a:r>
          </a:p>
          <a:p>
            <a:pPr marL="171450" lvl="0" indent="-171450">
              <a:buFont typeface="Arial" panose="020B0604020202020204" pitchFamily="34" charset="0"/>
              <a:buChar char="•"/>
            </a:pPr>
            <a:r>
              <a:rPr lang="en-GB" dirty="0">
                <a:sym typeface="Wingdings" panose="05000000000000000000" pitchFamily="2" charset="2"/>
              </a:rPr>
              <a:t>Lower iron (ferritin) stores vs omnivores, however, within normal range.</a:t>
            </a:r>
          </a:p>
          <a:p>
            <a:pPr marL="171450" lvl="0" indent="-171450">
              <a:buFont typeface="Arial" panose="020B0604020202020204" pitchFamily="34" charset="0"/>
              <a:buChar char="•"/>
            </a:pPr>
            <a:r>
              <a:rPr lang="en-GB" dirty="0">
                <a:sym typeface="Wingdings" panose="05000000000000000000" pitchFamily="2" charset="2"/>
              </a:rPr>
              <a:t>Evidence regarding iron deficiency anaemia in vegetarians and vegans is limited:</a:t>
            </a:r>
          </a:p>
          <a:p>
            <a:pPr marL="628650" lvl="1" indent="-171450">
              <a:buFont typeface="Arial" panose="020B0604020202020204" pitchFamily="34" charset="0"/>
              <a:buChar char="•"/>
            </a:pPr>
            <a:r>
              <a:rPr lang="en-GB" dirty="0">
                <a:sym typeface="Wingdings" panose="05000000000000000000" pitchFamily="2" charset="2"/>
              </a:rPr>
              <a:t>NO DIFFERENCE in prevalence between vegans, vegetarians &amp; omnivores.</a:t>
            </a:r>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18</a:t>
            </a:fld>
            <a:endParaRPr lang="en-GB"/>
          </a:p>
        </p:txBody>
      </p:sp>
    </p:spTree>
    <p:extLst>
      <p:ext uri="{BB962C8B-B14F-4D97-AF65-F5344CB8AC3E}">
        <p14:creationId xmlns:p14="http://schemas.microsoft.com/office/powerpoint/2010/main" val="77056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RNI for adults aged 19 to 64 - 700mg of calcium a day.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Non-dairy foods can contribute up to 400mg calcium daily e.g. low oxalate dark green vegetables, nuts, seeds and in the UK mandatory fortification of what flour makes white bread a significant contributor to calcium intakes alongside other white flour based goods.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Year 7&amp;8 NDNS food contributors to calcium intakes: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Cereals and cereal products</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11-18 years – 39% vs 34% from dairy products</a:t>
            </a:r>
          </a:p>
          <a:p>
            <a:pPr marL="628650" lvl="1" indent="-171450">
              <a:buFont typeface="Arial" panose="020B0604020202020204" pitchFamily="34" charset="0"/>
              <a:buChar char="•"/>
            </a:pPr>
            <a:r>
              <a:rPr lang="en-GB" sz="1200" b="0" i="0" kern="1200" dirty="0">
                <a:solidFill>
                  <a:schemeClr val="tx1"/>
                </a:solidFill>
                <a:effectLst/>
                <a:latin typeface="+mn-lt"/>
                <a:ea typeface="+mn-ea"/>
                <a:cs typeface="+mn-cs"/>
              </a:rPr>
              <a:t>19-64 years – 31% vs 34% from dairy products</a:t>
            </a:r>
          </a:p>
          <a:p>
            <a:endParaRPr lang="en-GB" dirty="0"/>
          </a:p>
          <a:p>
            <a:r>
              <a:rPr lang="en-GB" dirty="0"/>
              <a:t>Dairy foods are the second biggest contributor (after red meat) to dietary GHGe as well as deforestation, soil degradation, biodiversity loss etc.  Thus reductions in dairy intake are paramount to protect the planet. From a health perspective, higher fat, salt and sugar-containing dairy foods should be prioritised for reductions e.g. cheese, full cream yogurts and milk as well as flavoured milks with added sugars.</a:t>
            </a:r>
          </a:p>
          <a:p>
            <a:endParaRPr lang="en-GB" dirty="0"/>
          </a:p>
          <a:p>
            <a:r>
              <a:rPr lang="en-GB" dirty="0"/>
              <a:t>Plant-based alternatives to milk and yogurt are in the main fortified not only with calcium but  also vitamin D (in the UK, dairy milk is not fortified with vitamin D). It is the Organic variants that tend not to be fortified with calcium.</a:t>
            </a:r>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19</a:t>
            </a:fld>
            <a:endParaRPr lang="en-GB"/>
          </a:p>
        </p:txBody>
      </p:sp>
    </p:spTree>
    <p:extLst>
      <p:ext uri="{BB962C8B-B14F-4D97-AF65-F5344CB8AC3E}">
        <p14:creationId xmlns:p14="http://schemas.microsoft.com/office/powerpoint/2010/main" val="3814144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RNI Zinc – men 9.5mg per day; women 7mg per day</a:t>
            </a:r>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20</a:t>
            </a:fld>
            <a:endParaRPr lang="en-GB"/>
          </a:p>
        </p:txBody>
      </p:sp>
    </p:spTree>
    <p:extLst>
      <p:ext uri="{BB962C8B-B14F-4D97-AF65-F5344CB8AC3E}">
        <p14:creationId xmlns:p14="http://schemas.microsoft.com/office/powerpoint/2010/main" val="4095333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solidFill>
                  <a:schemeClr val="tx1"/>
                </a:solidFill>
                <a:hlinkClick r:id="rId3">
                  <a:extLst>
                    <a:ext uri="{A12FA001-AC4F-418D-AE19-62706E023703}">
                      <ahyp:hlinkClr xmlns:ahyp="http://schemas.microsoft.com/office/drawing/2018/hyperlinkcolor" val="tx"/>
                    </a:ext>
                  </a:extLst>
                </a:hlinkClick>
              </a:rPr>
              <a:t>Requirement for adults 1.5mcg</a:t>
            </a:r>
          </a:p>
          <a:p>
            <a:endParaRPr lang="en-GB" u="sng" dirty="0">
              <a:solidFill>
                <a:schemeClr val="tx1"/>
              </a:solidFill>
              <a:hlinkClick r:id="rId3">
                <a:extLst>
                  <a:ext uri="{A12FA001-AC4F-418D-AE19-62706E023703}">
                    <ahyp:hlinkClr xmlns:ahyp="http://schemas.microsoft.com/office/drawing/2018/hyperlinkcolor" val="tx"/>
                  </a:ext>
                </a:extLst>
              </a:hlinkClick>
            </a:endParaRPr>
          </a:p>
          <a:p>
            <a:r>
              <a:rPr lang="en-GB" u="sng" dirty="0">
                <a:solidFill>
                  <a:schemeClr val="tx1"/>
                </a:solidFill>
                <a:hlinkClick r:id="rId3">
                  <a:extLst>
                    <a:ext uri="{A12FA001-AC4F-418D-AE19-62706E023703}">
                      <ahyp:hlinkClr xmlns:ahyp="http://schemas.microsoft.com/office/drawing/2018/hyperlinkcolor" val="tx"/>
                    </a:ext>
                  </a:extLst>
                </a:hlinkClick>
              </a:rPr>
              <a:t>More</a:t>
            </a:r>
            <a:r>
              <a:rPr lang="en-GB" u="sng" dirty="0">
                <a:hlinkClick r:id="rId3">
                  <a:extLst>
                    <a:ext uri="{A12FA001-AC4F-418D-AE19-62706E023703}">
                      <ahyp:hlinkClr xmlns:ahyp="http://schemas.microsoft.com/office/drawing/2018/hyperlinkcolor" val="tx"/>
                    </a:ext>
                  </a:extLst>
                </a:hlinkClick>
              </a:rPr>
              <a:t> info: https://www.bda.uk.com/professional/resources/obd_other_sources_b12.pdf</a:t>
            </a:r>
            <a:endParaRPr lang="en-GB" u="sng" dirty="0"/>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21</a:t>
            </a:fld>
            <a:endParaRPr lang="en-GB"/>
          </a:p>
        </p:txBody>
      </p:sp>
    </p:spTree>
    <p:extLst>
      <p:ext uri="{BB962C8B-B14F-4D97-AF65-F5344CB8AC3E}">
        <p14:creationId xmlns:p14="http://schemas.microsoft.com/office/powerpoint/2010/main" val="1166135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NGOs include local agencies who may be running food growing, environmental education or health projects which would benefit from including nutrition</a:t>
            </a:r>
          </a:p>
        </p:txBody>
      </p:sp>
      <p:sp>
        <p:nvSpPr>
          <p:cNvPr id="4" name="Slide Number Placeholder 3"/>
          <p:cNvSpPr>
            <a:spLocks noGrp="1"/>
          </p:cNvSpPr>
          <p:nvPr>
            <p:ph type="sldNum" sz="quarter" idx="5"/>
          </p:nvPr>
        </p:nvSpPr>
        <p:spPr/>
        <p:txBody>
          <a:bodyPr/>
          <a:lstStyle/>
          <a:p>
            <a:fld id="{115B94CA-E36F-4BE0-8168-4AB17D977A57}" type="slidenum">
              <a:rPr lang="en-GB" smtClean="0"/>
              <a:t>23</a:t>
            </a:fld>
            <a:endParaRPr lang="en-GB"/>
          </a:p>
        </p:txBody>
      </p:sp>
    </p:spTree>
    <p:extLst>
      <p:ext uri="{BB962C8B-B14F-4D97-AF65-F5344CB8AC3E}">
        <p14:creationId xmlns:p14="http://schemas.microsoft.com/office/powerpoint/2010/main" val="122875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We know that our diets are bad for our health</a:t>
            </a:r>
          </a:p>
          <a:p>
            <a:endParaRPr lang="en-US" baseline="0" dirty="0"/>
          </a:p>
          <a:p>
            <a:r>
              <a:rPr lang="en-US" baseline="0" dirty="0"/>
              <a:t>In October 2018 – the Lancet published the latest findings from the Global Burden of Disease study – 1990-2016. 14.4% - 15.5% of deaths in the UK – almost 1 out of every 6 deaths, were attributed to poor dietary habits alone i.e. excluding disease states and other disease risk factors. </a:t>
            </a:r>
          </a:p>
          <a:p>
            <a:endParaRPr lang="en-US" baseline="0" dirty="0"/>
          </a:p>
          <a:p>
            <a:r>
              <a:rPr lang="en-US" baseline="0" dirty="0"/>
              <a:t>The biggest disease burden is of course obesity with almost 2/3</a:t>
            </a:r>
            <a:r>
              <a:rPr lang="en-US" baseline="30000" dirty="0"/>
              <a:t>rd</a:t>
            </a:r>
            <a:r>
              <a:rPr lang="en-US" baseline="0" dirty="0"/>
              <a:t> of the adult population o/weight or obese and a quarter to over a third of children aged 2-11 years o/weight or obese.(2) </a:t>
            </a:r>
          </a:p>
          <a:p>
            <a:endParaRPr lang="en-US" baseline="0" dirty="0"/>
          </a:p>
          <a:p>
            <a:r>
              <a:rPr lang="en-US" baseline="0" dirty="0"/>
              <a:t>Prevalence of childhood obesity is double the rate in the most deprived socioeconomic groups compared to the least deprived.</a:t>
            </a:r>
          </a:p>
          <a:p>
            <a:endParaRPr lang="en-US" baseline="0" dirty="0"/>
          </a:p>
          <a:p>
            <a:r>
              <a:rPr lang="en-US" baseline="0" dirty="0"/>
              <a:t>The high rate of obesity has resulted in an explosion of non-communicative diseases which are driving the NHS and our economy to destruction.</a:t>
            </a:r>
          </a:p>
          <a:p>
            <a:pPr marL="171450" indent="-171450">
              <a:buFont typeface="Arial" panose="020B0604020202020204" pitchFamily="34" charset="0"/>
              <a:buChar char="•"/>
            </a:pPr>
            <a:r>
              <a:rPr lang="en-US" baseline="0" dirty="0"/>
              <a:t>Diabetes – 5-fold increased risk with obesity</a:t>
            </a:r>
          </a:p>
          <a:p>
            <a:pPr marL="628650" lvl="1" indent="-171450">
              <a:buFont typeface="Arial" panose="020B0604020202020204" pitchFamily="34" charset="0"/>
              <a:buChar char="•"/>
            </a:pPr>
            <a:r>
              <a:rPr lang="en-US" baseline="0" dirty="0"/>
              <a:t>3.8m people in England + 200,000 new cases EVERY YEAR</a:t>
            </a:r>
          </a:p>
          <a:p>
            <a:pPr marL="628650" lvl="1" indent="-171450">
              <a:buFont typeface="Arial" panose="020B0604020202020204" pitchFamily="34" charset="0"/>
              <a:buChar char="•"/>
            </a:pPr>
            <a:r>
              <a:rPr lang="en-US" baseline="0" dirty="0"/>
              <a:t>5million are at risk of developing DM2.</a:t>
            </a:r>
          </a:p>
          <a:p>
            <a:pPr marL="628650" lvl="1" indent="-171450">
              <a:buFont typeface="Arial" panose="020B0604020202020204" pitchFamily="34" charset="0"/>
              <a:buChar char="•"/>
            </a:pPr>
            <a:r>
              <a:rPr lang="en-US" baseline="0" dirty="0"/>
              <a:t>Diabetes is also the leading cause of preventable blindness and amputations in the UK.</a:t>
            </a:r>
          </a:p>
          <a:p>
            <a:pPr marL="171450" indent="-171450">
              <a:buFont typeface="Arial" panose="020B0604020202020204" pitchFamily="34" charset="0"/>
              <a:buChar char="•"/>
            </a:pPr>
            <a:r>
              <a:rPr lang="en-US" baseline="0" dirty="0"/>
              <a:t>Heart disease:</a:t>
            </a:r>
          </a:p>
          <a:p>
            <a:pPr marL="628650" lvl="1" indent="-171450">
              <a:buFont typeface="Arial" panose="020B0604020202020204" pitchFamily="34" charset="0"/>
              <a:buChar char="•"/>
            </a:pPr>
            <a:r>
              <a:rPr lang="en-US" baseline="0" dirty="0"/>
              <a:t>Obesity alone (excluding other metabolic or lifestyle factors) increases heart disease risk by 28%. Obesity alongside other risk factors e.g. high blood pressure, other unhealthy lifestyles, more than doubles the risk.</a:t>
            </a:r>
          </a:p>
          <a:p>
            <a:pPr marL="628650" lvl="1" indent="-171450">
              <a:buFont typeface="Arial" panose="020B0604020202020204" pitchFamily="34" charset="0"/>
              <a:buChar char="•"/>
            </a:pPr>
            <a:r>
              <a:rPr lang="en-US" baseline="0" dirty="0"/>
              <a:t>2.3m living with heart disease in the UK – 1 person dies every 8 minutes from CHD.</a:t>
            </a:r>
          </a:p>
          <a:p>
            <a:pPr marL="171450" indent="-171450">
              <a:buFont typeface="Arial" panose="020B0604020202020204" pitchFamily="34" charset="0"/>
              <a:buChar char="•"/>
            </a:pPr>
            <a:r>
              <a:rPr lang="en-US" baseline="0" dirty="0"/>
              <a:t>Obesity is second only to smoking for increased risk of 12 cancers – with the biggest association for colonic and breast cancer.</a:t>
            </a:r>
          </a:p>
          <a:p>
            <a:pPr marL="628650" lvl="1" indent="-171450">
              <a:buFont typeface="Arial" panose="020B0604020202020204" pitchFamily="34" charset="0"/>
              <a:buChar char="•"/>
            </a:pPr>
            <a:r>
              <a:rPr lang="en-US" baseline="0" dirty="0"/>
              <a:t>Obesity TRIPLES postmenopausal risk of breast cancer</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We also aware of other lifestyle related disease states such us osteoporosis, gut health and poor mental health.</a:t>
            </a:r>
          </a:p>
          <a:p>
            <a:pPr marL="62865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This is unsustainable economically especially from an NHS perspective – with over £6billion NHS costs per annum and almost £30 billion to the overall economy attributed just from the NHS. </a:t>
            </a:r>
          </a:p>
          <a:p>
            <a:pPr marL="0" lvl="0" indent="0">
              <a:buFont typeface="Arial" panose="020B0604020202020204" pitchFamily="34" charset="0"/>
              <a:buNone/>
            </a:pPr>
            <a:endParaRPr lang="en-GB" dirty="0"/>
          </a:p>
          <a:p>
            <a:r>
              <a:rPr lang="en-GB" b="1" dirty="0"/>
              <a:t>We also know our diets are bad for the planet</a:t>
            </a:r>
          </a:p>
          <a:p>
            <a:endParaRPr lang="en-GB" b="1" baseline="0" dirty="0"/>
          </a:p>
          <a:p>
            <a:r>
              <a:rPr lang="en-US" baseline="0" dirty="0"/>
              <a:t>Whilst a temperature rise is inevitable, the UN Intergovernmental Panel on Climate Change (IPCC) has proposed a safe limit for global warming increase by 2050. The original IPCC agreement of 2006, set the safe global temperature rise to be between 1.5°C and no more than 2°C above pre-</a:t>
            </a:r>
            <a:r>
              <a:rPr lang="en-US" baseline="0" dirty="0" err="1"/>
              <a:t>industrialised</a:t>
            </a:r>
            <a:r>
              <a:rPr lang="en-US" baseline="0" dirty="0"/>
              <a:t> levels by 2050. However, the more recent IPCC meeting of October 2018, has refined the original agreement and tightened its recommended safe limit for global warming increase to no more than 1.5°C by 2050 if we are to prevent catastrophic consequences for extreme weather conditions: heat, droughts, floods and poverty.</a:t>
            </a:r>
            <a:endParaRPr lang="en-GB" baseline="0" dirty="0"/>
          </a:p>
          <a:p>
            <a:endParaRPr lang="en-GB" baseline="0" dirty="0"/>
          </a:p>
          <a:p>
            <a:r>
              <a:rPr lang="en-GB" baseline="0" dirty="0"/>
              <a:t>What does this mean? As GHG emissions are responsible for global warming – a significant reduction is needed. If we are to keep the global temperature rise below </a:t>
            </a:r>
            <a:r>
              <a:rPr lang="en-US" baseline="0" dirty="0"/>
              <a:t>1.5°C </a:t>
            </a:r>
            <a:r>
              <a:rPr lang="en-GB" baseline="0" dirty="0"/>
              <a:t>by 2050, a challenging GHG emission reduction of 70-95% will be needed.  As the food system is responsible for an as much as 30% of all GHGe – it is clear that the food system will need to change.</a:t>
            </a:r>
            <a:endParaRPr lang="en-GB" dirty="0"/>
          </a:p>
          <a:p>
            <a:endParaRPr lang="en-US" dirty="0"/>
          </a:p>
          <a:p>
            <a:r>
              <a:rPr lang="en-US" dirty="0"/>
              <a:t>The UK government has</a:t>
            </a:r>
            <a:r>
              <a:rPr lang="en-US" baseline="0" dirty="0"/>
              <a:t> signed up to the IPCC agreement with the formulation of the Climate Change Act in 2008 – committing to the earlier IPCC target of no more than 2°C  temp rise globally. The target was set for an 80% reduction in UK GHGe from all sources including: travel, manufacture, agriculture and dietary patterns. The government has more recently committed to becoming carbon neutral by 2050, representing an even bigger net reduction. Initial progress was impressive with the switch away from fossil fuel use in power generation, however, since 2012 little progress has been made, especially in agriculture and food waste.</a:t>
            </a:r>
          </a:p>
          <a:p>
            <a:endParaRPr lang="en-US" baseline="0" dirty="0"/>
          </a:p>
          <a:p>
            <a:r>
              <a:rPr lang="en-US" b="1" baseline="0" dirty="0"/>
              <a:t>It’s a win-win</a:t>
            </a:r>
          </a:p>
          <a:p>
            <a:r>
              <a:rPr lang="en-US" b="0" baseline="0" dirty="0"/>
              <a:t>However, improving our diets can be a win-win – addressing both climate change and our health concerns. We’ll look at how over the next few slides. </a:t>
            </a:r>
            <a:r>
              <a:rPr lang="en-GB" sz="1200" kern="1200" dirty="0">
                <a:solidFill>
                  <a:schemeClr val="tx1"/>
                </a:solidFill>
                <a:effectLst/>
                <a:latin typeface="+mn-lt"/>
                <a:ea typeface="+mn-ea"/>
                <a:cs typeface="+mn-cs"/>
              </a:rPr>
              <a:t>A 2016 paper The Eatwell Guide: Modelling the Health Implications of Incorporating New Sugar and Fibre Guidelines. Found that changing the average diet to that recommended in the new Eatwell Guide, without increasing total energy intake, could increase average life expectancy by 5.4 months (95% uncertainty interval: 4.7 to 6.2) for men and 4.0 months (3.4 to 4.6) for women; and avert 17.9 million (17.6 to 18.2) DALYs over the lifetime of the current population. </a:t>
            </a:r>
            <a:endParaRPr lang="en-US" b="0" baseline="0" dirty="0"/>
          </a:p>
        </p:txBody>
      </p:sp>
      <p:sp>
        <p:nvSpPr>
          <p:cNvPr id="4" name="Slide Number Placeholder 3"/>
          <p:cNvSpPr>
            <a:spLocks noGrp="1"/>
          </p:cNvSpPr>
          <p:nvPr>
            <p:ph type="sldNum" sz="quarter" idx="5"/>
          </p:nvPr>
        </p:nvSpPr>
        <p:spPr/>
        <p:txBody>
          <a:bodyPr/>
          <a:lstStyle/>
          <a:p>
            <a:fld id="{115B94CA-E36F-4BE0-8168-4AB17D977A57}" type="slidenum">
              <a:rPr lang="en-GB" smtClean="0"/>
              <a:t>2</a:t>
            </a:fld>
            <a:endParaRPr lang="en-GB"/>
          </a:p>
        </p:txBody>
      </p:sp>
    </p:spTree>
    <p:extLst>
      <p:ext uri="{BB962C8B-B14F-4D97-AF65-F5344CB8AC3E}">
        <p14:creationId xmlns:p14="http://schemas.microsoft.com/office/powerpoint/2010/main" val="3502558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25</a:t>
            </a:fld>
            <a:endParaRPr lang="en-GB"/>
          </a:p>
        </p:txBody>
      </p:sp>
    </p:spTree>
    <p:extLst>
      <p:ext uri="{BB962C8B-B14F-4D97-AF65-F5344CB8AC3E}">
        <p14:creationId xmlns:p14="http://schemas.microsoft.com/office/powerpoint/2010/main" val="213356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Further references for recent papers considering the issue of sustainable diets for the environment and health. </a:t>
            </a:r>
          </a:p>
        </p:txBody>
      </p:sp>
      <p:sp>
        <p:nvSpPr>
          <p:cNvPr id="4" name="Slide Number Placeholder 3"/>
          <p:cNvSpPr>
            <a:spLocks noGrp="1"/>
          </p:cNvSpPr>
          <p:nvPr>
            <p:ph type="sldNum" sz="quarter" idx="5"/>
          </p:nvPr>
        </p:nvSpPr>
        <p:spPr/>
        <p:txBody>
          <a:bodyPr/>
          <a:lstStyle/>
          <a:p>
            <a:fld id="{115B94CA-E36F-4BE0-8168-4AB17D977A57}" type="slidenum">
              <a:rPr lang="en-GB" smtClean="0"/>
              <a:t>29</a:t>
            </a:fld>
            <a:endParaRPr lang="en-GB"/>
          </a:p>
        </p:txBody>
      </p:sp>
    </p:spTree>
    <p:extLst>
      <p:ext uri="{BB962C8B-B14F-4D97-AF65-F5344CB8AC3E}">
        <p14:creationId xmlns:p14="http://schemas.microsoft.com/office/powerpoint/2010/main" val="177294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information about EAT-Lancet: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major publication. The EAT Lancet commission is made up of 37 experts from 16 countries across a range of disciplines.  The group included Prof Walter Willet who headed the dietary health aspect of the scientific review, Johan </a:t>
            </a:r>
            <a:r>
              <a:rPr lang="en-GB" dirty="0" err="1"/>
              <a:t>Rockström</a:t>
            </a:r>
            <a:r>
              <a:rPr lang="en-GB" dirty="0"/>
              <a:t>, Brent </a:t>
            </a:r>
            <a:r>
              <a:rPr lang="en-GB" dirty="0" err="1"/>
              <a:t>Loken</a:t>
            </a:r>
            <a:r>
              <a:rPr lang="en-GB" dirty="0"/>
              <a:t>, Marco </a:t>
            </a:r>
            <a:r>
              <a:rPr lang="en-GB" dirty="0" err="1"/>
              <a:t>Springmann</a:t>
            </a:r>
            <a:r>
              <a:rPr lang="en-GB" dirty="0"/>
              <a:t>, Tim Lang, Sonja Vermeulen, Tara Garnett, David Tilman, Fabrice </a:t>
            </a:r>
            <a:r>
              <a:rPr lang="en-GB" dirty="0" err="1"/>
              <a:t>DeClerck</a:t>
            </a:r>
            <a:r>
              <a:rPr lang="en-GB" dirty="0"/>
              <a:t> to name but a few.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group was tasked with reviewing the evidence and setting the first scientific dietary targets for health and environmental sustainability. </a:t>
            </a:r>
          </a:p>
          <a:p>
            <a:endParaRPr lang="en-GB" dirty="0"/>
          </a:p>
          <a:p>
            <a:r>
              <a:rPr lang="en-GB" dirty="0"/>
              <a:t>The environmental targets focused on setting boundaries for food systems with regard to climate change, biodiversity loss, land  and water use as well as nitrogen and phosphorus flows which mainly reflect pesticide use and consequent drainage into rivers, lakes and oceans.</a:t>
            </a:r>
          </a:p>
          <a:p>
            <a:endParaRPr lang="en-GB" dirty="0"/>
          </a:p>
          <a:p>
            <a:r>
              <a:rPr lang="en-GB" dirty="0"/>
              <a:t>The health impacts of different dietary habits were reviewed by food types and dietary habits e.g. vegan, vegetarian, pescatarian, meat eaters. The commission also investigated the impacts on specific macro and micro-nutrients intakes from dietary adaptations e.g. saturated fats, omega-3, iodine, zinc and calcium and made specific recommendations.</a:t>
            </a:r>
          </a:p>
          <a:p>
            <a:endParaRPr lang="en-GB" dirty="0"/>
          </a:p>
          <a:p>
            <a:r>
              <a:rPr lang="en-GB" dirty="0"/>
              <a:t>The final ‘Reference planetary health diet’ provides ranges for daily intakes of key food groups which would result in optimum health from consumption of foods from sustainable food sources.  For each key food group a minimum and maximum intake has been recommended. The specific quantities of foods recommended has been based on the ability to meet the nutritional and health needs of the world in 2050 where population is set to grow to 10 billion from the current 7 billion.</a:t>
            </a:r>
          </a:p>
          <a:p>
            <a:endParaRPr lang="en-GB" dirty="0"/>
          </a:p>
          <a:p>
            <a:r>
              <a:rPr lang="en-GB" dirty="0"/>
              <a:t>Often misunderstood, the dietary recommendations are not to be applied directly to national guidelines, but to be adapted by each country to meet specific nutritional and cultural needs as well as meeting population preferences.</a:t>
            </a:r>
          </a:p>
          <a:p>
            <a:endParaRPr lang="en-GB" dirty="0"/>
          </a:p>
          <a:p>
            <a:r>
              <a:rPr lang="en-GB" dirty="0"/>
              <a:t>The EAT commission’s key focus now is to bring together all players within the food system from policy makers, scientists, regulatory bodies, manufacturers, farmers and advertisers to make the changes necessary within the food environment that will enable consumers and nations to meet the reference planetary health diet.  </a:t>
            </a:r>
          </a:p>
          <a:p>
            <a:endParaRPr lang="en-GB" dirty="0"/>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30</a:t>
            </a:fld>
            <a:endParaRPr lang="en-GB"/>
          </a:p>
        </p:txBody>
      </p:sp>
    </p:spTree>
    <p:extLst>
      <p:ext uri="{BB962C8B-B14F-4D97-AF65-F5344CB8AC3E}">
        <p14:creationId xmlns:p14="http://schemas.microsoft.com/office/powerpoint/2010/main" val="95040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farm to fork to waste, each stage has environmental impacts – farming and manufacturing processes and the way we eat and dispose of food are damaging the planet.</a:t>
            </a:r>
          </a:p>
          <a:p>
            <a:endParaRPr lang="en-GB" dirty="0"/>
          </a:p>
          <a:p>
            <a:r>
              <a:rPr lang="en-US" dirty="0"/>
              <a:t>Taking into consideration farming, production, distribution, delivery through to waste, our current food system:  </a:t>
            </a:r>
          </a:p>
          <a:p>
            <a:pPr marL="171450" indent="-171450">
              <a:buFont typeface="Arial" panose="020B0604020202020204" pitchFamily="34" charset="0"/>
              <a:buChar char="•"/>
            </a:pPr>
            <a:r>
              <a:rPr lang="en-US" dirty="0"/>
              <a:t>Contributes 18-25% of total greenhouse gas (GHG) emissions in the UK and 20-30% of GHG emissions globally - contributing significantly to global warming.</a:t>
            </a:r>
          </a:p>
          <a:p>
            <a:pPr marL="171450" indent="-171450">
              <a:buFont typeface="Arial" panose="020B0604020202020204" pitchFamily="34" charset="0"/>
              <a:buChar char="•"/>
            </a:pPr>
            <a:r>
              <a:rPr lang="en-US" dirty="0"/>
              <a:t>Is a leading cause of deforestation, biodiversity loss and soil and water pollution around the world</a:t>
            </a:r>
          </a:p>
          <a:p>
            <a:pPr marL="171450" indent="-171450">
              <a:buFont typeface="Arial" panose="020B0604020202020204" pitchFamily="34" charset="0"/>
              <a:buChar char="•"/>
            </a:pPr>
            <a:r>
              <a:rPr lang="en-US" dirty="0"/>
              <a:t>Accounts for 70% of all human water use. </a:t>
            </a:r>
          </a:p>
          <a:p>
            <a:pPr marL="171450" indent="-171450">
              <a:buFont typeface="Arial" panose="020B0604020202020204" pitchFamily="34" charset="0"/>
              <a:buChar char="•"/>
            </a:pPr>
            <a:r>
              <a:rPr lang="en-US" dirty="0"/>
              <a:t>10 million </a:t>
            </a:r>
            <a:r>
              <a:rPr lang="en-GB" noProof="0" dirty="0"/>
              <a:t>tonnes</a:t>
            </a:r>
            <a:r>
              <a:rPr lang="en-US" dirty="0"/>
              <a:t> of all food produced is spoiled or wasted in the UK every year with the majority (71%) occurring in the home. Most of this is avoidable and represents a waste of land, water and other inputs and produces ‘unnecessary’ potent GHG emissions. </a:t>
            </a:r>
          </a:p>
          <a:p>
            <a:pPr marL="171450" indent="-171450">
              <a:buFont typeface="Arial" panose="020B0604020202020204" pitchFamily="34" charset="0"/>
              <a:buChar char="•"/>
            </a:pPr>
            <a:r>
              <a:rPr lang="en-US" dirty="0"/>
              <a:t>Over fishing and poor fishing practices have impacted on fishing stocks with 85% of fisheries now fully exploited and / or over fished, the marine vertebrae population has been halved and the marine ecosystem has been damaged. Fish stocks around the UK are particularly vulnerable. </a:t>
            </a:r>
          </a:p>
          <a:p>
            <a:pPr marL="171450" indent="-171450">
              <a:buFont typeface="Arial" panose="020B0604020202020204" pitchFamily="34" charset="0"/>
              <a:buChar char="•"/>
            </a:pPr>
            <a:r>
              <a:rPr lang="en-US" dirty="0"/>
              <a:t>Agriculture and livestock farming are by far the biggest contributors to GHG emissions, deforestation, biodiversity loss, soil pollution as well as land and water use.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a:t>
            </a:r>
            <a:r>
              <a:rPr lang="en-US" baseline="0" dirty="0"/>
              <a:t> food choices we are recommending will have a direct impact on sustainability. It can no longer be simply about the impact of food on health outcomes, but we have to consider the environment.  This may seem daunting but it would be irresponsible to ignore the issue. As the experts in dietary intervention and ability to translate dietary science into context of different population groups, the BDA strongly feels we should be leading this topic. We need to ensure that any sustainable advice around food choices will also be beneficial to overall health outcomes and meet the nutritional – especially micronutrient – needs of the population. </a:t>
            </a:r>
          </a:p>
          <a:p>
            <a:pPr marL="0" indent="0">
              <a:buFont typeface="Arial" panose="020B0604020202020204" pitchFamily="34" charset="0"/>
              <a:buNone/>
            </a:pPr>
            <a:endParaRPr lang="en-US" baseline="0" dirty="0"/>
          </a:p>
          <a:p>
            <a:r>
              <a:rPr lang="en-US" dirty="0"/>
              <a:t>As the population grows – estimated growth</a:t>
            </a:r>
            <a:r>
              <a:rPr lang="en-US" baseline="0" dirty="0"/>
              <a:t> from current 7 billion to 9-10 billion by 2050, the demand for food will grow, that means more food needs to be grown and produced which means more GHGe, more depletion of the planets natural resources.  </a:t>
            </a:r>
          </a:p>
          <a:p>
            <a:endParaRPr lang="en-US" baseline="0" dirty="0"/>
          </a:p>
          <a:p>
            <a:pPr marL="0" indent="0">
              <a:buFont typeface="Arial" panose="020B0604020202020204" pitchFamily="34" charset="0"/>
              <a:buNone/>
            </a:pPr>
            <a:r>
              <a:rPr lang="en-US" b="1" baseline="0" dirty="0"/>
              <a:t>Specific impacts</a:t>
            </a:r>
          </a:p>
          <a:p>
            <a:pPr marL="0" indent="0">
              <a:buFont typeface="Arial" panose="020B0604020202020204" pitchFamily="34" charset="0"/>
              <a:buNone/>
            </a:pPr>
            <a:r>
              <a:rPr lang="en-GB" b="0" baseline="0" dirty="0"/>
              <a:t>Although GHGe are the focus of most headlines, it is all other environmental factors are just as important for the security of food production. For example: </a:t>
            </a:r>
            <a:endParaRPr lang="en-US" b="1" baseline="0" dirty="0"/>
          </a:p>
          <a:p>
            <a:pPr marL="0" indent="0">
              <a:buFont typeface="Arial" panose="020B0604020202020204" pitchFamily="34" charset="0"/>
              <a:buNone/>
            </a:pPr>
            <a:endParaRPr lang="en-US" b="1" baseline="0" dirty="0"/>
          </a:p>
          <a:p>
            <a:r>
              <a:rPr lang="en-GB" dirty="0"/>
              <a:t>DEGRADATION</a:t>
            </a:r>
            <a:r>
              <a:rPr lang="en-GB" baseline="0" dirty="0"/>
              <a:t> OF SOIL: </a:t>
            </a:r>
            <a:r>
              <a:rPr lang="en-US" b="0" i="0" u="none" strike="noStrike" baseline="0" dirty="0">
                <a:solidFill>
                  <a:srgbClr val="000000"/>
                </a:solidFill>
                <a:latin typeface="Gotham-Light"/>
              </a:rPr>
              <a:t>suitable soil is essential for agriculture and production of adequate food.  As the climate changes, and as precipitation patterns alter, the quality of soil will degrade making conditions for growing crops difficult. for growing crops is likely to change. Drought can lead to dry exposed soils, and extreme flooding can lead to waterlogging, causing </a:t>
            </a:r>
            <a:r>
              <a:rPr lang="en-GB" b="0" i="0" u="none" strike="noStrike" baseline="0" dirty="0">
                <a:solidFill>
                  <a:srgbClr val="000000"/>
                </a:solidFill>
                <a:latin typeface="Gotham-Light"/>
              </a:rPr>
              <a:t>anaerobic inhospitable soils.</a:t>
            </a:r>
          </a:p>
          <a:p>
            <a:endParaRPr lang="en-GB" b="0" i="0" u="none" strike="noStrike" baseline="0" dirty="0">
              <a:solidFill>
                <a:srgbClr val="000000"/>
              </a:solidFill>
              <a:latin typeface="Gotham-Light"/>
            </a:endParaRPr>
          </a:p>
          <a:p>
            <a:r>
              <a:rPr lang="en-US" dirty="0"/>
              <a:t>WATER SUPPLY for irrigation</a:t>
            </a:r>
            <a:r>
              <a:rPr lang="en-US" baseline="0" dirty="0"/>
              <a:t> is needed to support crop growth, this is impacted by rainfall, soil drainage, infrastructure and competing demands from non-agriculture.</a:t>
            </a:r>
            <a:endParaRPr lang="en-US" dirty="0"/>
          </a:p>
          <a:p>
            <a:r>
              <a:rPr lang="en-US" dirty="0"/>
              <a:t>Global warming’s impact on</a:t>
            </a:r>
            <a:r>
              <a:rPr lang="en-US" baseline="0" dirty="0"/>
              <a:t> extreme flooding and droughts will </a:t>
            </a:r>
            <a:r>
              <a:rPr lang="en-US" dirty="0"/>
              <a:t>impact on precipitation, soil moisture, run-off and evaporation.  It is estimated that currently dry lands are</a:t>
            </a:r>
            <a:r>
              <a:rPr lang="en-US" baseline="0" dirty="0"/>
              <a:t> set to get dryer and wet lands are set to get wetter. </a:t>
            </a:r>
            <a:r>
              <a:rPr lang="en-US" dirty="0"/>
              <a:t>Both drought and flooding are likely to have negative impacts.  In</a:t>
            </a:r>
            <a:r>
              <a:rPr lang="en-US" baseline="0" dirty="0"/>
              <a:t> some countries e.g. UK the increase in precipitation may increase food production – however, this will only be for the short term.</a:t>
            </a:r>
          </a:p>
          <a:p>
            <a:endParaRPr lang="en-US" baseline="0" dirty="0"/>
          </a:p>
          <a:p>
            <a:r>
              <a:rPr lang="en-US" dirty="0"/>
              <a:t>ECOSYSTEM / BIODIVERSITY - insects and other invertebrates are needed for pollination, pest control and soil quality (e.g.</a:t>
            </a:r>
            <a:r>
              <a:rPr lang="en-US" baseline="0" dirty="0"/>
              <a:t> aeration, breakdown of organic matter).  Changes in temperature, season patterns and rainfall have consequences for insects and vertebrae which provide a vital agriculture ecosystem.</a:t>
            </a:r>
          </a:p>
          <a:p>
            <a:pPr marL="0" indent="0">
              <a:buFont typeface="Arial" panose="020B0604020202020204" pitchFamily="34" charset="0"/>
              <a:buNone/>
            </a:pPr>
            <a:endParaRPr lang="en-US" baseline="0" dirty="0"/>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3</a:t>
            </a:fld>
            <a:endParaRPr lang="en-GB"/>
          </a:p>
        </p:txBody>
      </p:sp>
    </p:spTree>
    <p:extLst>
      <p:ext uri="{BB962C8B-B14F-4D97-AF65-F5344CB8AC3E}">
        <p14:creationId xmlns:p14="http://schemas.microsoft.com/office/powerpoint/2010/main" val="227247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what is meant by a sustainable diet is difficult, and there is currently no consensus. Important to consider that there is more than one definition of sustainability. </a:t>
            </a:r>
          </a:p>
          <a:p>
            <a:endParaRPr lang="en-US" dirty="0"/>
          </a:p>
          <a:p>
            <a:r>
              <a:rPr lang="en-US" dirty="0"/>
              <a:t>Sustainability as a whole is determined by three key “pillars”</a:t>
            </a:r>
          </a:p>
          <a:p>
            <a:pPr marL="228600" indent="-228600">
              <a:buAutoNum type="arabicParenR"/>
            </a:pPr>
            <a:r>
              <a:rPr lang="en-US" dirty="0"/>
              <a:t>economic, </a:t>
            </a:r>
          </a:p>
          <a:p>
            <a:pPr marL="228600" indent="-228600">
              <a:buAutoNum type="arabicParenR"/>
            </a:pPr>
            <a:r>
              <a:rPr lang="en-US" dirty="0"/>
              <a:t>social and </a:t>
            </a:r>
          </a:p>
          <a:p>
            <a:pPr marL="228600" indent="-228600">
              <a:buAutoNum type="arabicParenR"/>
            </a:pPr>
            <a:r>
              <a:rPr lang="en-US" dirty="0"/>
              <a:t>environmental. </a:t>
            </a:r>
          </a:p>
          <a:p>
            <a:pPr marL="228600" indent="-228600">
              <a:buAutoNum type="arabicParenR"/>
            </a:pPr>
            <a:endParaRPr lang="en-US" dirty="0"/>
          </a:p>
          <a:p>
            <a:pPr marL="0" indent="0">
              <a:buNone/>
            </a:pPr>
            <a:r>
              <a:rPr lang="en-US" dirty="0"/>
              <a:t>All these are important, and dietitians will already be considering economic and social factors when making dietary recommendations. The purpose of OBD is to focus on the third – environmental. So when we refer to sustainable diets, this is what we mean. </a:t>
            </a:r>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5</a:t>
            </a:fld>
            <a:endParaRPr lang="en-GB"/>
          </a:p>
        </p:txBody>
      </p:sp>
    </p:spTree>
    <p:extLst>
      <p:ext uri="{BB962C8B-B14F-4D97-AF65-F5344CB8AC3E}">
        <p14:creationId xmlns:p14="http://schemas.microsoft.com/office/powerpoint/2010/main" val="407602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defining sustainable diets, the most commonly referred to are the FAO 2010 definition which is all embracing and the more nutritionally focused Fischer and Garnett.</a:t>
            </a:r>
          </a:p>
          <a:p>
            <a:endParaRPr lang="en-US" dirty="0"/>
          </a:p>
          <a:p>
            <a:r>
              <a:rPr lang="en-US" dirty="0"/>
              <a:t>An important emphasis of all definitions is that a sustainable diet must meet the nutritional and health needs of the public. Fischer and Garnett’s more detailed explanation (please see the OBD reference guide) is more reflective of dietary recommendations across the globe including the Eatwell Guide.</a:t>
            </a:r>
          </a:p>
          <a:p>
            <a:endParaRPr lang="en-US" dirty="0"/>
          </a:p>
          <a:p>
            <a:r>
              <a:rPr lang="en-US" dirty="0"/>
              <a:t>All three are important when considering overall sustainability, but within the context of this reference guide and the BDA’s Sustainable Diets policy, we have focused specifically on an environmentally sustainable diet.</a:t>
            </a:r>
            <a:endParaRPr lang="en-GB" dirty="0"/>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6</a:t>
            </a:fld>
            <a:endParaRPr lang="en-GB"/>
          </a:p>
        </p:txBody>
      </p:sp>
    </p:spTree>
    <p:extLst>
      <p:ext uri="{BB962C8B-B14F-4D97-AF65-F5344CB8AC3E}">
        <p14:creationId xmlns:p14="http://schemas.microsoft.com/office/powerpoint/2010/main" val="23836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Assessing the sustainability of food is complex given the wide range of factors in play. On this slide we have an explanation of how the impact of protein sources are commonly assessed. </a:t>
            </a:r>
            <a:r>
              <a:rPr lang="en-GB" dirty="0">
                <a:solidFill>
                  <a:schemeClr val="bg1"/>
                </a:solidFill>
              </a:rPr>
              <a:t>Other factors: biodiversity, ecosystems, soil degradation, Nitrogen and Phosphorus flows (pesticide use), over-fishing.</a:t>
            </a:r>
          </a:p>
          <a:p>
            <a:endParaRPr lang="en-US" b="0" dirty="0"/>
          </a:p>
          <a:p>
            <a:r>
              <a:rPr lang="en-US" b="0" dirty="0"/>
              <a:t>Whilst most publication investigate GHG emissions, this study also looked at land and water use to give a much better picture of the impact of protein food sources on the sustainability of the planet.</a:t>
            </a:r>
          </a:p>
          <a:p>
            <a:endParaRPr lang="en-US" b="1" dirty="0"/>
          </a:p>
          <a:p>
            <a:r>
              <a:rPr lang="en-US" b="1" dirty="0"/>
              <a:t>Mean GHG emissions, water us and land use values of different foods to produce 100g of protein.</a:t>
            </a:r>
          </a:p>
          <a:p>
            <a:r>
              <a:rPr lang="en-US" dirty="0"/>
              <a:t>These are average values based on a combination of data sets from around the world.  It is important to highlight that there will be significant variability depending on numerous environmental factors such as country of origin,</a:t>
            </a:r>
            <a:r>
              <a:rPr lang="en-US" baseline="0" dirty="0"/>
              <a:t> </a:t>
            </a:r>
            <a:r>
              <a:rPr lang="en-US" dirty="0"/>
              <a:t>farming practices, dry or wet weather</a:t>
            </a:r>
            <a:r>
              <a:rPr lang="en-US" baseline="0" dirty="0"/>
              <a:t> conditions</a:t>
            </a:r>
            <a:r>
              <a:rPr lang="en-US" dirty="0"/>
              <a:t>,</a:t>
            </a:r>
            <a:r>
              <a:rPr lang="en-US" baseline="0" dirty="0"/>
              <a:t> transportation use, green-house use</a:t>
            </a:r>
            <a:r>
              <a:rPr lang="en-US" dirty="0"/>
              <a:t> etc. A table in the reference guide (page 42) provides</a:t>
            </a:r>
            <a:r>
              <a:rPr lang="en-US" baseline="0" dirty="0"/>
              <a:t> a table with the full range of values. </a:t>
            </a:r>
          </a:p>
          <a:p>
            <a:endParaRPr lang="en-US" baseline="0" dirty="0"/>
          </a:p>
          <a:p>
            <a:r>
              <a:rPr lang="en-US" baseline="0" dirty="0"/>
              <a:t>We include other measures than just GHGe because environmental impacts are always more complex than simply one measure. For example “Water stress” considers several physical aspects related to water resources, including water scarcity, but also water quality, environmental flows, and the acc</a:t>
            </a:r>
            <a:r>
              <a:rPr lang="en-US" i="1" baseline="0" dirty="0"/>
              <a:t>e</a:t>
            </a:r>
            <a:r>
              <a:rPr lang="en-US" baseline="0" dirty="0"/>
              <a:t>ssibility of blue (stored) water for human consumption.  Therefore a product with high stress weighted water use, implies it is using blue water (storage water) as irrigation due to dry conditions…this is depleted water stores that could be used for human consumption in an area whose overall water levels are already scarce.  Crops relying more on rainfall will </a:t>
            </a:r>
            <a:r>
              <a:rPr lang="en-US" baseline="0" dirty="0" err="1"/>
              <a:t>utilise</a:t>
            </a:r>
            <a:r>
              <a:rPr lang="en-US" baseline="0" dirty="0"/>
              <a:t> more ‘green’ water, thus their stress-weighted water use will be lower. Additionally, stress-weighted water use can include grey water (polluted water) use which can be used in irrigation. What is interesting to note, is that water use does not always correlate with the amount of GHGe - for example, nuts agriculture is water intense, and although nuts have the lowest GHGe per 100g protein, they do in fact use the most water – this is important when nuts are grown in regions where water is already scarce and receive little rainfall. </a:t>
            </a:r>
          </a:p>
          <a:p>
            <a:endParaRPr lang="en-US" baseline="0" dirty="0"/>
          </a:p>
          <a:p>
            <a:r>
              <a:rPr lang="en-US" baseline="0" dirty="0"/>
              <a:t>Land use is also significant as this is land that might otherwise be used to either more efficiently produce protein from another source or it may be that this land could be forested and thus having a positive impact on </a:t>
            </a:r>
            <a:r>
              <a:rPr lang="en-US" baseline="0" dirty="0" err="1"/>
              <a:t>GHGe</a:t>
            </a:r>
            <a:r>
              <a:rPr lang="en-US" baseline="0" dirty="0"/>
              <a:t> – the soil acting as a carbon sink taking carbon out of the atmosphere. Again, there’s more detail than these figures can express (hill farming livestock being a better use of land that lowland farming of livestock for example or grazing cattle vs intensely farmed cattle). </a:t>
            </a:r>
          </a:p>
          <a:p>
            <a:endParaRPr lang="en-US" baseline="0" dirty="0"/>
          </a:p>
          <a:p>
            <a:r>
              <a:rPr lang="en-US" baseline="0" dirty="0"/>
              <a:t>NB these measures do not include water pollution, soil </a:t>
            </a:r>
            <a:r>
              <a:rPr lang="en-US" baseline="0" dirty="0" err="1"/>
              <a:t>degredation</a:t>
            </a:r>
            <a:r>
              <a:rPr lang="en-US" baseline="0" dirty="0"/>
              <a:t>, biodiversity, ecosystems, nitrogen and phosphorus (from pesticide use) leaking into the oceans etc.</a:t>
            </a:r>
          </a:p>
          <a:p>
            <a:endParaRPr lang="en-US" baseline="0" dirty="0"/>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7</a:t>
            </a:fld>
            <a:endParaRPr lang="en-GB"/>
          </a:p>
        </p:txBody>
      </p:sp>
    </p:spTree>
    <p:extLst>
      <p:ext uri="{BB962C8B-B14F-4D97-AF65-F5344CB8AC3E}">
        <p14:creationId xmlns:p14="http://schemas.microsoft.com/office/powerpoint/2010/main" val="330351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2016 review of the government</a:t>
            </a:r>
            <a:r>
              <a:rPr lang="en-GB" baseline="0" dirty="0"/>
              <a:t> dietary recommendations (Eatwell) incorporated sustainable factors for the first time.  The Eatwell guide is now more sustainable whilst aiming to bring energy and macro nutrients down to within recommendations and meet micro-nutrient needs of all over five years.</a:t>
            </a:r>
          </a:p>
          <a:p>
            <a:endParaRPr lang="en-GB" baseline="0" dirty="0"/>
          </a:p>
          <a:p>
            <a:r>
              <a:rPr lang="en-GB" baseline="0" dirty="0"/>
              <a:t>Possibly the most notable is the clear focus on plant-based proteins over meat proteins with this section now called ‘Beans, pulses, fish, eggs, meat and other proteins’ with a subheading to ‘eat more beans and pulses’ – and a limit of red meat to no more than 70g (cooked weight) per person per day.</a:t>
            </a:r>
          </a:p>
          <a:p>
            <a:r>
              <a:rPr lang="en-GB" baseline="0" dirty="0"/>
              <a:t>Other notable changes:</a:t>
            </a:r>
          </a:p>
          <a:p>
            <a:pPr marL="171450" indent="-171450">
              <a:buFont typeface="Arial" panose="020B0604020202020204" pitchFamily="34" charset="0"/>
              <a:buChar char="•"/>
            </a:pPr>
            <a:r>
              <a:rPr lang="en-GB" baseline="0" dirty="0"/>
              <a:t>Reduced dairy section by 1/3</a:t>
            </a:r>
            <a:r>
              <a:rPr lang="en-GB" baseline="30000" dirty="0"/>
              <a:t>rd</a:t>
            </a:r>
            <a:r>
              <a:rPr lang="en-GB" baseline="0" dirty="0"/>
              <a:t>.</a:t>
            </a:r>
          </a:p>
          <a:p>
            <a:pPr marL="171450" indent="-171450">
              <a:buFont typeface="Arial" panose="020B0604020202020204" pitchFamily="34" charset="0"/>
              <a:buChar char="•"/>
            </a:pPr>
            <a:r>
              <a:rPr lang="en-GB" baseline="0" dirty="0"/>
              <a:t>Removal altogether of foods HFSS.</a:t>
            </a:r>
          </a:p>
          <a:p>
            <a:pPr marL="171450" indent="-171450">
              <a:buFont typeface="Arial" panose="020B0604020202020204" pitchFamily="34" charset="0"/>
              <a:buChar char="•"/>
            </a:pPr>
            <a:r>
              <a:rPr lang="en-GB" baseline="0" dirty="0"/>
              <a:t>New small section on Oils and veg spreads.</a:t>
            </a:r>
          </a:p>
          <a:p>
            <a:pPr marL="171450" indent="-171450">
              <a:buFont typeface="Arial" panose="020B0604020202020204" pitchFamily="34" charset="0"/>
              <a:buChar char="•"/>
            </a:pPr>
            <a:r>
              <a:rPr lang="en-GB" baseline="0" dirty="0"/>
              <a:t>Fruit and vegetables and starchy foods esp. wholegrains remain the biggest part of the guide.</a:t>
            </a:r>
          </a:p>
          <a:p>
            <a:endParaRPr lang="en-GB" baseline="0" dirty="0"/>
          </a:p>
          <a:p>
            <a:r>
              <a:rPr lang="en-GB" baseline="0" dirty="0"/>
              <a:t>The Carbon Trust undertook a carbon footprint assessment comparing current intakes (NDNS) with the new Eatwell guide and found that if the population could adopt the new dietary recommendations, the overall carbon footprint would be reduced by almost a third (32%): 31% reductions in GHGe, 17% reduction in water use and a whopping 34% reduction in land use.</a:t>
            </a:r>
          </a:p>
          <a:p>
            <a:endParaRPr lang="en-GB" baseline="0" dirty="0"/>
          </a:p>
          <a:p>
            <a:r>
              <a:rPr lang="en-GB" sz="1200" kern="1200" dirty="0">
                <a:solidFill>
                  <a:schemeClr val="tx1"/>
                </a:solidFill>
                <a:effectLst/>
                <a:latin typeface="+mn-lt"/>
                <a:ea typeface="+mn-ea"/>
                <a:cs typeface="+mn-cs"/>
              </a:rPr>
              <a:t>That 2016 Carbon Trust Paper “The Eatwell Guide: Modelling the Health Implications of Incorporating New Sugar and Fibre Guidelines” found that changing the average diet to that recommended in the new Eatwell Guide, without increasing total energy intake, could increase average life expectancy by 5.4 months (95% uncertainty interval: 4.7 to 6.2) for men and 4.0 months (3.4 to 4.6) for women; and avert 17.9 million (17.6 to 18.2) DALYs over the lifetime of the current population. A large proportion of the health benefits are from prevention of type 2 diabetes, with 440,000 (400,000 to 480,000) new cases prevented in men and 340,000 (310,000 to 370,000) new cases prevented in women, over the next ten years. Prevention of cardiovascular diseases and colorectal cancer is also large. However, if the diet recommended in the new Eatwell Guide is achieved with an accompanying increase in energy intake (and thus an increase in body mass index), around half the potential improvements in population health will not be realised.</a:t>
            </a:r>
          </a:p>
          <a:p>
            <a:endParaRPr lang="en-GB" baseline="0" dirty="0"/>
          </a:p>
        </p:txBody>
      </p:sp>
      <p:sp>
        <p:nvSpPr>
          <p:cNvPr id="4" name="Slide Number Placeholder 3"/>
          <p:cNvSpPr>
            <a:spLocks noGrp="1"/>
          </p:cNvSpPr>
          <p:nvPr>
            <p:ph type="sldNum" sz="quarter" idx="5"/>
          </p:nvPr>
        </p:nvSpPr>
        <p:spPr/>
        <p:txBody>
          <a:bodyPr/>
          <a:lstStyle/>
          <a:p>
            <a:fld id="{115B94CA-E36F-4BE0-8168-4AB17D977A57}" type="slidenum">
              <a:rPr lang="en-GB" smtClean="0"/>
              <a:t>9</a:t>
            </a:fld>
            <a:endParaRPr lang="en-GB"/>
          </a:p>
        </p:txBody>
      </p:sp>
    </p:spTree>
    <p:extLst>
      <p:ext uri="{BB962C8B-B14F-4D97-AF65-F5344CB8AC3E}">
        <p14:creationId xmlns:p14="http://schemas.microsoft.com/office/powerpoint/2010/main" val="394983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Published in 2019, the EAT Lancet report is one of the biggest studies into sustainable diets in recent years. The EAT Lancet commission is made up of 37 experts from 16 countries across a range of disciplines.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EAT Lancet dietary recommendations are not to be applied directly to national guidelines, but to be adapted by each country to meet specific nutritional and cultural needs as well as meeting population preferences. They are not too far from Eatwell guide recommendations.</a:t>
            </a:r>
          </a:p>
          <a:p>
            <a:endParaRPr lang="en-GB" dirty="0"/>
          </a:p>
          <a:p>
            <a:r>
              <a:rPr lang="en-GB" dirty="0"/>
              <a:t>The EAT Lancet recommendations are based on 2,500kcal per day – with the opportunity for countries to modify.  On a global average the recommendations would help reduce individual energy intake by 300kcal per day.</a:t>
            </a:r>
          </a:p>
          <a:p>
            <a:endParaRPr lang="en-GB" dirty="0"/>
          </a:p>
          <a:p>
            <a:r>
              <a:rPr lang="en-GB" dirty="0"/>
              <a:t>What is important to note is the significant range in recommendations per food group which will enable countries to adapt to better fit their national guidelines. Some countries in the world may need to increase their meat intakes to ensure adequate iron intakes (sub-Saharan Africa) whilst other countries such as Mexico will need to significantly reduce their meat intakes.</a:t>
            </a:r>
          </a:p>
          <a:p>
            <a:endParaRPr lang="en-GB" dirty="0"/>
          </a:p>
          <a:p>
            <a:r>
              <a:rPr lang="en-GB" dirty="0"/>
              <a:t>The key aims of the guidance is to allow flexibility to meet multiple preferences and highlights that a healthy sustainable diet can be achieved whether one continues to consume meat and dairy (be at reduced quantities) or whether one follows a vegan / vegetarian diet.</a:t>
            </a:r>
          </a:p>
          <a:p>
            <a:pPr marL="228600" indent="-228600">
              <a:buFont typeface="+mj-lt"/>
              <a:buAutoNum type="arabicPeriod"/>
            </a:pPr>
            <a:r>
              <a:rPr lang="en-GB" dirty="0"/>
              <a:t>Over half our intake to be based on fruit and vegetables – with recommendations of 300-900g per day – in line with the Eatwell guide of 400g or 5 servings.</a:t>
            </a:r>
          </a:p>
          <a:p>
            <a:pPr marL="228600" indent="-228600">
              <a:buFont typeface="+mj-lt"/>
              <a:buAutoNum type="arabicPeriod"/>
            </a:pPr>
            <a:r>
              <a:rPr lang="en-GB" dirty="0"/>
              <a:t>EAT carbohydrate recommendations not only prioritise wholegrains over tubers and starchy vegetables – but starchy vegetables are highly limited to no more than 100g per day.  The evidence is taken from US cohort studies which found higher GI / refined carbohydrate intakes and especially when carbohydrates contributed &gt;60% total energy intake, to increase risk of total mortality.  Additionally, meta-analysis and reviews of 3 large American cohort studies found a direct correlation between higher potato intakes and higher body weight, higher blood pressure and higher incidence of type 2 diabetes.  This is at odds with UK carbohydrate recommendations and it is not surprising as the studies used by EAT were:</a:t>
            </a:r>
          </a:p>
          <a:p>
            <a:pPr marL="685800" lvl="1" indent="-228600">
              <a:buFont typeface="Arial" panose="020B0604020202020204" pitchFamily="34" charset="0"/>
              <a:buChar char="•"/>
            </a:pPr>
            <a:r>
              <a:rPr lang="en-GB" dirty="0"/>
              <a:t>Based on US participants with possibly higher daily intakes of potatoes</a:t>
            </a:r>
          </a:p>
          <a:p>
            <a:pPr marL="685800" lvl="1" indent="-228600">
              <a:buFont typeface="Arial" panose="020B0604020202020204" pitchFamily="34" charset="0"/>
              <a:buChar char="•"/>
            </a:pPr>
            <a:r>
              <a:rPr lang="en-GB" dirty="0"/>
              <a:t>Mashed, boiled, baked and chipped potatoes were grouped together</a:t>
            </a:r>
          </a:p>
          <a:p>
            <a:pPr marL="685800" lvl="1" indent="-228600">
              <a:buFont typeface="Arial" panose="020B0604020202020204" pitchFamily="34" charset="0"/>
              <a:buChar char="•"/>
            </a:pPr>
            <a:r>
              <a:rPr lang="en-GB" dirty="0"/>
              <a:t>The cohort studies commenced in the late 1980’s and early 1990’s – when trans fats were prominent in prepared potato such as chips/crisps and were not included within the confounding factors.</a:t>
            </a:r>
          </a:p>
          <a:p>
            <a:pPr marL="685800" lvl="1" indent="-228600">
              <a:buFont typeface="Arial" panose="020B0604020202020204" pitchFamily="34" charset="0"/>
              <a:buChar char="•"/>
            </a:pPr>
            <a:r>
              <a:rPr lang="en-GB" dirty="0"/>
              <a:t>Individuals with higher potato intakes were also more likely to smoke, have a higher sugar intake and lower intakes of fruit and vegetables as well as wholegrains.</a:t>
            </a:r>
          </a:p>
          <a:p>
            <a:pPr marL="228600" indent="-228600">
              <a:buFont typeface="+mj-lt"/>
              <a:buAutoNum type="arabicPeriod"/>
            </a:pPr>
            <a:r>
              <a:rPr lang="en-GB" dirty="0"/>
              <a:t>Plant oils and spreads - in line with Eatwell guide.</a:t>
            </a:r>
          </a:p>
          <a:p>
            <a:pPr marL="228600" indent="-228600">
              <a:buFont typeface="+mj-lt"/>
              <a:buAutoNum type="arabicPeriod"/>
            </a:pPr>
            <a:r>
              <a:rPr lang="en-GB" dirty="0"/>
              <a:t>Dairy foods are reduced from 0-500ml of low fat milk per day per person – the upper range is similar to the Eatwell guide</a:t>
            </a:r>
          </a:p>
          <a:p>
            <a:pPr marL="228600" indent="-228600">
              <a:buFont typeface="+mj-lt"/>
              <a:buAutoNum type="arabicPeriod"/>
            </a:pPr>
            <a:r>
              <a:rPr lang="en-GB" dirty="0"/>
              <a:t>Sugars recommended at no more than 31g per adult per day – this again is in line with the latest UK sugar recommendations.</a:t>
            </a:r>
          </a:p>
        </p:txBody>
      </p:sp>
      <p:sp>
        <p:nvSpPr>
          <p:cNvPr id="4" name="Slide Number Placeholder 3"/>
          <p:cNvSpPr>
            <a:spLocks noGrp="1"/>
          </p:cNvSpPr>
          <p:nvPr>
            <p:ph type="sldNum" sz="quarter" idx="5"/>
          </p:nvPr>
        </p:nvSpPr>
        <p:spPr/>
        <p:txBody>
          <a:bodyPr/>
          <a:lstStyle/>
          <a:p>
            <a:fld id="{115B94CA-E36F-4BE0-8168-4AB17D977A57}" type="slidenum">
              <a:rPr lang="en-GB" smtClean="0"/>
              <a:t>10</a:t>
            </a:fld>
            <a:endParaRPr lang="en-GB"/>
          </a:p>
        </p:txBody>
      </p:sp>
    </p:spTree>
    <p:extLst>
      <p:ext uri="{BB962C8B-B14F-4D97-AF65-F5344CB8AC3E}">
        <p14:creationId xmlns:p14="http://schemas.microsoft.com/office/powerpoint/2010/main" val="153230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overview of the </a:t>
            </a:r>
            <a:r>
              <a:rPr lang="en-GB" baseline="0" dirty="0"/>
              <a:t>BDA environmentally sustainable diet. Some of these recommendations will be explained in more detail in the following slides and there is a lot more detail in the One Blue Dot toolkit. Spare Slide #1 is a table that collates the major studies that support the key recommendations.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First and foremost, reducing not necessarily avoiding red meat especially beef and lamb should be prioritised as it has the biggest environmental burden. </a:t>
            </a:r>
            <a:r>
              <a:rPr lang="en-GB" baseline="0" dirty="0">
                <a:solidFill>
                  <a:srgbClr val="FF0000"/>
                </a:solidFill>
              </a:rPr>
              <a:t>The transport of animal products represents 6% of GHG emissions; while the production of feed and methane emissions represent 84%.  </a:t>
            </a:r>
            <a:r>
              <a:rPr lang="en-GB" baseline="0" dirty="0"/>
              <a:t>Emphasis is on reduction rather than avoidance as red meat is a key source of iron and zinc. However, processed meats should be avoided. These foods are key sources of salt and saturated fat in the diet.</a:t>
            </a:r>
          </a:p>
          <a:p>
            <a:endParaRPr lang="en-GB" baseline="0" dirty="0"/>
          </a:p>
          <a:p>
            <a:pPr marL="171450" indent="-171450">
              <a:buFont typeface="Arial" panose="020B0604020202020204" pitchFamily="34" charset="0"/>
              <a:buChar char="•"/>
            </a:pPr>
            <a:r>
              <a:rPr lang="en-GB" baseline="0" dirty="0"/>
              <a:t>Whilst reducing red meat, plant food sources of protein should be prioritised over other animal proteins – i.e. reductions in red meat should not be compensated for by increased white meat consumption. Plant proteins have a much lower environmental burden and have a more rounded nutritional profile.</a:t>
            </a:r>
          </a:p>
          <a:p>
            <a:endParaRPr lang="en-GB" baseline="0" dirty="0"/>
          </a:p>
          <a:p>
            <a:pPr marL="171450" indent="-171450">
              <a:buFont typeface="Arial" panose="020B0604020202020204" pitchFamily="34" charset="0"/>
              <a:buChar char="•"/>
            </a:pPr>
            <a:r>
              <a:rPr lang="en-GB" baseline="0" dirty="0"/>
              <a:t>Globally, fish stocks are at an all time low with 85% of oceans overfished with an increased reliance on farmed fish.  This is in contrast to UK current eating habits where less than one serving of fish is achieved by a handful of the population.  However, by focusing on more sustainably sourced fresh water and farmed fish (Look for the MSC logo for sustainable wild fish or ASC logo for sustainable farmed fish) – we can reach the recommended two portions (one of which should be oil-rich) whilst still protecting current stocks and minimising further damage to the ecosystem.</a:t>
            </a:r>
          </a:p>
          <a:p>
            <a:endParaRPr lang="en-GB" baseline="0" dirty="0"/>
          </a:p>
          <a:p>
            <a:pPr marL="171450" indent="-171450">
              <a:buFont typeface="Arial" panose="020B0604020202020204" pitchFamily="34" charset="0"/>
              <a:buChar char="•"/>
            </a:pPr>
            <a:r>
              <a:rPr lang="en-GB" baseline="0" dirty="0"/>
              <a:t>Dairy and alternatives should be moderated. Dairy cattle, like beef cattle are environmentally burdensome. If plant-based alternatives are used, calcium and, where available, iodine fortified variants should be chosen.</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Fruit and particularly vegetable intake should be increased. Buying seasonally and locally produced fruit and vegetables which are not grown in greenhouses is important. If out of season fruit and vegetables which are grown abroad are consumed, canned or frozen variants will be more sustainable. Any produce that is airfreighted, pre-packed and / or pre-prepared or grown in greenhouses should be discouraged.</a:t>
            </a:r>
          </a:p>
          <a:p>
            <a:endParaRPr lang="en-GB" baseline="0" dirty="0"/>
          </a:p>
          <a:p>
            <a:pPr marL="171450" indent="-171450">
              <a:buFont typeface="Arial" panose="020B0604020202020204" pitchFamily="34" charset="0"/>
              <a:buChar char="•"/>
            </a:pPr>
            <a:r>
              <a:rPr lang="en-GB" baseline="0" dirty="0"/>
              <a:t>Portion control is not only on the government health agenda, but it also a priority for a more environmentally sustainable future.  Over consumption means excess food grown and produced – which will only exacerbate the multiple environmental burdens: water use, biodiversity loss, deforestation, ecosystem damage, soil and water pollution as well as excessive GHGe and global warming. </a:t>
            </a:r>
            <a:r>
              <a:rPr lang="en-GB" dirty="0"/>
              <a:t>The</a:t>
            </a:r>
            <a:r>
              <a:rPr lang="en-GB" baseline="0" dirty="0"/>
              <a:t> BDA environmentally sustainable dietary advice supports current government recommendations and will ultimate lowers portion sizes, energy dense food, saturated fat, salt and sugars whilst improving intakes of fibre, healthier fluids and micronutrients such as iron, zinc and calcium.</a:t>
            </a:r>
          </a:p>
          <a:p>
            <a:endParaRPr lang="en-GB" baseline="0" dirty="0"/>
          </a:p>
          <a:p>
            <a:pPr marL="171450" indent="-171450">
              <a:buFont typeface="Arial" panose="020B0604020202020204" pitchFamily="34" charset="0"/>
              <a:buChar char="•"/>
            </a:pPr>
            <a:r>
              <a:rPr lang="en-GB" baseline="0" dirty="0"/>
              <a:t>Waste - </a:t>
            </a:r>
            <a:r>
              <a:rPr lang="en-GB" dirty="0"/>
              <a:t>Household waste accounts for 70% of all food and drink waste which equates to approximately 25% of all food purchased. Perishable fruit and vegetables make up the majority of household waste which is a major source of potent GHG emissions. The environmental impact of using more affordable frozen or tinned fruit and vegetables is not necessarily greater than opting for fresh produce which will also require refrigeration, are often air freighted and make up the largest proportion of unavoidable food waste. The government has been advised that policies to reduce food waste are paramount if the UK is to meet its future carbon foot print targets. The government has appointed a food waste champion to lead this </a:t>
            </a:r>
            <a:r>
              <a:rPr lang="en-GB" dirty="0">
                <a:hlinkClick r:id="rId3"/>
              </a:rPr>
              <a:t>https://www.gov.uk/government/news/gove-appoints-food-waste-champion</a:t>
            </a:r>
            <a:endParaRPr lang="en-GB" baseline="0" dirty="0"/>
          </a:p>
          <a:p>
            <a:endParaRPr lang="en-GB" dirty="0"/>
          </a:p>
        </p:txBody>
      </p:sp>
      <p:sp>
        <p:nvSpPr>
          <p:cNvPr id="4" name="Slide Number Placeholder 3"/>
          <p:cNvSpPr>
            <a:spLocks noGrp="1"/>
          </p:cNvSpPr>
          <p:nvPr>
            <p:ph type="sldNum" sz="quarter" idx="5"/>
          </p:nvPr>
        </p:nvSpPr>
        <p:spPr/>
        <p:txBody>
          <a:bodyPr/>
          <a:lstStyle/>
          <a:p>
            <a:fld id="{115B94CA-E36F-4BE0-8168-4AB17D977A57}" type="slidenum">
              <a:rPr lang="en-GB" smtClean="0"/>
              <a:t>11</a:t>
            </a:fld>
            <a:endParaRPr lang="en-GB"/>
          </a:p>
        </p:txBody>
      </p:sp>
    </p:spTree>
    <p:extLst>
      <p:ext uri="{BB962C8B-B14F-4D97-AF65-F5344CB8AC3E}">
        <p14:creationId xmlns:p14="http://schemas.microsoft.com/office/powerpoint/2010/main" val="3272957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A1C8-8673-4FC0-BD17-FED3BF7E9FE7}"/>
              </a:ext>
            </a:extLst>
          </p:cNvPr>
          <p:cNvSpPr>
            <a:spLocks noGrp="1"/>
          </p:cNvSpPr>
          <p:nvPr>
            <p:ph type="ctrTitle"/>
          </p:nvPr>
        </p:nvSpPr>
        <p:spPr>
          <a:xfrm>
            <a:off x="1524000" y="1122363"/>
            <a:ext cx="9144000" cy="2387600"/>
          </a:xfrm>
        </p:spPr>
        <p:txBody>
          <a:bodyPr anchor="b"/>
          <a:lstStyle>
            <a:lvl1pPr algn="ctr">
              <a:lnSpc>
                <a:spcPct val="108000"/>
              </a:lnSpc>
              <a:defRPr sz="6000" baseline="0">
                <a:solidFill>
                  <a:srgbClr val="004F9F"/>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16DA5C1-9ED9-4ADC-8455-CAA224F2C37C}"/>
              </a:ext>
            </a:extLst>
          </p:cNvPr>
          <p:cNvSpPr>
            <a:spLocks noGrp="1"/>
          </p:cNvSpPr>
          <p:nvPr>
            <p:ph type="subTitle" idx="1"/>
          </p:nvPr>
        </p:nvSpPr>
        <p:spPr>
          <a:xfrm>
            <a:off x="1524000" y="3602038"/>
            <a:ext cx="9144000" cy="1655762"/>
          </a:xfrm>
        </p:spPr>
        <p:txBody>
          <a:bodyPr/>
          <a:lstStyle>
            <a:lvl1pPr marL="0" indent="0" algn="ctr">
              <a:buNone/>
              <a:defRPr sz="2400" baseline="0">
                <a:solidFill>
                  <a:srgbClr val="40A53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71C3824-D2A9-4327-A58B-EC11F07B5EED}"/>
              </a:ext>
            </a:extLst>
          </p:cNvPr>
          <p:cNvSpPr>
            <a:spLocks noGrp="1"/>
          </p:cNvSpPr>
          <p:nvPr>
            <p:ph type="dt" sz="half" idx="10"/>
          </p:nvPr>
        </p:nvSpPr>
        <p:spPr/>
        <p:txBody>
          <a:bodyPr/>
          <a:lstStyle/>
          <a:p>
            <a:fld id="{375F7060-2764-4E0A-96A4-4E232ECBEA36}" type="datetimeFigureOut">
              <a:rPr lang="en-GB" smtClean="0"/>
              <a:t>29/07/2019</a:t>
            </a:fld>
            <a:endParaRPr lang="en-GB"/>
          </a:p>
        </p:txBody>
      </p:sp>
      <p:sp>
        <p:nvSpPr>
          <p:cNvPr id="5" name="Footer Placeholder 4">
            <a:extLst>
              <a:ext uri="{FF2B5EF4-FFF2-40B4-BE49-F238E27FC236}">
                <a16:creationId xmlns:a16="http://schemas.microsoft.com/office/drawing/2014/main" id="{7D850F16-EB05-47FE-A00A-531D453D2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693600-F293-4987-B53C-5B2219F2D3D6}"/>
              </a:ext>
            </a:extLst>
          </p:cNvPr>
          <p:cNvSpPr>
            <a:spLocks noGrp="1"/>
          </p:cNvSpPr>
          <p:nvPr>
            <p:ph type="sldNum" sz="quarter" idx="12"/>
          </p:nvPr>
        </p:nvSpPr>
        <p:spPr/>
        <p:txBody>
          <a:bodyPr/>
          <a:lstStyle/>
          <a:p>
            <a:fld id="{72A9C555-47C3-4E4D-B3B7-6CED85550976}" type="slidenum">
              <a:rPr lang="en-GB" smtClean="0"/>
              <a:t>‹#›</a:t>
            </a:fld>
            <a:endParaRPr lang="en-GB"/>
          </a:p>
        </p:txBody>
      </p:sp>
      <p:grpSp>
        <p:nvGrpSpPr>
          <p:cNvPr id="11" name="Group 10">
            <a:extLst>
              <a:ext uri="{FF2B5EF4-FFF2-40B4-BE49-F238E27FC236}">
                <a16:creationId xmlns:a16="http://schemas.microsoft.com/office/drawing/2014/main" id="{8E499AA7-C3A9-4FF6-A1F2-6B3A7969DC90}"/>
              </a:ext>
            </a:extLst>
          </p:cNvPr>
          <p:cNvGrpSpPr/>
          <p:nvPr userDrawn="1"/>
        </p:nvGrpSpPr>
        <p:grpSpPr>
          <a:xfrm>
            <a:off x="294289" y="6064469"/>
            <a:ext cx="11690131" cy="657006"/>
            <a:chOff x="294289" y="6064469"/>
            <a:chExt cx="11690131" cy="657006"/>
          </a:xfrm>
        </p:grpSpPr>
        <p:pic>
          <p:nvPicPr>
            <p:cNvPr id="8" name="Picture 7">
              <a:extLst>
                <a:ext uri="{FF2B5EF4-FFF2-40B4-BE49-F238E27FC236}">
                  <a16:creationId xmlns:a16="http://schemas.microsoft.com/office/drawing/2014/main" id="{F43A34B8-6939-44DD-96D7-14908642C6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10" name="Picture 9">
              <a:extLst>
                <a:ext uri="{FF2B5EF4-FFF2-40B4-BE49-F238E27FC236}">
                  <a16:creationId xmlns:a16="http://schemas.microsoft.com/office/drawing/2014/main" id="{FA4FBB4D-BD62-4E20-BE35-02EC612482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411119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E9B7-5B91-45FD-853C-C50B86DED0A2}"/>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EE0A717-CADD-4C6F-B502-DFB8F49477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011794-EFAF-4BCC-BAB2-2AF83DB1C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a:extLst>
              <a:ext uri="{FF2B5EF4-FFF2-40B4-BE49-F238E27FC236}">
                <a16:creationId xmlns:a16="http://schemas.microsoft.com/office/drawing/2014/main" id="{D868CFA9-471F-4272-8FB9-AD643141F659}"/>
              </a:ext>
            </a:extLst>
          </p:cNvPr>
          <p:cNvGrpSpPr/>
          <p:nvPr userDrawn="1"/>
        </p:nvGrpSpPr>
        <p:grpSpPr>
          <a:xfrm>
            <a:off x="294289" y="6064469"/>
            <a:ext cx="11690131" cy="657006"/>
            <a:chOff x="294289" y="6064469"/>
            <a:chExt cx="11690131" cy="657006"/>
          </a:xfrm>
        </p:grpSpPr>
        <p:pic>
          <p:nvPicPr>
            <p:cNvPr id="9" name="Picture 8">
              <a:extLst>
                <a:ext uri="{FF2B5EF4-FFF2-40B4-BE49-F238E27FC236}">
                  <a16:creationId xmlns:a16="http://schemas.microsoft.com/office/drawing/2014/main" id="{76C52CFC-44E5-4804-81CC-FFB594642F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10" name="Picture 9">
              <a:extLst>
                <a:ext uri="{FF2B5EF4-FFF2-40B4-BE49-F238E27FC236}">
                  <a16:creationId xmlns:a16="http://schemas.microsoft.com/office/drawing/2014/main" id="{A200266A-0E3A-45FC-AF34-AC2674324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338284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C2A5-5E04-4EC0-96C7-341745C12F4C}"/>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38B946B4-CD4B-4C78-999F-F2141D328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31D9E1-DA8F-4BFC-A6EF-FDF296570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7">
            <a:extLst>
              <a:ext uri="{FF2B5EF4-FFF2-40B4-BE49-F238E27FC236}">
                <a16:creationId xmlns:a16="http://schemas.microsoft.com/office/drawing/2014/main" id="{C7381704-CDFD-45CD-8F15-FA69A8428B04}"/>
              </a:ext>
            </a:extLst>
          </p:cNvPr>
          <p:cNvGrpSpPr/>
          <p:nvPr userDrawn="1"/>
        </p:nvGrpSpPr>
        <p:grpSpPr>
          <a:xfrm>
            <a:off x="294289" y="6064469"/>
            <a:ext cx="11690131" cy="657006"/>
            <a:chOff x="294289" y="6064469"/>
            <a:chExt cx="11690131" cy="657006"/>
          </a:xfrm>
        </p:grpSpPr>
        <p:pic>
          <p:nvPicPr>
            <p:cNvPr id="9" name="Picture 8">
              <a:extLst>
                <a:ext uri="{FF2B5EF4-FFF2-40B4-BE49-F238E27FC236}">
                  <a16:creationId xmlns:a16="http://schemas.microsoft.com/office/drawing/2014/main" id="{C3E29623-BFC6-4B8C-AF69-CCC5B82F4D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10" name="Picture 9">
              <a:extLst>
                <a:ext uri="{FF2B5EF4-FFF2-40B4-BE49-F238E27FC236}">
                  <a16:creationId xmlns:a16="http://schemas.microsoft.com/office/drawing/2014/main" id="{B2EFECDC-9D06-483E-AD25-5B2F831255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318627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029CE7B-B1AA-4D12-A321-5203AF4A080E}"/>
              </a:ext>
            </a:extLst>
          </p:cNvPr>
          <p:cNvSpPr txBox="1"/>
          <p:nvPr userDrawn="1"/>
        </p:nvSpPr>
        <p:spPr>
          <a:xfrm>
            <a:off x="0" y="5822731"/>
            <a:ext cx="12192000" cy="1035269"/>
          </a:xfrm>
          <a:prstGeom prst="rect">
            <a:avLst/>
          </a:prstGeom>
          <a:solidFill>
            <a:schemeClr val="bg1"/>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A3AFA1C8-8673-4FC0-BD17-FED3BF7E9FE7}"/>
              </a:ext>
            </a:extLst>
          </p:cNvPr>
          <p:cNvSpPr>
            <a:spLocks noGrp="1"/>
          </p:cNvSpPr>
          <p:nvPr>
            <p:ph type="ctrTitle"/>
          </p:nvPr>
        </p:nvSpPr>
        <p:spPr>
          <a:xfrm>
            <a:off x="1556552" y="1793181"/>
            <a:ext cx="9144000" cy="2387600"/>
          </a:xfrm>
        </p:spPr>
        <p:txBody>
          <a:bodyPr anchor="b"/>
          <a:lstStyle>
            <a:lvl1pPr algn="ctr">
              <a:lnSpc>
                <a:spcPct val="108000"/>
              </a:lnSpc>
              <a:defRPr sz="6000" baseline="0">
                <a:solidFill>
                  <a:schemeClr val="bg1"/>
                </a:solidFill>
              </a:defRPr>
            </a:lvl1pPr>
          </a:lstStyle>
          <a:p>
            <a:r>
              <a:rPr lang="en-US" dirty="0"/>
              <a:t>Click to edit Master title style</a:t>
            </a:r>
            <a:endParaRPr lang="en-GB" dirty="0"/>
          </a:p>
        </p:txBody>
      </p:sp>
      <p:grpSp>
        <p:nvGrpSpPr>
          <p:cNvPr id="11" name="Group 10">
            <a:extLst>
              <a:ext uri="{FF2B5EF4-FFF2-40B4-BE49-F238E27FC236}">
                <a16:creationId xmlns:a16="http://schemas.microsoft.com/office/drawing/2014/main" id="{8E499AA7-C3A9-4FF6-A1F2-6B3A7969DC90}"/>
              </a:ext>
            </a:extLst>
          </p:cNvPr>
          <p:cNvGrpSpPr/>
          <p:nvPr userDrawn="1"/>
        </p:nvGrpSpPr>
        <p:grpSpPr>
          <a:xfrm>
            <a:off x="250934" y="5989335"/>
            <a:ext cx="11690131" cy="657006"/>
            <a:chOff x="294289" y="6064469"/>
            <a:chExt cx="11690131" cy="657006"/>
          </a:xfrm>
        </p:grpSpPr>
        <p:pic>
          <p:nvPicPr>
            <p:cNvPr id="8" name="Picture 7">
              <a:extLst>
                <a:ext uri="{FF2B5EF4-FFF2-40B4-BE49-F238E27FC236}">
                  <a16:creationId xmlns:a16="http://schemas.microsoft.com/office/drawing/2014/main" id="{F43A34B8-6939-44DD-96D7-14908642C6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10" name="Picture 9">
              <a:extLst>
                <a:ext uri="{FF2B5EF4-FFF2-40B4-BE49-F238E27FC236}">
                  <a16:creationId xmlns:a16="http://schemas.microsoft.com/office/drawing/2014/main" id="{FA4FBB4D-BD62-4E20-BE35-02EC612482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291987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0E4B-E75C-48C7-BCAF-DF90C66197C9}"/>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BF2087B-2241-4AFB-9FD6-5AC5D9185596}"/>
              </a:ext>
            </a:extLst>
          </p:cNvPr>
          <p:cNvSpPr>
            <a:spLocks noGrp="1"/>
          </p:cNvSpPr>
          <p:nvPr>
            <p:ph idx="1"/>
          </p:nvPr>
        </p:nvSpPr>
        <p:spPr/>
        <p:txBody>
          <a:bodyPr/>
          <a:lstStyle>
            <a:lvl1pPr>
              <a:lnSpc>
                <a:spcPct val="108000"/>
              </a:lnSpc>
              <a:defRPr lang="en-US" sz="2800" kern="1200" dirty="0">
                <a:solidFill>
                  <a:srgbClr val="40A535"/>
                </a:solidFill>
                <a:latin typeface="+mj-lt"/>
                <a:ea typeface="+mj-ea"/>
                <a:cs typeface="+mj-cs"/>
              </a:defRPr>
            </a:lvl1pPr>
            <a:lvl2pPr>
              <a:lnSpc>
                <a:spcPct val="108000"/>
              </a:lnSpc>
              <a:defRPr/>
            </a:lvl2pPr>
            <a:lvl3pPr>
              <a:lnSpc>
                <a:spcPct val="108000"/>
              </a:lnSpc>
              <a:defRPr/>
            </a:lvl3pPr>
            <a:lvl4pPr>
              <a:lnSpc>
                <a:spcPct val="108000"/>
              </a:lnSpc>
              <a:defRPr/>
            </a:lvl4pPr>
            <a:lvl5pPr>
              <a:lnSpc>
                <a:spcPct val="108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a:extLst>
              <a:ext uri="{FF2B5EF4-FFF2-40B4-BE49-F238E27FC236}">
                <a16:creationId xmlns:a16="http://schemas.microsoft.com/office/drawing/2014/main" id="{D339995A-69CD-4726-8AA9-AE0A7E473339}"/>
              </a:ext>
            </a:extLst>
          </p:cNvPr>
          <p:cNvGrpSpPr/>
          <p:nvPr userDrawn="1"/>
        </p:nvGrpSpPr>
        <p:grpSpPr>
          <a:xfrm>
            <a:off x="294289" y="6064469"/>
            <a:ext cx="11690131" cy="657006"/>
            <a:chOff x="294289" y="6064469"/>
            <a:chExt cx="11690131" cy="657006"/>
          </a:xfrm>
        </p:grpSpPr>
        <p:pic>
          <p:nvPicPr>
            <p:cNvPr id="8" name="Picture 7">
              <a:extLst>
                <a:ext uri="{FF2B5EF4-FFF2-40B4-BE49-F238E27FC236}">
                  <a16:creationId xmlns:a16="http://schemas.microsoft.com/office/drawing/2014/main" id="{8F8D31AD-17FA-4570-8896-7EC4D234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9" name="Picture 8">
              <a:extLst>
                <a:ext uri="{FF2B5EF4-FFF2-40B4-BE49-F238E27FC236}">
                  <a16:creationId xmlns:a16="http://schemas.microsoft.com/office/drawing/2014/main" id="{34224A20-9CA0-45D6-931D-C9E3B0A08B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361050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9E1F-42BE-49DA-A85D-6629AA40779D}"/>
              </a:ext>
            </a:extLst>
          </p:cNvPr>
          <p:cNvSpPr>
            <a:spLocks noGrp="1"/>
          </p:cNvSpPr>
          <p:nvPr>
            <p:ph type="title"/>
          </p:nvPr>
        </p:nvSpPr>
        <p:spPr>
          <a:xfrm>
            <a:off x="831850" y="1709738"/>
            <a:ext cx="10515600" cy="2852737"/>
          </a:xfrm>
        </p:spPr>
        <p:txBody>
          <a:bodyPr anchor="b"/>
          <a:lstStyle>
            <a:lvl1pPr>
              <a:lnSpc>
                <a:spcPct val="108000"/>
              </a:lnSpc>
              <a:defRPr sz="6000">
                <a:solidFill>
                  <a:schemeClr val="accent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DBFAA3E-0DA6-4472-8C14-FDA450546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oup 6">
            <a:extLst>
              <a:ext uri="{FF2B5EF4-FFF2-40B4-BE49-F238E27FC236}">
                <a16:creationId xmlns:a16="http://schemas.microsoft.com/office/drawing/2014/main" id="{2E72B2B5-B4E7-4344-BB68-4D12EBE46E3F}"/>
              </a:ext>
            </a:extLst>
          </p:cNvPr>
          <p:cNvGrpSpPr/>
          <p:nvPr userDrawn="1"/>
        </p:nvGrpSpPr>
        <p:grpSpPr>
          <a:xfrm>
            <a:off x="294289" y="6064469"/>
            <a:ext cx="11690131" cy="657006"/>
            <a:chOff x="294289" y="6064469"/>
            <a:chExt cx="11690131" cy="657006"/>
          </a:xfrm>
        </p:grpSpPr>
        <p:pic>
          <p:nvPicPr>
            <p:cNvPr id="8" name="Picture 7">
              <a:extLst>
                <a:ext uri="{FF2B5EF4-FFF2-40B4-BE49-F238E27FC236}">
                  <a16:creationId xmlns:a16="http://schemas.microsoft.com/office/drawing/2014/main" id="{C01B0F39-866B-4F6E-B95F-5BD9824D4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9" name="Picture 8">
              <a:extLst>
                <a:ext uri="{FF2B5EF4-FFF2-40B4-BE49-F238E27FC236}">
                  <a16:creationId xmlns:a16="http://schemas.microsoft.com/office/drawing/2014/main" id="{C8684A72-06C6-4944-84CB-81ACB85CB4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163654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5CE8-BB2D-4925-9A09-682C308D6FA6}"/>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4E382E2-0729-401A-96AF-FDB09304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5BD069-A01C-4FC3-9876-80A45AC4FA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3171CAC5-800E-4996-8CB6-7F542DF3E6E6}"/>
              </a:ext>
            </a:extLst>
          </p:cNvPr>
          <p:cNvGrpSpPr/>
          <p:nvPr userDrawn="1"/>
        </p:nvGrpSpPr>
        <p:grpSpPr>
          <a:xfrm>
            <a:off x="294289" y="6064469"/>
            <a:ext cx="11690131" cy="657006"/>
            <a:chOff x="294289" y="6064469"/>
            <a:chExt cx="11690131" cy="657006"/>
          </a:xfrm>
        </p:grpSpPr>
        <p:pic>
          <p:nvPicPr>
            <p:cNvPr id="9" name="Picture 8">
              <a:extLst>
                <a:ext uri="{FF2B5EF4-FFF2-40B4-BE49-F238E27FC236}">
                  <a16:creationId xmlns:a16="http://schemas.microsoft.com/office/drawing/2014/main" id="{181E5FEA-C0A2-4D9E-8CC8-2BA2E034D1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10" name="Picture 9">
              <a:extLst>
                <a:ext uri="{FF2B5EF4-FFF2-40B4-BE49-F238E27FC236}">
                  <a16:creationId xmlns:a16="http://schemas.microsoft.com/office/drawing/2014/main" id="{4F32EB79-4406-4CF5-868A-018395F570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409372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E3E8-3E26-48B9-B536-6FE30F901BF7}"/>
              </a:ext>
            </a:extLst>
          </p:cNvPr>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C7FA93-685E-4245-8FEF-DE003D885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D0244-C9B0-4A88-B914-E0690010DA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B887DA-A3B6-44AB-B9E7-A371C87D2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741BD8-E205-4F2C-8AA5-4B5C054F3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 name="Group 9">
            <a:extLst>
              <a:ext uri="{FF2B5EF4-FFF2-40B4-BE49-F238E27FC236}">
                <a16:creationId xmlns:a16="http://schemas.microsoft.com/office/drawing/2014/main" id="{CF352B7B-99B8-4C46-BB97-3C4848A01CC1}"/>
              </a:ext>
            </a:extLst>
          </p:cNvPr>
          <p:cNvGrpSpPr/>
          <p:nvPr userDrawn="1"/>
        </p:nvGrpSpPr>
        <p:grpSpPr>
          <a:xfrm>
            <a:off x="294289" y="6064469"/>
            <a:ext cx="11690131" cy="657006"/>
            <a:chOff x="294289" y="6064469"/>
            <a:chExt cx="11690131" cy="657006"/>
          </a:xfrm>
        </p:grpSpPr>
        <p:pic>
          <p:nvPicPr>
            <p:cNvPr id="11" name="Picture 10">
              <a:extLst>
                <a:ext uri="{FF2B5EF4-FFF2-40B4-BE49-F238E27FC236}">
                  <a16:creationId xmlns:a16="http://schemas.microsoft.com/office/drawing/2014/main" id="{1EF35A41-8750-4A2C-9270-D1122547B9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12" name="Picture 11">
              <a:extLst>
                <a:ext uri="{FF2B5EF4-FFF2-40B4-BE49-F238E27FC236}">
                  <a16:creationId xmlns:a16="http://schemas.microsoft.com/office/drawing/2014/main" id="{05D56E7C-3E4A-4AE3-B953-7C0D089F9F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414683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EB36-8361-4CA5-80AF-FAD7796DC369}"/>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grpSp>
        <p:nvGrpSpPr>
          <p:cNvPr id="6" name="Group 5">
            <a:extLst>
              <a:ext uri="{FF2B5EF4-FFF2-40B4-BE49-F238E27FC236}">
                <a16:creationId xmlns:a16="http://schemas.microsoft.com/office/drawing/2014/main" id="{8966D0EB-0B0C-42AB-8636-853879422EB3}"/>
              </a:ext>
            </a:extLst>
          </p:cNvPr>
          <p:cNvGrpSpPr/>
          <p:nvPr userDrawn="1"/>
        </p:nvGrpSpPr>
        <p:grpSpPr>
          <a:xfrm>
            <a:off x="294289" y="6064469"/>
            <a:ext cx="11690131" cy="657006"/>
            <a:chOff x="294289" y="6064469"/>
            <a:chExt cx="11690131" cy="657006"/>
          </a:xfrm>
        </p:grpSpPr>
        <p:pic>
          <p:nvPicPr>
            <p:cNvPr id="7" name="Picture 6">
              <a:extLst>
                <a:ext uri="{FF2B5EF4-FFF2-40B4-BE49-F238E27FC236}">
                  <a16:creationId xmlns:a16="http://schemas.microsoft.com/office/drawing/2014/main" id="{FC05987E-28E2-4249-9B5D-639EE7386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8" name="Picture 7">
              <a:extLst>
                <a:ext uri="{FF2B5EF4-FFF2-40B4-BE49-F238E27FC236}">
                  <a16:creationId xmlns:a16="http://schemas.microsoft.com/office/drawing/2014/main" id="{18637B90-4866-4FF1-9C1D-52DA932915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13151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0AD93-96DA-44C7-99E3-64C6CA256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4" name="TextBox 3">
            <a:extLst>
              <a:ext uri="{FF2B5EF4-FFF2-40B4-BE49-F238E27FC236}">
                <a16:creationId xmlns:a16="http://schemas.microsoft.com/office/drawing/2014/main" id="{A80D1EF2-6817-4AEA-A827-F29FB19A7BF8}"/>
              </a:ext>
            </a:extLst>
          </p:cNvPr>
          <p:cNvSpPr txBox="1"/>
          <p:nvPr userDrawn="1"/>
        </p:nvSpPr>
        <p:spPr>
          <a:xfrm>
            <a:off x="6243145" y="998482"/>
            <a:ext cx="5486400" cy="5339256"/>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6867F196-D3CA-4F37-B909-570EAC8DB498}"/>
              </a:ext>
            </a:extLst>
          </p:cNvPr>
          <p:cNvSpPr txBox="1"/>
          <p:nvPr userDrawn="1"/>
        </p:nvSpPr>
        <p:spPr>
          <a:xfrm>
            <a:off x="283779" y="357352"/>
            <a:ext cx="4960883" cy="5909310"/>
          </a:xfrm>
          <a:prstGeom prst="rect">
            <a:avLst/>
          </a:prstGeom>
          <a:solidFill>
            <a:schemeClr val="accent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9" name="Picture 8">
            <a:extLst>
              <a:ext uri="{FF2B5EF4-FFF2-40B4-BE49-F238E27FC236}">
                <a16:creationId xmlns:a16="http://schemas.microsoft.com/office/drawing/2014/main" id="{3FFA9ED0-1FAF-4999-AC67-86B02404EC0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spTree>
    <p:extLst>
      <p:ext uri="{BB962C8B-B14F-4D97-AF65-F5344CB8AC3E}">
        <p14:creationId xmlns:p14="http://schemas.microsoft.com/office/powerpoint/2010/main" val="312742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A83F67-009D-4FBE-AAE0-8519067C975F}"/>
              </a:ext>
            </a:extLst>
          </p:cNvPr>
          <p:cNvGrpSpPr/>
          <p:nvPr userDrawn="1"/>
        </p:nvGrpSpPr>
        <p:grpSpPr>
          <a:xfrm>
            <a:off x="294289" y="6074301"/>
            <a:ext cx="11690131" cy="657006"/>
            <a:chOff x="294289" y="6064469"/>
            <a:chExt cx="11690131" cy="657006"/>
          </a:xfrm>
        </p:grpSpPr>
        <p:pic>
          <p:nvPicPr>
            <p:cNvPr id="6" name="Picture 5">
              <a:extLst>
                <a:ext uri="{FF2B5EF4-FFF2-40B4-BE49-F238E27FC236}">
                  <a16:creationId xmlns:a16="http://schemas.microsoft.com/office/drawing/2014/main" id="{ADC0DD9E-F365-4396-8085-7AA9827D43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24654" r="25133" b="26726"/>
            <a:stretch/>
          </p:blipFill>
          <p:spPr>
            <a:xfrm>
              <a:off x="10634757" y="6064469"/>
              <a:ext cx="1349663" cy="657006"/>
            </a:xfrm>
            <a:prstGeom prst="rect">
              <a:avLst/>
            </a:prstGeom>
          </p:spPr>
        </p:pic>
        <p:pic>
          <p:nvPicPr>
            <p:cNvPr id="7" name="Picture 6">
              <a:extLst>
                <a:ext uri="{FF2B5EF4-FFF2-40B4-BE49-F238E27FC236}">
                  <a16:creationId xmlns:a16="http://schemas.microsoft.com/office/drawing/2014/main" id="{3E6E5A93-7F1B-4AB1-BFA7-1BB6A428D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89" y="6205585"/>
              <a:ext cx="1915511" cy="374774"/>
            </a:xfrm>
            <a:prstGeom prst="rect">
              <a:avLst/>
            </a:prstGeom>
          </p:spPr>
        </p:pic>
      </p:grpSp>
    </p:spTree>
    <p:extLst>
      <p:ext uri="{BB962C8B-B14F-4D97-AF65-F5344CB8AC3E}">
        <p14:creationId xmlns:p14="http://schemas.microsoft.com/office/powerpoint/2010/main" val="14190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CB23F-1257-46A3-BCA7-54EC61B20A99}"/>
              </a:ext>
            </a:extLst>
          </p:cNvPr>
          <p:cNvSpPr>
            <a:spLocks noGrp="1"/>
          </p:cNvSpPr>
          <p:nvPr>
            <p:ph type="title"/>
          </p:nvPr>
        </p:nvSpPr>
        <p:spPr>
          <a:xfrm>
            <a:off x="417786" y="1365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5592D8F-B9DC-4CA4-9437-B56EAEF2C30C}"/>
              </a:ext>
            </a:extLst>
          </p:cNvPr>
          <p:cNvSpPr>
            <a:spLocks noGrp="1"/>
          </p:cNvSpPr>
          <p:nvPr>
            <p:ph type="body" idx="1"/>
          </p:nvPr>
        </p:nvSpPr>
        <p:spPr>
          <a:xfrm>
            <a:off x="838200" y="1660124"/>
            <a:ext cx="10515600" cy="45168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FE016A8-16BA-4A35-B0B3-D271EEB09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F7060-2764-4E0A-96A4-4E232ECBEA36}" type="datetimeFigureOut">
              <a:rPr lang="en-GB" smtClean="0"/>
              <a:t>29/07/2019</a:t>
            </a:fld>
            <a:endParaRPr lang="en-GB"/>
          </a:p>
        </p:txBody>
      </p:sp>
      <p:sp>
        <p:nvSpPr>
          <p:cNvPr id="5" name="Footer Placeholder 4">
            <a:extLst>
              <a:ext uri="{FF2B5EF4-FFF2-40B4-BE49-F238E27FC236}">
                <a16:creationId xmlns:a16="http://schemas.microsoft.com/office/drawing/2014/main" id="{7FC1CD59-4D50-4DDF-A3B6-3E9391E12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16BFC5-46D0-4F55-89C0-52A547246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9C555-47C3-4E4D-B3B7-6CED85550976}" type="slidenum">
              <a:rPr lang="en-GB" smtClean="0"/>
              <a:t>‹#›</a:t>
            </a:fld>
            <a:endParaRPr lang="en-GB"/>
          </a:p>
        </p:txBody>
      </p:sp>
    </p:spTree>
    <p:extLst>
      <p:ext uri="{BB962C8B-B14F-4D97-AF65-F5344CB8AC3E}">
        <p14:creationId xmlns:p14="http://schemas.microsoft.com/office/powerpoint/2010/main" val="38205309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9" r:id="rId8"/>
    <p:sldLayoutId id="2147483655" r:id="rId9"/>
    <p:sldLayoutId id="2147483656" r:id="rId10"/>
    <p:sldLayoutId id="2147483657" r:id="rId11"/>
  </p:sldLayoutIdLst>
  <p:txStyles>
    <p:titleStyle>
      <a:lvl1pPr algn="l" defTabSz="914400" rtl="0" eaLnBrk="1" latinLnBrk="0" hangingPunct="1">
        <a:lnSpc>
          <a:spcPct val="108000"/>
        </a:lnSpc>
        <a:spcBef>
          <a:spcPct val="0"/>
        </a:spcBef>
        <a:buNone/>
        <a:defRPr sz="3600" kern="1200">
          <a:solidFill>
            <a:srgbClr val="004F9F"/>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800" kern="1200">
          <a:solidFill>
            <a:srgbClr val="40A535"/>
          </a:solidFill>
          <a:latin typeface="+mn-lt"/>
          <a:ea typeface="+mn-ea"/>
          <a:cs typeface="+mn-cs"/>
        </a:defRPr>
      </a:lvl1pPr>
      <a:lvl2pPr marL="685800" indent="-228600" algn="l" defTabSz="914400" rtl="0" eaLnBrk="1" latinLnBrk="0" hangingPunct="1">
        <a:lnSpc>
          <a:spcPct val="108000"/>
        </a:lnSpc>
        <a:spcBef>
          <a:spcPts val="500"/>
        </a:spcBef>
        <a:buFont typeface="Arial" panose="020B0604020202020204" pitchFamily="34" charset="0"/>
        <a:buChar char="•"/>
        <a:defRPr sz="2400" kern="1200">
          <a:solidFill>
            <a:srgbClr val="004F9F"/>
          </a:solidFill>
          <a:latin typeface="+mn-lt"/>
          <a:ea typeface="+mn-ea"/>
          <a:cs typeface="+mn-cs"/>
        </a:defRPr>
      </a:lvl2pPr>
      <a:lvl3pPr marL="1143000" indent="-228600" algn="l"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nutrilicious.co.uk/nutriwebinar/" TargetMode="External"/><Relationship Id="rId2" Type="http://schemas.openxmlformats.org/officeDocument/2006/relationships/hyperlink" Target="http://www.bda.uk.com/onebluedot" TargetMode="External"/><Relationship Id="rId1" Type="http://schemas.openxmlformats.org/officeDocument/2006/relationships/slideLayout" Target="../slideLayouts/slideLayout3.xml"/><Relationship Id="rId5" Type="http://schemas.openxmlformats.org/officeDocument/2006/relationships/hyperlink" Target="https://www.fcrn.org.uk/" TargetMode="External"/><Relationship Id="rId4" Type="http://schemas.openxmlformats.org/officeDocument/2006/relationships/hyperlink" Target="https://eatforum.org/eat-lancet-commiss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74D884-76B1-4F74-B173-DC48A1DE2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90"/>
            <a:ext cx="12192000" cy="6857355"/>
          </a:xfrm>
          <a:prstGeom prst="rect">
            <a:avLst/>
          </a:prstGeom>
        </p:spPr>
      </p:pic>
      <p:sp>
        <p:nvSpPr>
          <p:cNvPr id="11" name="TextBox 10">
            <a:extLst>
              <a:ext uri="{FF2B5EF4-FFF2-40B4-BE49-F238E27FC236}">
                <a16:creationId xmlns:a16="http://schemas.microsoft.com/office/drawing/2014/main" id="{DBD25A50-DCA7-4F51-A9E6-FF90CB63F21A}"/>
              </a:ext>
            </a:extLst>
          </p:cNvPr>
          <p:cNvSpPr txBox="1"/>
          <p:nvPr/>
        </p:nvSpPr>
        <p:spPr>
          <a:xfrm>
            <a:off x="0" y="5235879"/>
            <a:ext cx="4359058" cy="1290181"/>
          </a:xfrm>
          <a:prstGeom prst="rect">
            <a:avLst/>
          </a:prstGeom>
          <a:solidFill>
            <a:schemeClr val="accent1"/>
          </a:solidFill>
          <a:ln>
            <a:noFill/>
          </a:ln>
        </p:spPr>
        <p:txBody>
          <a:bodyPr wrap="square" rtlCol="0">
            <a:spAutoFit/>
          </a:bodyPr>
          <a:lstStyle/>
          <a:p>
            <a:endParaRPr lang="en-GB" dirty="0"/>
          </a:p>
        </p:txBody>
      </p:sp>
      <p:sp>
        <p:nvSpPr>
          <p:cNvPr id="2" name="TextBox 1">
            <a:extLst>
              <a:ext uri="{FF2B5EF4-FFF2-40B4-BE49-F238E27FC236}">
                <a16:creationId xmlns:a16="http://schemas.microsoft.com/office/drawing/2014/main" id="{B71BF6CD-B40D-45ED-B0A6-6FD14FD8B4AD}"/>
              </a:ext>
            </a:extLst>
          </p:cNvPr>
          <p:cNvSpPr txBox="1"/>
          <p:nvPr/>
        </p:nvSpPr>
        <p:spPr>
          <a:xfrm>
            <a:off x="6701248" y="5149985"/>
            <a:ext cx="4650376" cy="1200329"/>
          </a:xfrm>
          <a:prstGeom prst="rect">
            <a:avLst/>
          </a:prstGeom>
          <a:solidFill>
            <a:schemeClr val="bg1"/>
          </a:solidFill>
        </p:spPr>
        <p:txBody>
          <a:bodyPr wrap="square" rtlCol="0">
            <a:spAutoFit/>
          </a:bodyPr>
          <a:lstStyle/>
          <a:p>
            <a:r>
              <a:rPr lang="en-GB" dirty="0">
                <a:solidFill>
                  <a:srgbClr val="004F9F"/>
                </a:solidFill>
              </a:rPr>
              <a:t>From The British Dietetic Association with support from the science and nutrition team at </a:t>
            </a:r>
            <a:r>
              <a:rPr lang="en-GB" dirty="0" err="1">
                <a:solidFill>
                  <a:srgbClr val="004F9F"/>
                </a:solidFill>
              </a:rPr>
              <a:t>Alpro</a:t>
            </a:r>
            <a:endParaRPr lang="en-GB" dirty="0">
              <a:solidFill>
                <a:srgbClr val="004F9F"/>
              </a:solidFill>
            </a:endParaRPr>
          </a:p>
          <a:p>
            <a:endParaRPr lang="en-GB" dirty="0">
              <a:solidFill>
                <a:srgbClr val="004F9F"/>
              </a:solidFill>
            </a:endParaRPr>
          </a:p>
        </p:txBody>
      </p:sp>
      <p:pic>
        <p:nvPicPr>
          <p:cNvPr id="4" name="Picture 3">
            <a:extLst>
              <a:ext uri="{FF2B5EF4-FFF2-40B4-BE49-F238E27FC236}">
                <a16:creationId xmlns:a16="http://schemas.microsoft.com/office/drawing/2014/main" id="{5887615F-B3C0-41A9-8AF8-CC704087895B}"/>
              </a:ext>
            </a:extLst>
          </p:cNvPr>
          <p:cNvPicPr>
            <a:picLocks noChangeAspect="1"/>
          </p:cNvPicPr>
          <p:nvPr/>
        </p:nvPicPr>
        <p:blipFill>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0315887" y="5769740"/>
            <a:ext cx="1488837" cy="791945"/>
          </a:xfrm>
          <a:prstGeom prst="rect">
            <a:avLst/>
          </a:prstGeom>
        </p:spPr>
      </p:pic>
    </p:spTree>
    <p:extLst>
      <p:ext uri="{BB962C8B-B14F-4D97-AF65-F5344CB8AC3E}">
        <p14:creationId xmlns:p14="http://schemas.microsoft.com/office/powerpoint/2010/main" val="237318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906511-4198-4C7A-8DF9-3F08608FC342}"/>
              </a:ext>
            </a:extLst>
          </p:cNvPr>
          <p:cNvPicPr>
            <a:picLocks noGrp="1" noChangeAspect="1"/>
          </p:cNvPicPr>
          <p:nvPr>
            <p:ph idx="1"/>
          </p:nvPr>
        </p:nvPicPr>
        <p:blipFill rotWithShape="1">
          <a:blip r:embed="rId3">
            <a:clrChange>
              <a:clrFrom>
                <a:srgbClr val="FFFFFF"/>
              </a:clrFrom>
              <a:clrTo>
                <a:srgbClr val="FFFFFF">
                  <a:alpha val="0"/>
                </a:srgbClr>
              </a:clrTo>
            </a:clrChange>
          </a:blip>
          <a:srcRect l="20785" t="11349" r="40689" b="21952"/>
          <a:stretch/>
        </p:blipFill>
        <p:spPr>
          <a:xfrm>
            <a:off x="303486" y="968830"/>
            <a:ext cx="5356344" cy="5216070"/>
          </a:xfrm>
          <a:prstGeom prst="rect">
            <a:avLst/>
          </a:prstGeom>
        </p:spPr>
      </p:pic>
      <p:sp>
        <p:nvSpPr>
          <p:cNvPr id="2" name="Title 1">
            <a:extLst>
              <a:ext uri="{FF2B5EF4-FFF2-40B4-BE49-F238E27FC236}">
                <a16:creationId xmlns:a16="http://schemas.microsoft.com/office/drawing/2014/main" id="{8E656CD6-7175-4D22-ABA2-FE98297F3A2A}"/>
              </a:ext>
            </a:extLst>
          </p:cNvPr>
          <p:cNvSpPr>
            <a:spLocks noGrp="1"/>
          </p:cNvSpPr>
          <p:nvPr>
            <p:ph type="title"/>
          </p:nvPr>
        </p:nvSpPr>
        <p:spPr>
          <a:xfrm>
            <a:off x="417786" y="136526"/>
            <a:ext cx="10515600" cy="832304"/>
          </a:xfrm>
        </p:spPr>
        <p:txBody>
          <a:bodyPr>
            <a:normAutofit/>
          </a:bodyPr>
          <a:lstStyle/>
          <a:p>
            <a:r>
              <a:rPr lang="en-GB" sz="3200" dirty="0"/>
              <a:t>EAT Lancet recommendations</a:t>
            </a:r>
          </a:p>
        </p:txBody>
      </p:sp>
      <p:pic>
        <p:nvPicPr>
          <p:cNvPr id="5" name="Picture 4">
            <a:extLst>
              <a:ext uri="{FF2B5EF4-FFF2-40B4-BE49-F238E27FC236}">
                <a16:creationId xmlns:a16="http://schemas.microsoft.com/office/drawing/2014/main" id="{80A74ADF-55E1-44EA-9351-3D1CBAE364BA}"/>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918158" y="2673430"/>
            <a:ext cx="3484576" cy="2506815"/>
          </a:xfrm>
          <a:prstGeom prst="rect">
            <a:avLst/>
          </a:prstGeom>
        </p:spPr>
      </p:pic>
      <p:pic>
        <p:nvPicPr>
          <p:cNvPr id="6" name="Picture 5">
            <a:extLst>
              <a:ext uri="{FF2B5EF4-FFF2-40B4-BE49-F238E27FC236}">
                <a16:creationId xmlns:a16="http://schemas.microsoft.com/office/drawing/2014/main" id="{9B319381-7F96-4EB3-80D4-49615EA5F6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38035" y="1006931"/>
            <a:ext cx="4958741" cy="5058263"/>
          </a:xfrm>
          <a:prstGeom prst="rect">
            <a:avLst/>
          </a:prstGeom>
        </p:spPr>
      </p:pic>
      <p:sp>
        <p:nvSpPr>
          <p:cNvPr id="7" name="Rectangle 6">
            <a:extLst>
              <a:ext uri="{FF2B5EF4-FFF2-40B4-BE49-F238E27FC236}">
                <a16:creationId xmlns:a16="http://schemas.microsoft.com/office/drawing/2014/main" id="{359C9A1B-0BE2-451B-A49D-4561E571696E}"/>
              </a:ext>
            </a:extLst>
          </p:cNvPr>
          <p:cNvSpPr/>
          <p:nvPr/>
        </p:nvSpPr>
        <p:spPr>
          <a:xfrm>
            <a:off x="5092700" y="5372100"/>
            <a:ext cx="11049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2E77E27-8247-4496-9F9A-524CEB8A3C21}"/>
              </a:ext>
            </a:extLst>
          </p:cNvPr>
          <p:cNvSpPr/>
          <p:nvPr/>
        </p:nvSpPr>
        <p:spPr>
          <a:xfrm>
            <a:off x="5147382" y="879288"/>
            <a:ext cx="11049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DC2387-9900-4F15-ACD5-059945802362}"/>
              </a:ext>
            </a:extLst>
          </p:cNvPr>
          <p:cNvSpPr/>
          <p:nvPr/>
        </p:nvSpPr>
        <p:spPr>
          <a:xfrm>
            <a:off x="165100" y="800547"/>
            <a:ext cx="5930900" cy="20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625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8C369-E4BA-4F94-8843-BA47C2F0B373}"/>
              </a:ext>
            </a:extLst>
          </p:cNvPr>
          <p:cNvSpPr>
            <a:spLocks noGrp="1"/>
          </p:cNvSpPr>
          <p:nvPr>
            <p:ph type="title"/>
          </p:nvPr>
        </p:nvSpPr>
        <p:spPr>
          <a:xfrm>
            <a:off x="417786" y="-55424"/>
            <a:ext cx="10515600" cy="1325563"/>
          </a:xfrm>
        </p:spPr>
        <p:txBody>
          <a:bodyPr/>
          <a:lstStyle/>
          <a:p>
            <a:r>
              <a:rPr lang="en-GB" dirty="0"/>
              <a:t>The BDA sustainable diet recommendations</a:t>
            </a:r>
          </a:p>
        </p:txBody>
      </p:sp>
      <p:pic>
        <p:nvPicPr>
          <p:cNvPr id="8" name="Picture 7">
            <a:extLst>
              <a:ext uri="{FF2B5EF4-FFF2-40B4-BE49-F238E27FC236}">
                <a16:creationId xmlns:a16="http://schemas.microsoft.com/office/drawing/2014/main" id="{E3648D7A-4736-49D0-A1FD-468BE9994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89" y="6215417"/>
            <a:ext cx="1915511" cy="374774"/>
          </a:xfrm>
          <a:prstGeom prst="rect">
            <a:avLst/>
          </a:prstGeom>
        </p:spPr>
      </p:pic>
      <p:pic>
        <p:nvPicPr>
          <p:cNvPr id="7" name="Picture 6">
            <a:extLst>
              <a:ext uri="{FF2B5EF4-FFF2-40B4-BE49-F238E27FC236}">
                <a16:creationId xmlns:a16="http://schemas.microsoft.com/office/drawing/2014/main" id="{3959EC5B-6057-4C5D-9710-225A4041A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76" y="1049301"/>
            <a:ext cx="4513007" cy="4769752"/>
          </a:xfrm>
          <a:prstGeom prst="rect">
            <a:avLst/>
          </a:prstGeom>
        </p:spPr>
      </p:pic>
      <p:pic>
        <p:nvPicPr>
          <p:cNvPr id="11" name="Picture 10">
            <a:extLst>
              <a:ext uri="{FF2B5EF4-FFF2-40B4-BE49-F238E27FC236}">
                <a16:creationId xmlns:a16="http://schemas.microsoft.com/office/drawing/2014/main" id="{E9195FA5-035F-4113-9232-3232DC9B4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954" y="999618"/>
            <a:ext cx="4552165" cy="4769753"/>
          </a:xfrm>
          <a:prstGeom prst="rect">
            <a:avLst/>
          </a:prstGeom>
        </p:spPr>
      </p:pic>
      <p:pic>
        <p:nvPicPr>
          <p:cNvPr id="1026" name="Picture 2" descr="Image result for marine stewardship council">
            <a:extLst>
              <a:ext uri="{FF2B5EF4-FFF2-40B4-BE49-F238E27FC236}">
                <a16:creationId xmlns:a16="http://schemas.microsoft.com/office/drawing/2014/main" id="{F14B43DA-F4A0-4D17-8B05-0B36D1D455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7096" y="3057115"/>
            <a:ext cx="432425" cy="5816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SC label transparent">
            <a:extLst>
              <a:ext uri="{FF2B5EF4-FFF2-40B4-BE49-F238E27FC236}">
                <a16:creationId xmlns:a16="http://schemas.microsoft.com/office/drawing/2014/main" id="{E2B43A67-435E-4139-AA24-F1B2AF5B60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574" y="2910425"/>
            <a:ext cx="854733" cy="85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84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7F90-6B67-4CAD-9C25-583A1017774F}"/>
              </a:ext>
            </a:extLst>
          </p:cNvPr>
          <p:cNvSpPr>
            <a:spLocks noGrp="1"/>
          </p:cNvSpPr>
          <p:nvPr>
            <p:ph type="title"/>
          </p:nvPr>
        </p:nvSpPr>
        <p:spPr>
          <a:xfrm>
            <a:off x="438955" y="5555"/>
            <a:ext cx="10515600" cy="1325563"/>
          </a:xfrm>
        </p:spPr>
        <p:txBody>
          <a:bodyPr/>
          <a:lstStyle/>
          <a:p>
            <a:r>
              <a:rPr lang="en-GB" dirty="0"/>
              <a:t>Meat and dairy key environmental burdens</a:t>
            </a:r>
          </a:p>
        </p:txBody>
      </p:sp>
      <p:sp>
        <p:nvSpPr>
          <p:cNvPr id="7" name="Text Placeholder 6">
            <a:extLst>
              <a:ext uri="{FF2B5EF4-FFF2-40B4-BE49-F238E27FC236}">
                <a16:creationId xmlns:a16="http://schemas.microsoft.com/office/drawing/2014/main" id="{3ABC2C5A-F72C-4EEE-A4C1-D1727F931252}"/>
              </a:ext>
            </a:extLst>
          </p:cNvPr>
          <p:cNvSpPr>
            <a:spLocks noGrp="1"/>
          </p:cNvSpPr>
          <p:nvPr>
            <p:ph type="body" idx="1"/>
          </p:nvPr>
        </p:nvSpPr>
        <p:spPr>
          <a:xfrm>
            <a:off x="734632" y="5303845"/>
            <a:ext cx="9771845" cy="503240"/>
          </a:xfrm>
        </p:spPr>
        <p:txBody>
          <a:bodyPr>
            <a:normAutofit fontScale="92500"/>
          </a:bodyPr>
          <a:lstStyle/>
          <a:p>
            <a:r>
              <a:rPr lang="en-GB" sz="2800" b="0" dirty="0">
                <a:solidFill>
                  <a:schemeClr val="accent2"/>
                </a:solidFill>
              </a:rPr>
              <a:t>Carbon Foot Print reduces if total meat daily intake reduced</a:t>
            </a:r>
          </a:p>
        </p:txBody>
      </p:sp>
      <p:sp>
        <p:nvSpPr>
          <p:cNvPr id="8" name="Text Placeholder 7">
            <a:extLst>
              <a:ext uri="{FF2B5EF4-FFF2-40B4-BE49-F238E27FC236}">
                <a16:creationId xmlns:a16="http://schemas.microsoft.com/office/drawing/2014/main" id="{94AB0156-D063-41B1-856B-24D04DB33237}"/>
              </a:ext>
            </a:extLst>
          </p:cNvPr>
          <p:cNvSpPr>
            <a:spLocks noGrp="1"/>
          </p:cNvSpPr>
          <p:nvPr>
            <p:ph type="body" sz="quarter" idx="3"/>
          </p:nvPr>
        </p:nvSpPr>
        <p:spPr>
          <a:xfrm>
            <a:off x="734632" y="1302535"/>
            <a:ext cx="9924245" cy="823912"/>
          </a:xfrm>
        </p:spPr>
        <p:txBody>
          <a:bodyPr>
            <a:noAutofit/>
          </a:bodyPr>
          <a:lstStyle/>
          <a:p>
            <a:r>
              <a:rPr lang="da-DK" sz="2800" b="0" dirty="0">
                <a:solidFill>
                  <a:schemeClr val="accent2"/>
                </a:solidFill>
              </a:rPr>
              <a:t>Foods that contribute the most to GHG emissions in the UK diet (% GHG)</a:t>
            </a:r>
            <a:endParaRPr lang="en-GB" sz="2800" b="0" dirty="0">
              <a:solidFill>
                <a:schemeClr val="accent2"/>
              </a:solidFill>
            </a:endParaRPr>
          </a:p>
        </p:txBody>
      </p:sp>
      <p:pic>
        <p:nvPicPr>
          <p:cNvPr id="10" name="Content Placeholder 9">
            <a:extLst>
              <a:ext uri="{FF2B5EF4-FFF2-40B4-BE49-F238E27FC236}">
                <a16:creationId xmlns:a16="http://schemas.microsoft.com/office/drawing/2014/main" id="{1E6E6337-5D12-4114-A108-6C07FCC526CA}"/>
              </a:ext>
            </a:extLst>
          </p:cNvPr>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22979" t="8397" r="20465" b="65547"/>
          <a:stretch/>
        </p:blipFill>
        <p:spPr>
          <a:xfrm>
            <a:off x="734632" y="2308195"/>
            <a:ext cx="8646197" cy="2815063"/>
          </a:xfrm>
          <a:prstGeom prst="rect">
            <a:avLst/>
          </a:prstGeom>
        </p:spPr>
      </p:pic>
    </p:spTree>
    <p:extLst>
      <p:ext uri="{BB962C8B-B14F-4D97-AF65-F5344CB8AC3E}">
        <p14:creationId xmlns:p14="http://schemas.microsoft.com/office/powerpoint/2010/main" val="136135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2068-7DB3-4009-8689-152B0F8C8330}"/>
              </a:ext>
            </a:extLst>
          </p:cNvPr>
          <p:cNvSpPr>
            <a:spLocks noGrp="1"/>
          </p:cNvSpPr>
          <p:nvPr>
            <p:ph type="title"/>
          </p:nvPr>
        </p:nvSpPr>
        <p:spPr/>
        <p:txBody>
          <a:bodyPr/>
          <a:lstStyle/>
          <a:p>
            <a:r>
              <a:rPr lang="en-GB" dirty="0"/>
              <a:t>More plant </a:t>
            </a:r>
            <a:r>
              <a:rPr lang="en-GB" dirty="0">
                <a:solidFill>
                  <a:srgbClr val="004F9F"/>
                </a:solidFill>
              </a:rPr>
              <a:t>proteins</a:t>
            </a:r>
          </a:p>
        </p:txBody>
      </p:sp>
      <p:sp>
        <p:nvSpPr>
          <p:cNvPr id="7" name="Content Placeholder 6">
            <a:extLst>
              <a:ext uri="{FF2B5EF4-FFF2-40B4-BE49-F238E27FC236}">
                <a16:creationId xmlns:a16="http://schemas.microsoft.com/office/drawing/2014/main" id="{800B72F7-F4D1-431C-9496-E7501E894CB7}"/>
              </a:ext>
            </a:extLst>
          </p:cNvPr>
          <p:cNvSpPr>
            <a:spLocks noGrp="1"/>
          </p:cNvSpPr>
          <p:nvPr>
            <p:ph idx="1"/>
          </p:nvPr>
        </p:nvSpPr>
        <p:spPr>
          <a:xfrm>
            <a:off x="838200" y="1253330"/>
            <a:ext cx="10515600" cy="4873149"/>
          </a:xfrm>
        </p:spPr>
        <p:txBody>
          <a:bodyPr>
            <a:normAutofit fontScale="92500" lnSpcReduction="10000"/>
          </a:bodyPr>
          <a:lstStyle/>
          <a:p>
            <a:pPr marL="0" indent="0">
              <a:buNone/>
            </a:pPr>
            <a:r>
              <a:rPr lang="en-GB" dirty="0">
                <a:solidFill>
                  <a:srgbClr val="40A535"/>
                </a:solidFill>
              </a:rPr>
              <a:t>Plant proteins – lower protein quantity but more rounded nutritional profile:</a:t>
            </a:r>
          </a:p>
          <a:p>
            <a:pPr lvl="1"/>
            <a:r>
              <a:rPr lang="en-GB" dirty="0">
                <a:solidFill>
                  <a:srgbClr val="004F9F"/>
                </a:solidFill>
              </a:rPr>
              <a:t>Complex carbohydrate, fibre and minerals</a:t>
            </a:r>
          </a:p>
          <a:p>
            <a:pPr marL="0" indent="0">
              <a:buNone/>
            </a:pPr>
            <a:r>
              <a:rPr lang="en-GB" dirty="0">
                <a:solidFill>
                  <a:srgbClr val="40A535"/>
                </a:solidFill>
              </a:rPr>
              <a:t>Current UK protein intakes far exceed recommendations for all age groups</a:t>
            </a:r>
          </a:p>
          <a:p>
            <a:pPr lvl="1"/>
            <a:r>
              <a:rPr lang="en-GB" dirty="0">
                <a:solidFill>
                  <a:srgbClr val="004F9F"/>
                </a:solidFill>
              </a:rPr>
              <a:t>Even vegans</a:t>
            </a:r>
          </a:p>
          <a:p>
            <a:pPr marL="0" indent="0">
              <a:buNone/>
            </a:pPr>
            <a:r>
              <a:rPr lang="en-GB" dirty="0">
                <a:solidFill>
                  <a:srgbClr val="40A535"/>
                </a:solidFill>
              </a:rPr>
              <a:t>Essential Amino Acids (EAAs)</a:t>
            </a:r>
          </a:p>
          <a:p>
            <a:pPr lvl="1"/>
            <a:r>
              <a:rPr lang="en-GB" dirty="0">
                <a:solidFill>
                  <a:srgbClr val="004F9F"/>
                </a:solidFill>
              </a:rPr>
              <a:t>Even a diet based purely on plants + meets energy requirements over the course of a day can meet all EAA needs</a:t>
            </a:r>
          </a:p>
          <a:p>
            <a:pPr lvl="1"/>
            <a:r>
              <a:rPr lang="en-GB" dirty="0">
                <a:solidFill>
                  <a:srgbClr val="004F9F"/>
                </a:solidFill>
              </a:rPr>
              <a:t>Plant protein combinations at each meal time not needed</a:t>
            </a:r>
          </a:p>
          <a:p>
            <a:pPr lvl="1"/>
            <a:r>
              <a:rPr lang="en-GB" dirty="0">
                <a:solidFill>
                  <a:srgbClr val="004F9F"/>
                </a:solidFill>
              </a:rPr>
              <a:t>Nitrogen balanced is achieved over a course of a whole day</a:t>
            </a:r>
          </a:p>
          <a:p>
            <a:endParaRPr lang="en-GB" dirty="0"/>
          </a:p>
        </p:txBody>
      </p:sp>
    </p:spTree>
    <p:extLst>
      <p:ext uri="{BB962C8B-B14F-4D97-AF65-F5344CB8AC3E}">
        <p14:creationId xmlns:p14="http://schemas.microsoft.com/office/powerpoint/2010/main" val="255985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29BA-F89D-41BD-A3C2-976846E7E8E3}"/>
              </a:ext>
            </a:extLst>
          </p:cNvPr>
          <p:cNvSpPr>
            <a:spLocks noGrp="1"/>
          </p:cNvSpPr>
          <p:nvPr>
            <p:ph type="title"/>
          </p:nvPr>
        </p:nvSpPr>
        <p:spPr/>
        <p:txBody>
          <a:bodyPr/>
          <a:lstStyle/>
          <a:p>
            <a:r>
              <a:rPr lang="en-GB" dirty="0"/>
              <a:t>Reducing food waste</a:t>
            </a:r>
          </a:p>
        </p:txBody>
      </p:sp>
      <p:sp>
        <p:nvSpPr>
          <p:cNvPr id="4" name="Content Placeholder 3">
            <a:extLst>
              <a:ext uri="{FF2B5EF4-FFF2-40B4-BE49-F238E27FC236}">
                <a16:creationId xmlns:a16="http://schemas.microsoft.com/office/drawing/2014/main" id="{9052F40F-B92B-4692-A66C-A87D38A4E040}"/>
              </a:ext>
            </a:extLst>
          </p:cNvPr>
          <p:cNvSpPr>
            <a:spLocks noGrp="1"/>
          </p:cNvSpPr>
          <p:nvPr>
            <p:ph sz="half" idx="1"/>
          </p:nvPr>
        </p:nvSpPr>
        <p:spPr>
          <a:xfrm>
            <a:off x="605457" y="1318170"/>
            <a:ext cx="5181600" cy="4351338"/>
          </a:xfrm>
        </p:spPr>
        <p:txBody>
          <a:bodyPr/>
          <a:lstStyle/>
          <a:p>
            <a:r>
              <a:rPr lang="en-GB" dirty="0">
                <a:solidFill>
                  <a:srgbClr val="40A535"/>
                </a:solidFill>
              </a:rPr>
              <a:t>70% of all waste comes from the home</a:t>
            </a:r>
          </a:p>
          <a:p>
            <a:r>
              <a:rPr lang="en-GB" dirty="0">
                <a:solidFill>
                  <a:srgbClr val="40A535"/>
                </a:solidFill>
              </a:rPr>
              <a:t>Households – 7.1 million tonnes of food waste.</a:t>
            </a:r>
          </a:p>
          <a:p>
            <a:pPr marL="534988" indent="-260350"/>
            <a:r>
              <a:rPr lang="en-GB" sz="2400" dirty="0">
                <a:solidFill>
                  <a:srgbClr val="004F9F"/>
                </a:solidFill>
              </a:rPr>
              <a:t>25% all food purchases</a:t>
            </a:r>
          </a:p>
          <a:p>
            <a:pPr marL="534988" indent="-260350"/>
            <a:r>
              <a:rPr lang="en-GB" sz="2400" dirty="0">
                <a:solidFill>
                  <a:srgbClr val="004F9F"/>
                </a:solidFill>
              </a:rPr>
              <a:t>60% avoidable</a:t>
            </a:r>
          </a:p>
          <a:p>
            <a:r>
              <a:rPr lang="en-GB" dirty="0">
                <a:solidFill>
                  <a:srgbClr val="40A535"/>
                </a:solidFill>
              </a:rPr>
              <a:t>No.1 = perishable fruit and veg</a:t>
            </a:r>
          </a:p>
          <a:p>
            <a:pPr marL="0" indent="0">
              <a:buNone/>
            </a:pPr>
            <a:endParaRPr lang="en-GB" dirty="0"/>
          </a:p>
        </p:txBody>
      </p:sp>
      <p:pic>
        <p:nvPicPr>
          <p:cNvPr id="6" name="Content Placeholder 5">
            <a:extLst>
              <a:ext uri="{FF2B5EF4-FFF2-40B4-BE49-F238E27FC236}">
                <a16:creationId xmlns:a16="http://schemas.microsoft.com/office/drawing/2014/main" id="{67797031-3EF8-40EB-8070-BDBFD700B9C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a:stretch/>
        </p:blipFill>
        <p:spPr>
          <a:xfrm>
            <a:off x="5863307" y="1335541"/>
            <a:ext cx="5577220" cy="4333967"/>
          </a:xfrm>
          <a:prstGeom prst="rect">
            <a:avLst/>
          </a:prstGeom>
          <a:ln>
            <a:noFill/>
          </a:ln>
          <a:effectLst/>
        </p:spPr>
      </p:pic>
    </p:spTree>
    <p:extLst>
      <p:ext uri="{BB962C8B-B14F-4D97-AF65-F5344CB8AC3E}">
        <p14:creationId xmlns:p14="http://schemas.microsoft.com/office/powerpoint/2010/main" val="231695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EBDD-F26D-448E-B09A-054ED640462C}"/>
              </a:ext>
            </a:extLst>
          </p:cNvPr>
          <p:cNvSpPr>
            <a:spLocks noGrp="1"/>
          </p:cNvSpPr>
          <p:nvPr>
            <p:ph type="title"/>
          </p:nvPr>
        </p:nvSpPr>
        <p:spPr/>
        <p:txBody>
          <a:bodyPr/>
          <a:lstStyle/>
          <a:p>
            <a:r>
              <a:rPr lang="en-GB" dirty="0"/>
              <a:t>Veganism and Vegetarianism </a:t>
            </a:r>
          </a:p>
        </p:txBody>
      </p:sp>
      <p:pic>
        <p:nvPicPr>
          <p:cNvPr id="5" name="Content Placeholder 5">
            <a:extLst>
              <a:ext uri="{FF2B5EF4-FFF2-40B4-BE49-F238E27FC236}">
                <a16:creationId xmlns:a16="http://schemas.microsoft.com/office/drawing/2014/main" id="{5A6F006B-593F-49DE-87D8-633FA7B688D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613" t="8457" r="15772" b="7792"/>
          <a:stretch/>
        </p:blipFill>
        <p:spPr>
          <a:xfrm>
            <a:off x="998798" y="1117600"/>
            <a:ext cx="5322079" cy="4800600"/>
          </a:xfrm>
          <a:prstGeom prst="rect">
            <a:avLst/>
          </a:prstGeom>
        </p:spPr>
      </p:pic>
    </p:spTree>
    <p:extLst>
      <p:ext uri="{BB962C8B-B14F-4D97-AF65-F5344CB8AC3E}">
        <p14:creationId xmlns:p14="http://schemas.microsoft.com/office/powerpoint/2010/main" val="225924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91132-0486-480E-89C4-D2C90EB78409}"/>
              </a:ext>
            </a:extLst>
          </p:cNvPr>
          <p:cNvSpPr txBox="1"/>
          <p:nvPr/>
        </p:nvSpPr>
        <p:spPr>
          <a:xfrm>
            <a:off x="588724" y="2505205"/>
            <a:ext cx="4396635" cy="1754326"/>
          </a:xfrm>
          <a:prstGeom prst="rect">
            <a:avLst/>
          </a:prstGeom>
          <a:noFill/>
        </p:spPr>
        <p:txBody>
          <a:bodyPr wrap="square" rtlCol="0">
            <a:spAutoFit/>
          </a:bodyPr>
          <a:lstStyle/>
          <a:p>
            <a:r>
              <a:rPr lang="en-GB" sz="3600" dirty="0">
                <a:solidFill>
                  <a:schemeClr val="bg1"/>
                </a:solidFill>
                <a:latin typeface="+mj-lt"/>
              </a:rPr>
              <a:t>Nutritional considerations and general advice</a:t>
            </a:r>
          </a:p>
        </p:txBody>
      </p:sp>
    </p:spTree>
    <p:extLst>
      <p:ext uri="{BB962C8B-B14F-4D97-AF65-F5344CB8AC3E}">
        <p14:creationId xmlns:p14="http://schemas.microsoft.com/office/powerpoint/2010/main" val="120159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85724-D2F8-47FD-A8E7-D931734B2971}"/>
              </a:ext>
            </a:extLst>
          </p:cNvPr>
          <p:cNvSpPr>
            <a:spLocks noGrp="1"/>
          </p:cNvSpPr>
          <p:nvPr>
            <p:ph type="title"/>
          </p:nvPr>
        </p:nvSpPr>
        <p:spPr/>
        <p:txBody>
          <a:bodyPr/>
          <a:lstStyle/>
          <a:p>
            <a:r>
              <a:rPr lang="en-GB" dirty="0"/>
              <a:t>Protein</a:t>
            </a:r>
          </a:p>
        </p:txBody>
      </p:sp>
      <p:sp>
        <p:nvSpPr>
          <p:cNvPr id="5" name="Content Placeholder 4">
            <a:extLst>
              <a:ext uri="{FF2B5EF4-FFF2-40B4-BE49-F238E27FC236}">
                <a16:creationId xmlns:a16="http://schemas.microsoft.com/office/drawing/2014/main" id="{6EEDD8C7-F5A4-4B1F-8C28-1CAFF5F1BE04}"/>
              </a:ext>
            </a:extLst>
          </p:cNvPr>
          <p:cNvSpPr>
            <a:spLocks noGrp="1"/>
          </p:cNvSpPr>
          <p:nvPr>
            <p:ph idx="1"/>
          </p:nvPr>
        </p:nvSpPr>
        <p:spPr>
          <a:xfrm>
            <a:off x="838200" y="1170580"/>
            <a:ext cx="10515600" cy="4516839"/>
          </a:xfrm>
        </p:spPr>
        <p:txBody>
          <a:bodyPr/>
          <a:lstStyle/>
          <a:p>
            <a:r>
              <a:rPr lang="en-US" dirty="0">
                <a:solidFill>
                  <a:schemeClr val="accent2"/>
                </a:solidFill>
              </a:rPr>
              <a:t>Encourage non-animal protein foods daily</a:t>
            </a:r>
          </a:p>
          <a:p>
            <a:r>
              <a:rPr lang="en-US" dirty="0"/>
              <a:t>Go meat free several days a week</a:t>
            </a:r>
          </a:p>
          <a:p>
            <a:r>
              <a:rPr lang="en-US" dirty="0"/>
              <a:t>Starchy foods / wholegrain cereals: low in protein, but can support overall protein intake as eaten in high quantities</a:t>
            </a:r>
            <a:endParaRPr lang="en-GB" dirty="0"/>
          </a:p>
          <a:p>
            <a:pPr marL="0" indent="0">
              <a:buNone/>
            </a:pPr>
            <a:endParaRPr lang="en-US" dirty="0">
              <a:solidFill>
                <a:schemeClr val="accent2"/>
              </a:solidFill>
            </a:endParaRPr>
          </a:p>
          <a:p>
            <a:pPr marL="0" indent="0">
              <a:buNone/>
            </a:pPr>
            <a:endParaRPr lang="en-GB" dirty="0"/>
          </a:p>
        </p:txBody>
      </p:sp>
      <p:graphicFrame>
        <p:nvGraphicFramePr>
          <p:cNvPr id="9" name="Table 8">
            <a:extLst>
              <a:ext uri="{FF2B5EF4-FFF2-40B4-BE49-F238E27FC236}">
                <a16:creationId xmlns:a16="http://schemas.microsoft.com/office/drawing/2014/main" id="{62748332-EA28-4DCC-A58D-364CD28F1B9E}"/>
              </a:ext>
            </a:extLst>
          </p:cNvPr>
          <p:cNvGraphicFramePr>
            <a:graphicFrameLocks noGrp="1"/>
          </p:cNvGraphicFramePr>
          <p:nvPr>
            <p:extLst>
              <p:ext uri="{D42A27DB-BD31-4B8C-83A1-F6EECF244321}">
                <p14:modId xmlns:p14="http://schemas.microsoft.com/office/powerpoint/2010/main" val="2332825396"/>
              </p:ext>
            </p:extLst>
          </p:nvPr>
        </p:nvGraphicFramePr>
        <p:xfrm>
          <a:off x="838201" y="3599539"/>
          <a:ext cx="10095185" cy="1097280"/>
        </p:xfrm>
        <a:graphic>
          <a:graphicData uri="http://schemas.openxmlformats.org/drawingml/2006/table">
            <a:tbl>
              <a:tblPr firstRow="1" bandRow="1">
                <a:tableStyleId>{5C22544A-7EE6-4342-B048-85BDC9FD1C3A}</a:tableStyleId>
              </a:tblPr>
              <a:tblGrid>
                <a:gridCol w="2019037">
                  <a:extLst>
                    <a:ext uri="{9D8B030D-6E8A-4147-A177-3AD203B41FA5}">
                      <a16:colId xmlns:a16="http://schemas.microsoft.com/office/drawing/2014/main" val="3952453769"/>
                    </a:ext>
                  </a:extLst>
                </a:gridCol>
                <a:gridCol w="2019037">
                  <a:extLst>
                    <a:ext uri="{9D8B030D-6E8A-4147-A177-3AD203B41FA5}">
                      <a16:colId xmlns:a16="http://schemas.microsoft.com/office/drawing/2014/main" val="1346771150"/>
                    </a:ext>
                  </a:extLst>
                </a:gridCol>
                <a:gridCol w="2019037">
                  <a:extLst>
                    <a:ext uri="{9D8B030D-6E8A-4147-A177-3AD203B41FA5}">
                      <a16:colId xmlns:a16="http://schemas.microsoft.com/office/drawing/2014/main" val="1483948215"/>
                    </a:ext>
                  </a:extLst>
                </a:gridCol>
                <a:gridCol w="2019037">
                  <a:extLst>
                    <a:ext uri="{9D8B030D-6E8A-4147-A177-3AD203B41FA5}">
                      <a16:colId xmlns:a16="http://schemas.microsoft.com/office/drawing/2014/main" val="4030218746"/>
                    </a:ext>
                  </a:extLst>
                </a:gridCol>
                <a:gridCol w="2019037">
                  <a:extLst>
                    <a:ext uri="{9D8B030D-6E8A-4147-A177-3AD203B41FA5}">
                      <a16:colId xmlns:a16="http://schemas.microsoft.com/office/drawing/2014/main" val="655812713"/>
                    </a:ext>
                  </a:extLst>
                </a:gridCol>
              </a:tblGrid>
              <a:tr h="982981">
                <a:tc>
                  <a:txBody>
                    <a:bodyPr/>
                    <a:lstStyle/>
                    <a:p>
                      <a:pPr algn="ctr"/>
                      <a:r>
                        <a:rPr lang="en-GB" dirty="0"/>
                        <a:t>Canned chickpeas</a:t>
                      </a:r>
                    </a:p>
                    <a:p>
                      <a:pPr algn="ctr"/>
                      <a:r>
                        <a:rPr lang="en-GB" dirty="0"/>
                        <a:t>7g/100g</a:t>
                      </a:r>
                    </a:p>
                  </a:txBody>
                  <a:tcPr/>
                </a:tc>
                <a:tc>
                  <a:txBody>
                    <a:bodyPr/>
                    <a:lstStyle/>
                    <a:p>
                      <a:pPr algn="ctr"/>
                      <a:r>
                        <a:rPr lang="en-GB" dirty="0"/>
                        <a:t>Brown lentils</a:t>
                      </a:r>
                    </a:p>
                    <a:p>
                      <a:pPr algn="ctr"/>
                      <a:endParaRPr lang="en-GB" dirty="0"/>
                    </a:p>
                    <a:p>
                      <a:pPr algn="ctr"/>
                      <a:r>
                        <a:rPr lang="en-GB" dirty="0"/>
                        <a:t>9g/100g</a:t>
                      </a:r>
                    </a:p>
                  </a:txBody>
                  <a:tcPr/>
                </a:tc>
                <a:tc>
                  <a:txBody>
                    <a:bodyPr/>
                    <a:lstStyle/>
                    <a:p>
                      <a:pPr algn="ctr"/>
                      <a:r>
                        <a:rPr lang="en-GB" dirty="0"/>
                        <a:t>Mixed Nuts</a:t>
                      </a:r>
                    </a:p>
                    <a:p>
                      <a:pPr algn="ctr"/>
                      <a:endParaRPr lang="en-GB" dirty="0"/>
                    </a:p>
                    <a:p>
                      <a:pPr algn="ctr"/>
                      <a:r>
                        <a:rPr lang="en-GB" dirty="0"/>
                        <a:t>7g/30g</a:t>
                      </a:r>
                    </a:p>
                  </a:txBody>
                  <a:tcPr/>
                </a:tc>
                <a:tc>
                  <a:txBody>
                    <a:bodyPr/>
                    <a:lstStyle/>
                    <a:p>
                      <a:pPr algn="ctr"/>
                      <a:r>
                        <a:rPr lang="en-GB" dirty="0"/>
                        <a:t>Tofu</a:t>
                      </a:r>
                    </a:p>
                    <a:p>
                      <a:pPr algn="ctr"/>
                      <a:endParaRPr lang="en-GB" dirty="0"/>
                    </a:p>
                    <a:p>
                      <a:pPr algn="ctr"/>
                      <a:r>
                        <a:rPr lang="en-GB" dirty="0"/>
                        <a:t>17g/75g</a:t>
                      </a:r>
                    </a:p>
                  </a:txBody>
                  <a:tcPr/>
                </a:tc>
                <a:tc>
                  <a:txBody>
                    <a:bodyPr/>
                    <a:lstStyle/>
                    <a:p>
                      <a:pPr algn="ctr"/>
                      <a:r>
                        <a:rPr lang="en-GB" dirty="0"/>
                        <a:t>Mycoprotein (Quorn</a:t>
                      </a:r>
                      <a:r>
                        <a:rPr lang="en-GB" baseline="30000" dirty="0"/>
                        <a:t>TM</a:t>
                      </a:r>
                      <a:r>
                        <a:rPr lang="en-GB" baseline="0" dirty="0"/>
                        <a:t>)</a:t>
                      </a:r>
                    </a:p>
                    <a:p>
                      <a:pPr algn="ctr"/>
                      <a:r>
                        <a:rPr lang="en-GB" baseline="0" dirty="0"/>
                        <a:t>11g/100g</a:t>
                      </a:r>
                    </a:p>
                    <a:p>
                      <a:pPr algn="ctr"/>
                      <a:endParaRPr lang="en-GB" baseline="30000" dirty="0"/>
                    </a:p>
                  </a:txBody>
                  <a:tcPr/>
                </a:tc>
                <a:extLst>
                  <a:ext uri="{0D108BD9-81ED-4DB2-BD59-A6C34878D82A}">
                    <a16:rowId xmlns:a16="http://schemas.microsoft.com/office/drawing/2014/main" val="1865607121"/>
                  </a:ext>
                </a:extLst>
              </a:tr>
            </a:tbl>
          </a:graphicData>
        </a:graphic>
      </p:graphicFrame>
    </p:spTree>
    <p:extLst>
      <p:ext uri="{BB962C8B-B14F-4D97-AF65-F5344CB8AC3E}">
        <p14:creationId xmlns:p14="http://schemas.microsoft.com/office/powerpoint/2010/main" val="413039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85724-D2F8-47FD-A8E7-D931734B2971}"/>
              </a:ext>
            </a:extLst>
          </p:cNvPr>
          <p:cNvSpPr>
            <a:spLocks noGrp="1"/>
          </p:cNvSpPr>
          <p:nvPr>
            <p:ph type="title"/>
          </p:nvPr>
        </p:nvSpPr>
        <p:spPr/>
        <p:txBody>
          <a:bodyPr/>
          <a:lstStyle/>
          <a:p>
            <a:r>
              <a:rPr lang="en-GB" dirty="0"/>
              <a:t>Iron</a:t>
            </a:r>
          </a:p>
        </p:txBody>
      </p:sp>
      <p:sp>
        <p:nvSpPr>
          <p:cNvPr id="5" name="Content Placeholder 4">
            <a:extLst>
              <a:ext uri="{FF2B5EF4-FFF2-40B4-BE49-F238E27FC236}">
                <a16:creationId xmlns:a16="http://schemas.microsoft.com/office/drawing/2014/main" id="{6EEDD8C7-F5A4-4B1F-8C28-1CAFF5F1BE04}"/>
              </a:ext>
            </a:extLst>
          </p:cNvPr>
          <p:cNvSpPr>
            <a:spLocks noGrp="1"/>
          </p:cNvSpPr>
          <p:nvPr>
            <p:ph idx="1"/>
          </p:nvPr>
        </p:nvSpPr>
        <p:spPr>
          <a:xfrm>
            <a:off x="838200" y="1170580"/>
            <a:ext cx="10095185" cy="4516839"/>
          </a:xfrm>
        </p:spPr>
        <p:txBody>
          <a:bodyPr>
            <a:normAutofit/>
          </a:bodyPr>
          <a:lstStyle/>
          <a:p>
            <a:r>
              <a:rPr lang="en-GB" sz="2400" dirty="0">
                <a:solidFill>
                  <a:schemeClr val="accent2"/>
                </a:solidFill>
              </a:rPr>
              <a:t>Iron from plant sources less bioavailable.</a:t>
            </a:r>
          </a:p>
          <a:p>
            <a:r>
              <a:rPr lang="en-GB" sz="2400" dirty="0">
                <a:solidFill>
                  <a:schemeClr val="accent2"/>
                </a:solidFill>
              </a:rPr>
              <a:t>Inhibited by phytates, polyphenols &amp; tannins naturally found in plant foods. </a:t>
            </a:r>
          </a:p>
          <a:p>
            <a:r>
              <a:rPr lang="en-US" sz="2400" dirty="0"/>
              <a:t>Optimising non-</a:t>
            </a:r>
            <a:r>
              <a:rPr lang="en-US" sz="2400" dirty="0" err="1"/>
              <a:t>haem</a:t>
            </a:r>
            <a:r>
              <a:rPr lang="en-US" sz="2400" dirty="0"/>
              <a:t> absorption in plant-based diets:</a:t>
            </a:r>
          </a:p>
          <a:p>
            <a:pPr lvl="1"/>
            <a:r>
              <a:rPr lang="en-US" sz="2000" dirty="0"/>
              <a:t>Consume high tannin / polyphenol containing foods e.g. tea, coffee, spinach at least 2 hours away from non-</a:t>
            </a:r>
            <a:r>
              <a:rPr lang="en-US" sz="2000" dirty="0" err="1"/>
              <a:t>haem</a:t>
            </a:r>
            <a:r>
              <a:rPr lang="en-US" sz="2000" dirty="0"/>
              <a:t> iron foods.</a:t>
            </a:r>
          </a:p>
          <a:p>
            <a:pPr lvl="1"/>
            <a:r>
              <a:rPr lang="en-US" sz="2000" dirty="0"/>
              <a:t>Choose lower phytate options e.g. tubers, canned beans</a:t>
            </a:r>
          </a:p>
          <a:p>
            <a:pPr lvl="1"/>
            <a:r>
              <a:rPr lang="en-US" sz="2000" dirty="0"/>
              <a:t>Including some animal protein e.g. fish or chicken may help enhance absorption</a:t>
            </a:r>
          </a:p>
          <a:p>
            <a:pPr marL="0" indent="0">
              <a:buNone/>
            </a:pPr>
            <a:endParaRPr lang="en-US" dirty="0">
              <a:solidFill>
                <a:schemeClr val="accent2"/>
              </a:solidFill>
            </a:endParaRPr>
          </a:p>
          <a:p>
            <a:pPr marL="0" indent="0">
              <a:buNone/>
            </a:pPr>
            <a:endParaRPr lang="en-GB" dirty="0"/>
          </a:p>
        </p:txBody>
      </p:sp>
      <p:graphicFrame>
        <p:nvGraphicFramePr>
          <p:cNvPr id="9" name="Table 8">
            <a:extLst>
              <a:ext uri="{FF2B5EF4-FFF2-40B4-BE49-F238E27FC236}">
                <a16:creationId xmlns:a16="http://schemas.microsoft.com/office/drawing/2014/main" id="{62748332-EA28-4DCC-A58D-364CD28F1B9E}"/>
              </a:ext>
            </a:extLst>
          </p:cNvPr>
          <p:cNvGraphicFramePr>
            <a:graphicFrameLocks noGrp="1"/>
          </p:cNvGraphicFramePr>
          <p:nvPr>
            <p:extLst>
              <p:ext uri="{D42A27DB-BD31-4B8C-83A1-F6EECF244321}">
                <p14:modId xmlns:p14="http://schemas.microsoft.com/office/powerpoint/2010/main" val="259437728"/>
              </p:ext>
            </p:extLst>
          </p:nvPr>
        </p:nvGraphicFramePr>
        <p:xfrm>
          <a:off x="838200" y="4769760"/>
          <a:ext cx="10095185" cy="1097280"/>
        </p:xfrm>
        <a:graphic>
          <a:graphicData uri="http://schemas.openxmlformats.org/drawingml/2006/table">
            <a:tbl>
              <a:tblPr firstRow="1" bandRow="1">
                <a:tableStyleId>{5C22544A-7EE6-4342-B048-85BDC9FD1C3A}</a:tableStyleId>
              </a:tblPr>
              <a:tblGrid>
                <a:gridCol w="2019037">
                  <a:extLst>
                    <a:ext uri="{9D8B030D-6E8A-4147-A177-3AD203B41FA5}">
                      <a16:colId xmlns:a16="http://schemas.microsoft.com/office/drawing/2014/main" val="3952453769"/>
                    </a:ext>
                  </a:extLst>
                </a:gridCol>
                <a:gridCol w="2019037">
                  <a:extLst>
                    <a:ext uri="{9D8B030D-6E8A-4147-A177-3AD203B41FA5}">
                      <a16:colId xmlns:a16="http://schemas.microsoft.com/office/drawing/2014/main" val="1346771150"/>
                    </a:ext>
                  </a:extLst>
                </a:gridCol>
                <a:gridCol w="2019037">
                  <a:extLst>
                    <a:ext uri="{9D8B030D-6E8A-4147-A177-3AD203B41FA5}">
                      <a16:colId xmlns:a16="http://schemas.microsoft.com/office/drawing/2014/main" val="1483948215"/>
                    </a:ext>
                  </a:extLst>
                </a:gridCol>
                <a:gridCol w="2019037">
                  <a:extLst>
                    <a:ext uri="{9D8B030D-6E8A-4147-A177-3AD203B41FA5}">
                      <a16:colId xmlns:a16="http://schemas.microsoft.com/office/drawing/2014/main" val="4030218746"/>
                    </a:ext>
                  </a:extLst>
                </a:gridCol>
                <a:gridCol w="2019037">
                  <a:extLst>
                    <a:ext uri="{9D8B030D-6E8A-4147-A177-3AD203B41FA5}">
                      <a16:colId xmlns:a16="http://schemas.microsoft.com/office/drawing/2014/main" val="655812713"/>
                    </a:ext>
                  </a:extLst>
                </a:gridCol>
              </a:tblGrid>
              <a:tr h="513440">
                <a:tc>
                  <a:txBody>
                    <a:bodyPr/>
                    <a:lstStyle/>
                    <a:p>
                      <a:pPr algn="ctr"/>
                      <a:r>
                        <a:rPr lang="en-GB" dirty="0"/>
                        <a:t>Fortified Cereal</a:t>
                      </a:r>
                    </a:p>
                    <a:p>
                      <a:pPr algn="ctr"/>
                      <a:endParaRPr lang="en-GB" dirty="0"/>
                    </a:p>
                    <a:p>
                      <a:pPr algn="ctr"/>
                      <a:r>
                        <a:rPr lang="en-GB" sz="1800" dirty="0">
                          <a:solidFill>
                            <a:schemeClr val="bg1"/>
                          </a:solidFill>
                        </a:rPr>
                        <a:t>2.8-4.4mg/30g</a:t>
                      </a:r>
                    </a:p>
                  </a:txBody>
                  <a:tcPr/>
                </a:tc>
                <a:tc>
                  <a:txBody>
                    <a:bodyPr/>
                    <a:lstStyle/>
                    <a:p>
                      <a:pPr algn="ctr"/>
                      <a:r>
                        <a:rPr lang="en-GB" dirty="0"/>
                        <a:t>Wholemeal Bread</a:t>
                      </a:r>
                    </a:p>
                    <a:p>
                      <a:pPr algn="ctr"/>
                      <a:r>
                        <a:rPr lang="en-GB" dirty="0"/>
                        <a:t>2mg/2 slices</a:t>
                      </a:r>
                    </a:p>
                  </a:txBody>
                  <a:tcPr/>
                </a:tc>
                <a:tc>
                  <a:txBody>
                    <a:bodyPr/>
                    <a:lstStyle/>
                    <a:p>
                      <a:pPr algn="ctr"/>
                      <a:r>
                        <a:rPr lang="en-GB" dirty="0"/>
                        <a:t>Tinned prunes</a:t>
                      </a:r>
                    </a:p>
                    <a:p>
                      <a:pPr algn="ctr"/>
                      <a:endParaRPr lang="en-GB" dirty="0"/>
                    </a:p>
                    <a:p>
                      <a:pPr algn="ctr"/>
                      <a:r>
                        <a:rPr lang="en-GB" dirty="0"/>
                        <a:t>1.8mg/80g</a:t>
                      </a:r>
                    </a:p>
                  </a:txBody>
                  <a:tcPr/>
                </a:tc>
                <a:tc>
                  <a:txBody>
                    <a:bodyPr/>
                    <a:lstStyle/>
                    <a:p>
                      <a:pPr algn="ctr"/>
                      <a:r>
                        <a:rPr lang="en-GB" dirty="0"/>
                        <a:t>Lentils</a:t>
                      </a:r>
                    </a:p>
                    <a:p>
                      <a:pPr algn="ctr"/>
                      <a:endParaRPr lang="en-GB" dirty="0"/>
                    </a:p>
                    <a:p>
                      <a:pPr algn="ctr"/>
                      <a:r>
                        <a:rPr lang="en-GB" dirty="0"/>
                        <a:t>3.3mg/100g</a:t>
                      </a:r>
                    </a:p>
                  </a:txBody>
                  <a:tcPr/>
                </a:tc>
                <a:tc>
                  <a:txBody>
                    <a:bodyPr/>
                    <a:lstStyle/>
                    <a:p>
                      <a:pPr algn="ctr"/>
                      <a:r>
                        <a:rPr lang="en-GB" dirty="0"/>
                        <a:t>Mixed Nuts</a:t>
                      </a:r>
                      <a:br>
                        <a:rPr lang="en-GB" dirty="0"/>
                      </a:br>
                      <a:br>
                        <a:rPr lang="en-GB" dirty="0"/>
                      </a:br>
                      <a:r>
                        <a:rPr lang="en-GB" baseline="0" dirty="0"/>
                        <a:t>0.6-1.9mg/30g</a:t>
                      </a:r>
                    </a:p>
                    <a:p>
                      <a:pPr algn="ctr"/>
                      <a:endParaRPr lang="en-GB" baseline="30000" dirty="0"/>
                    </a:p>
                  </a:txBody>
                  <a:tcPr/>
                </a:tc>
                <a:extLst>
                  <a:ext uri="{0D108BD9-81ED-4DB2-BD59-A6C34878D82A}">
                    <a16:rowId xmlns:a16="http://schemas.microsoft.com/office/drawing/2014/main" val="1865607121"/>
                  </a:ext>
                </a:extLst>
              </a:tr>
            </a:tbl>
          </a:graphicData>
        </a:graphic>
      </p:graphicFrame>
      <p:sp>
        <p:nvSpPr>
          <p:cNvPr id="7" name="Oval 6">
            <a:extLst>
              <a:ext uri="{FF2B5EF4-FFF2-40B4-BE49-F238E27FC236}">
                <a16:creationId xmlns:a16="http://schemas.microsoft.com/office/drawing/2014/main" id="{2A1F9B6F-1565-4D8E-9983-0F8767ABB618}"/>
              </a:ext>
            </a:extLst>
          </p:cNvPr>
          <p:cNvSpPr/>
          <p:nvPr/>
        </p:nvSpPr>
        <p:spPr>
          <a:xfrm>
            <a:off x="10642599" y="136525"/>
            <a:ext cx="1422400" cy="14312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GB" sz="1400" b="1" dirty="0"/>
              <a:t>Animal protein</a:t>
            </a:r>
          </a:p>
          <a:p>
            <a:pPr algn="ctr">
              <a:spcAft>
                <a:spcPts val="600"/>
              </a:spcAft>
            </a:pPr>
            <a:r>
              <a:rPr lang="en-GB" sz="1400" b="1" dirty="0"/>
              <a:t>70g beef</a:t>
            </a:r>
          </a:p>
          <a:p>
            <a:pPr algn="ctr">
              <a:spcAft>
                <a:spcPts val="600"/>
              </a:spcAft>
            </a:pPr>
            <a:r>
              <a:rPr lang="en-GB" sz="1400" b="1" dirty="0"/>
              <a:t>2-2.5mg</a:t>
            </a:r>
            <a:endParaRPr lang="en-GB" sz="1600" b="1" dirty="0"/>
          </a:p>
        </p:txBody>
      </p:sp>
    </p:spTree>
    <p:extLst>
      <p:ext uri="{BB962C8B-B14F-4D97-AF65-F5344CB8AC3E}">
        <p14:creationId xmlns:p14="http://schemas.microsoft.com/office/powerpoint/2010/main" val="180751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85724-D2F8-47FD-A8E7-D931734B2971}"/>
              </a:ext>
            </a:extLst>
          </p:cNvPr>
          <p:cNvSpPr>
            <a:spLocks noGrp="1"/>
          </p:cNvSpPr>
          <p:nvPr>
            <p:ph type="title"/>
          </p:nvPr>
        </p:nvSpPr>
        <p:spPr/>
        <p:txBody>
          <a:bodyPr/>
          <a:lstStyle/>
          <a:p>
            <a:r>
              <a:rPr lang="en-GB" dirty="0"/>
              <a:t>Calcium</a:t>
            </a:r>
          </a:p>
        </p:txBody>
      </p:sp>
      <p:sp>
        <p:nvSpPr>
          <p:cNvPr id="5" name="Content Placeholder 4">
            <a:extLst>
              <a:ext uri="{FF2B5EF4-FFF2-40B4-BE49-F238E27FC236}">
                <a16:creationId xmlns:a16="http://schemas.microsoft.com/office/drawing/2014/main" id="{6EEDD8C7-F5A4-4B1F-8C28-1CAFF5F1BE04}"/>
              </a:ext>
            </a:extLst>
          </p:cNvPr>
          <p:cNvSpPr>
            <a:spLocks noGrp="1"/>
          </p:cNvSpPr>
          <p:nvPr>
            <p:ph idx="1"/>
          </p:nvPr>
        </p:nvSpPr>
        <p:spPr>
          <a:xfrm>
            <a:off x="838200" y="1170580"/>
            <a:ext cx="10095185" cy="4516839"/>
          </a:xfrm>
        </p:spPr>
        <p:txBody>
          <a:bodyPr>
            <a:normAutofit/>
          </a:bodyPr>
          <a:lstStyle/>
          <a:p>
            <a:r>
              <a:rPr lang="en-GB" sz="2400" dirty="0"/>
              <a:t>Low intakes in teenagers and young women.</a:t>
            </a:r>
          </a:p>
          <a:p>
            <a:r>
              <a:rPr lang="en-GB" sz="2400" dirty="0"/>
              <a:t>Calcium ubiquitous in the diet with significant quantities coming from white flour-based products</a:t>
            </a:r>
          </a:p>
          <a:p>
            <a:r>
              <a:rPr lang="en-GB" sz="2400" dirty="0"/>
              <a:t>Switching to fortified plant-based alternatives will not compromise calcium intakes – bioavailability from alternatives same as dairy.</a:t>
            </a:r>
          </a:p>
          <a:p>
            <a:r>
              <a:rPr lang="en-GB" sz="2400" dirty="0"/>
              <a:t>Low oxalate calcium rich dark green veg e.g. broccoli and </a:t>
            </a:r>
            <a:r>
              <a:rPr lang="en-GB" sz="2400" dirty="0" err="1"/>
              <a:t>pak</a:t>
            </a:r>
            <a:r>
              <a:rPr lang="en-GB" sz="2400" dirty="0"/>
              <a:t> </a:t>
            </a:r>
            <a:r>
              <a:rPr lang="en-GB" sz="2400" dirty="0" err="1"/>
              <a:t>choi</a:t>
            </a:r>
            <a:r>
              <a:rPr lang="en-GB" sz="2400" dirty="0"/>
              <a:t> – double bioavailability compared to dairy.</a:t>
            </a:r>
          </a:p>
          <a:p>
            <a:endParaRPr lang="en-GB" sz="2200" dirty="0"/>
          </a:p>
          <a:p>
            <a:pPr marL="0" indent="0">
              <a:buNone/>
            </a:pPr>
            <a:endParaRPr lang="en-US" dirty="0">
              <a:solidFill>
                <a:schemeClr val="accent2"/>
              </a:solidFill>
            </a:endParaRPr>
          </a:p>
          <a:p>
            <a:pPr marL="0" indent="0">
              <a:buNone/>
            </a:pPr>
            <a:endParaRPr lang="en-GB" dirty="0"/>
          </a:p>
        </p:txBody>
      </p:sp>
      <p:graphicFrame>
        <p:nvGraphicFramePr>
          <p:cNvPr id="9" name="Table 8">
            <a:extLst>
              <a:ext uri="{FF2B5EF4-FFF2-40B4-BE49-F238E27FC236}">
                <a16:creationId xmlns:a16="http://schemas.microsoft.com/office/drawing/2014/main" id="{62748332-EA28-4DCC-A58D-364CD28F1B9E}"/>
              </a:ext>
            </a:extLst>
          </p:cNvPr>
          <p:cNvGraphicFramePr>
            <a:graphicFrameLocks noGrp="1"/>
          </p:cNvGraphicFramePr>
          <p:nvPr>
            <p:extLst>
              <p:ext uri="{D42A27DB-BD31-4B8C-83A1-F6EECF244321}">
                <p14:modId xmlns:p14="http://schemas.microsoft.com/office/powerpoint/2010/main" val="4165422792"/>
              </p:ext>
            </p:extLst>
          </p:nvPr>
        </p:nvGraphicFramePr>
        <p:xfrm>
          <a:off x="838200" y="4541160"/>
          <a:ext cx="10095185" cy="1097280"/>
        </p:xfrm>
        <a:graphic>
          <a:graphicData uri="http://schemas.openxmlformats.org/drawingml/2006/table">
            <a:tbl>
              <a:tblPr firstRow="1" bandRow="1">
                <a:tableStyleId>{5C22544A-7EE6-4342-B048-85BDC9FD1C3A}</a:tableStyleId>
              </a:tblPr>
              <a:tblGrid>
                <a:gridCol w="2019037">
                  <a:extLst>
                    <a:ext uri="{9D8B030D-6E8A-4147-A177-3AD203B41FA5}">
                      <a16:colId xmlns:a16="http://schemas.microsoft.com/office/drawing/2014/main" val="3952453769"/>
                    </a:ext>
                  </a:extLst>
                </a:gridCol>
                <a:gridCol w="2019037">
                  <a:extLst>
                    <a:ext uri="{9D8B030D-6E8A-4147-A177-3AD203B41FA5}">
                      <a16:colId xmlns:a16="http://schemas.microsoft.com/office/drawing/2014/main" val="1346771150"/>
                    </a:ext>
                  </a:extLst>
                </a:gridCol>
                <a:gridCol w="2019037">
                  <a:extLst>
                    <a:ext uri="{9D8B030D-6E8A-4147-A177-3AD203B41FA5}">
                      <a16:colId xmlns:a16="http://schemas.microsoft.com/office/drawing/2014/main" val="1483948215"/>
                    </a:ext>
                  </a:extLst>
                </a:gridCol>
                <a:gridCol w="2019037">
                  <a:extLst>
                    <a:ext uri="{9D8B030D-6E8A-4147-A177-3AD203B41FA5}">
                      <a16:colId xmlns:a16="http://schemas.microsoft.com/office/drawing/2014/main" val="4030218746"/>
                    </a:ext>
                  </a:extLst>
                </a:gridCol>
                <a:gridCol w="2019037">
                  <a:extLst>
                    <a:ext uri="{9D8B030D-6E8A-4147-A177-3AD203B41FA5}">
                      <a16:colId xmlns:a16="http://schemas.microsoft.com/office/drawing/2014/main" val="655812713"/>
                    </a:ext>
                  </a:extLst>
                </a:gridCol>
              </a:tblGrid>
              <a:tr h="513440">
                <a:tc>
                  <a:txBody>
                    <a:bodyPr/>
                    <a:lstStyle/>
                    <a:p>
                      <a:pPr algn="ctr"/>
                      <a:r>
                        <a:rPr lang="en-GB" dirty="0"/>
                        <a:t>Fortified plant drink</a:t>
                      </a:r>
                    </a:p>
                    <a:p>
                      <a:pPr algn="ctr"/>
                      <a:r>
                        <a:rPr lang="en-GB" sz="1800" dirty="0">
                          <a:solidFill>
                            <a:schemeClr val="bg1"/>
                          </a:solidFill>
                        </a:rPr>
                        <a:t>240mg/200ml</a:t>
                      </a:r>
                    </a:p>
                  </a:txBody>
                  <a:tcPr/>
                </a:tc>
                <a:tc>
                  <a:txBody>
                    <a:bodyPr/>
                    <a:lstStyle/>
                    <a:p>
                      <a:pPr algn="ctr"/>
                      <a:r>
                        <a:rPr lang="en-GB" dirty="0"/>
                        <a:t>Broccoli</a:t>
                      </a:r>
                    </a:p>
                    <a:p>
                      <a:pPr algn="ctr"/>
                      <a:endParaRPr lang="en-GB" dirty="0"/>
                    </a:p>
                    <a:p>
                      <a:pPr algn="ctr"/>
                      <a:r>
                        <a:rPr lang="en-GB" dirty="0"/>
                        <a:t>35mg/80g</a:t>
                      </a:r>
                    </a:p>
                  </a:txBody>
                  <a:tcPr/>
                </a:tc>
                <a:tc>
                  <a:txBody>
                    <a:bodyPr/>
                    <a:lstStyle/>
                    <a:p>
                      <a:pPr algn="ctr"/>
                      <a:r>
                        <a:rPr lang="en-GB" dirty="0"/>
                        <a:t>Silken Tofu</a:t>
                      </a:r>
                    </a:p>
                    <a:p>
                      <a:pPr algn="ctr"/>
                      <a:endParaRPr lang="en-GB" dirty="0"/>
                    </a:p>
                    <a:p>
                      <a:pPr algn="ctr"/>
                      <a:r>
                        <a:rPr lang="en-GB" dirty="0"/>
                        <a:t>105mg/75g</a:t>
                      </a:r>
                    </a:p>
                  </a:txBody>
                  <a:tcPr/>
                </a:tc>
                <a:tc>
                  <a:txBody>
                    <a:bodyPr/>
                    <a:lstStyle/>
                    <a:p>
                      <a:pPr algn="ctr"/>
                      <a:r>
                        <a:rPr lang="en-GB" dirty="0"/>
                        <a:t>Dried Figs</a:t>
                      </a:r>
                    </a:p>
                    <a:p>
                      <a:pPr algn="ctr"/>
                      <a:endParaRPr lang="en-GB" dirty="0"/>
                    </a:p>
                    <a:p>
                      <a:pPr algn="ctr"/>
                      <a:r>
                        <a:rPr lang="en-GB" dirty="0"/>
                        <a:t>60-70mg/30g</a:t>
                      </a:r>
                    </a:p>
                  </a:txBody>
                  <a:tcPr/>
                </a:tc>
                <a:tc>
                  <a:txBody>
                    <a:bodyPr/>
                    <a:lstStyle/>
                    <a:p>
                      <a:pPr algn="ctr"/>
                      <a:r>
                        <a:rPr lang="en-GB" dirty="0"/>
                        <a:t>Tahini paste</a:t>
                      </a:r>
                      <a:br>
                        <a:rPr lang="en-GB" dirty="0"/>
                      </a:br>
                      <a:br>
                        <a:rPr lang="en-GB" dirty="0"/>
                      </a:br>
                      <a:r>
                        <a:rPr lang="en-GB" baseline="0" dirty="0"/>
                        <a:t>129mg/15g</a:t>
                      </a:r>
                    </a:p>
                    <a:p>
                      <a:pPr algn="ctr"/>
                      <a:endParaRPr lang="en-GB" baseline="30000" dirty="0"/>
                    </a:p>
                  </a:txBody>
                  <a:tcPr/>
                </a:tc>
                <a:extLst>
                  <a:ext uri="{0D108BD9-81ED-4DB2-BD59-A6C34878D82A}">
                    <a16:rowId xmlns:a16="http://schemas.microsoft.com/office/drawing/2014/main" val="1865607121"/>
                  </a:ext>
                </a:extLst>
              </a:tr>
            </a:tbl>
          </a:graphicData>
        </a:graphic>
      </p:graphicFrame>
      <p:sp>
        <p:nvSpPr>
          <p:cNvPr id="6" name="Oval 5">
            <a:extLst>
              <a:ext uri="{FF2B5EF4-FFF2-40B4-BE49-F238E27FC236}">
                <a16:creationId xmlns:a16="http://schemas.microsoft.com/office/drawing/2014/main" id="{AC13FAC4-7BBE-4AEF-AE04-3054DC2178A3}"/>
              </a:ext>
            </a:extLst>
          </p:cNvPr>
          <p:cNvSpPr/>
          <p:nvPr/>
        </p:nvSpPr>
        <p:spPr>
          <a:xfrm>
            <a:off x="10477499" y="136525"/>
            <a:ext cx="1562100" cy="15591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GB" sz="1400" b="1" dirty="0"/>
              <a:t>Animal source</a:t>
            </a:r>
          </a:p>
          <a:p>
            <a:pPr algn="ctr">
              <a:spcAft>
                <a:spcPts val="600"/>
              </a:spcAft>
            </a:pPr>
            <a:r>
              <a:rPr lang="en-GB" sz="1400" b="1" dirty="0"/>
              <a:t>200ml semi-skimmed milk</a:t>
            </a:r>
          </a:p>
          <a:p>
            <a:pPr algn="ctr">
              <a:spcAft>
                <a:spcPts val="600"/>
              </a:spcAft>
            </a:pPr>
            <a:r>
              <a:rPr lang="en-GB" sz="1400" b="1" dirty="0"/>
              <a:t>248mg</a:t>
            </a:r>
            <a:endParaRPr lang="en-GB" sz="1600" b="1" dirty="0"/>
          </a:p>
        </p:txBody>
      </p:sp>
    </p:spTree>
    <p:extLst>
      <p:ext uri="{BB962C8B-B14F-4D97-AF65-F5344CB8AC3E}">
        <p14:creationId xmlns:p14="http://schemas.microsoft.com/office/powerpoint/2010/main" val="398311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16FC5F3-0642-48AA-B1D1-D330C4008171}"/>
              </a:ext>
            </a:extLst>
          </p:cNvPr>
          <p:cNvGraphicFramePr/>
          <p:nvPr>
            <p:extLst>
              <p:ext uri="{D42A27DB-BD31-4B8C-83A1-F6EECF244321}">
                <p14:modId xmlns:p14="http://schemas.microsoft.com/office/powerpoint/2010/main" val="2364392390"/>
              </p:ext>
            </p:extLst>
          </p:nvPr>
        </p:nvGraphicFramePr>
        <p:xfrm>
          <a:off x="1104901" y="1343025"/>
          <a:ext cx="10163174" cy="446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a:extLst>
              <a:ext uri="{FF2B5EF4-FFF2-40B4-BE49-F238E27FC236}">
                <a16:creationId xmlns:a16="http://schemas.microsoft.com/office/drawing/2014/main" id="{D208C9D1-B84F-407A-94F0-4E3561D7AB41}"/>
              </a:ext>
            </a:extLst>
          </p:cNvPr>
          <p:cNvSpPr/>
          <p:nvPr/>
        </p:nvSpPr>
        <p:spPr>
          <a:xfrm rot="10800000">
            <a:off x="5539112" y="5095875"/>
            <a:ext cx="256645" cy="1994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18AFE72C-A584-4414-9529-5DDC770926A1}"/>
              </a:ext>
            </a:extLst>
          </p:cNvPr>
          <p:cNvSpPr>
            <a:spLocks noGrp="1"/>
          </p:cNvSpPr>
          <p:nvPr>
            <p:ph type="title"/>
          </p:nvPr>
        </p:nvSpPr>
        <p:spPr>
          <a:xfrm>
            <a:off x="312106" y="112072"/>
            <a:ext cx="10515600" cy="1325563"/>
          </a:xfrm>
        </p:spPr>
        <p:txBody>
          <a:bodyPr>
            <a:normAutofit/>
          </a:bodyPr>
          <a:lstStyle/>
          <a:p>
            <a:r>
              <a:rPr lang="en-GB" sz="3600" dirty="0"/>
              <a:t>Why collective action is needed</a:t>
            </a:r>
          </a:p>
        </p:txBody>
      </p:sp>
    </p:spTree>
    <p:extLst>
      <p:ext uri="{BB962C8B-B14F-4D97-AF65-F5344CB8AC3E}">
        <p14:creationId xmlns:p14="http://schemas.microsoft.com/office/powerpoint/2010/main" val="8431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85724-D2F8-47FD-A8E7-D931734B2971}"/>
              </a:ext>
            </a:extLst>
          </p:cNvPr>
          <p:cNvSpPr>
            <a:spLocks noGrp="1"/>
          </p:cNvSpPr>
          <p:nvPr>
            <p:ph type="title"/>
          </p:nvPr>
        </p:nvSpPr>
        <p:spPr/>
        <p:txBody>
          <a:bodyPr/>
          <a:lstStyle/>
          <a:p>
            <a:r>
              <a:rPr lang="en-GB" dirty="0"/>
              <a:t>Zinc</a:t>
            </a:r>
          </a:p>
        </p:txBody>
      </p:sp>
      <p:sp>
        <p:nvSpPr>
          <p:cNvPr id="5" name="Content Placeholder 4">
            <a:extLst>
              <a:ext uri="{FF2B5EF4-FFF2-40B4-BE49-F238E27FC236}">
                <a16:creationId xmlns:a16="http://schemas.microsoft.com/office/drawing/2014/main" id="{6EEDD8C7-F5A4-4B1F-8C28-1CAFF5F1BE04}"/>
              </a:ext>
            </a:extLst>
          </p:cNvPr>
          <p:cNvSpPr>
            <a:spLocks noGrp="1"/>
          </p:cNvSpPr>
          <p:nvPr>
            <p:ph idx="1"/>
          </p:nvPr>
        </p:nvSpPr>
        <p:spPr>
          <a:xfrm>
            <a:off x="838200" y="1170580"/>
            <a:ext cx="10095185" cy="4516839"/>
          </a:xfrm>
        </p:spPr>
        <p:txBody>
          <a:bodyPr>
            <a:normAutofit/>
          </a:bodyPr>
          <a:lstStyle/>
          <a:p>
            <a:r>
              <a:rPr lang="en-GB" sz="2400" dirty="0"/>
              <a:t>Meat currently major dietary source.</a:t>
            </a:r>
          </a:p>
          <a:p>
            <a:r>
              <a:rPr lang="en-GB" sz="2400" dirty="0"/>
              <a:t>Teenage boys and girls have significantly low intakes:</a:t>
            </a:r>
          </a:p>
          <a:p>
            <a:pPr lvl="1"/>
            <a:r>
              <a:rPr lang="en-GB" sz="2000" dirty="0"/>
              <a:t>A fifth of boys and over ¼ girls below LRNI.</a:t>
            </a:r>
          </a:p>
          <a:p>
            <a:pPr>
              <a:lnSpc>
                <a:spcPct val="120000"/>
              </a:lnSpc>
            </a:pPr>
            <a:r>
              <a:rPr lang="en-GB" sz="2400" dirty="0">
                <a:sym typeface="Wingdings" panose="05000000000000000000" pitchFamily="2" charset="2"/>
              </a:rPr>
              <a:t>Plant sources, with the exception of mycoprotein, are lower in zinc.</a:t>
            </a:r>
          </a:p>
          <a:p>
            <a:pPr>
              <a:lnSpc>
                <a:spcPct val="120000"/>
              </a:lnSpc>
            </a:pPr>
            <a:r>
              <a:rPr lang="en-GB" sz="2400" dirty="0">
                <a:sym typeface="Wingdings" panose="05000000000000000000" pitchFamily="2" charset="2"/>
              </a:rPr>
              <a:t>Optimise by adding sprinkles of seeds and nuts onto cereals, soups and yoghurts + choosing wholemeal / wheatgerm breads</a:t>
            </a:r>
            <a:endParaRPr lang="en-GB" sz="2400" dirty="0"/>
          </a:p>
          <a:p>
            <a:pPr marL="0" indent="0">
              <a:buNone/>
            </a:pPr>
            <a:endParaRPr lang="en-GB" sz="2400" dirty="0"/>
          </a:p>
          <a:p>
            <a:endParaRPr lang="en-GB" sz="2200" dirty="0"/>
          </a:p>
          <a:p>
            <a:pPr marL="0" indent="0">
              <a:buNone/>
            </a:pPr>
            <a:endParaRPr lang="en-US" dirty="0">
              <a:solidFill>
                <a:schemeClr val="accent2"/>
              </a:solidFill>
            </a:endParaRPr>
          </a:p>
          <a:p>
            <a:pPr marL="0" indent="0">
              <a:buNone/>
            </a:pPr>
            <a:endParaRPr lang="en-GB" dirty="0"/>
          </a:p>
        </p:txBody>
      </p:sp>
      <p:graphicFrame>
        <p:nvGraphicFramePr>
          <p:cNvPr id="9" name="Table 8">
            <a:extLst>
              <a:ext uri="{FF2B5EF4-FFF2-40B4-BE49-F238E27FC236}">
                <a16:creationId xmlns:a16="http://schemas.microsoft.com/office/drawing/2014/main" id="{62748332-EA28-4DCC-A58D-364CD28F1B9E}"/>
              </a:ext>
            </a:extLst>
          </p:cNvPr>
          <p:cNvGraphicFramePr>
            <a:graphicFrameLocks noGrp="1"/>
          </p:cNvGraphicFramePr>
          <p:nvPr>
            <p:extLst>
              <p:ext uri="{D42A27DB-BD31-4B8C-83A1-F6EECF244321}">
                <p14:modId xmlns:p14="http://schemas.microsoft.com/office/powerpoint/2010/main" val="2810000978"/>
              </p:ext>
            </p:extLst>
          </p:nvPr>
        </p:nvGraphicFramePr>
        <p:xfrm>
          <a:off x="838200" y="4287160"/>
          <a:ext cx="10095185" cy="109728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3952453769"/>
                    </a:ext>
                  </a:extLst>
                </a:gridCol>
                <a:gridCol w="2514600">
                  <a:extLst>
                    <a:ext uri="{9D8B030D-6E8A-4147-A177-3AD203B41FA5}">
                      <a16:colId xmlns:a16="http://schemas.microsoft.com/office/drawing/2014/main" val="1346771150"/>
                    </a:ext>
                  </a:extLst>
                </a:gridCol>
                <a:gridCol w="2400300">
                  <a:extLst>
                    <a:ext uri="{9D8B030D-6E8A-4147-A177-3AD203B41FA5}">
                      <a16:colId xmlns:a16="http://schemas.microsoft.com/office/drawing/2014/main" val="1483948215"/>
                    </a:ext>
                  </a:extLst>
                </a:gridCol>
                <a:gridCol w="2627585">
                  <a:extLst>
                    <a:ext uri="{9D8B030D-6E8A-4147-A177-3AD203B41FA5}">
                      <a16:colId xmlns:a16="http://schemas.microsoft.com/office/drawing/2014/main" val="4030218746"/>
                    </a:ext>
                  </a:extLst>
                </a:gridCol>
              </a:tblGrid>
              <a:tr h="513440">
                <a:tc>
                  <a:txBody>
                    <a:bodyPr/>
                    <a:lstStyle/>
                    <a:p>
                      <a:pPr algn="ctr"/>
                      <a:r>
                        <a:rPr lang="en-GB" dirty="0"/>
                        <a:t>Mycoprotein</a:t>
                      </a:r>
                      <a:br>
                        <a:rPr lang="en-GB" dirty="0"/>
                      </a:br>
                      <a:r>
                        <a:rPr lang="en-GB" dirty="0"/>
                        <a:t>(Quorn</a:t>
                      </a:r>
                      <a:r>
                        <a:rPr lang="en-GB" strike="noStrike" baseline="30000" dirty="0"/>
                        <a:t>TM</a:t>
                      </a:r>
                      <a:r>
                        <a:rPr lang="en-GB" dirty="0"/>
                        <a:t>) </a:t>
                      </a:r>
                    </a:p>
                    <a:p>
                      <a:pPr algn="ctr"/>
                      <a:r>
                        <a:rPr lang="en-GB" sz="1800" dirty="0">
                          <a:solidFill>
                            <a:schemeClr val="bg1"/>
                          </a:solidFill>
                        </a:rPr>
                        <a:t>7mg/100g</a:t>
                      </a:r>
                    </a:p>
                  </a:txBody>
                  <a:tcPr/>
                </a:tc>
                <a:tc>
                  <a:txBody>
                    <a:bodyPr/>
                    <a:lstStyle/>
                    <a:p>
                      <a:pPr algn="ctr"/>
                      <a:r>
                        <a:rPr lang="en-GB" dirty="0"/>
                        <a:t>Tofu </a:t>
                      </a:r>
                      <a:br>
                        <a:rPr lang="en-GB" dirty="0"/>
                      </a:br>
                      <a:r>
                        <a:rPr lang="en-GB" dirty="0"/>
                        <a:t>(Firm)</a:t>
                      </a:r>
                    </a:p>
                    <a:p>
                      <a:pPr algn="ctr"/>
                      <a:r>
                        <a:rPr lang="en-GB" dirty="0"/>
                        <a:t>1.5mg/75g</a:t>
                      </a:r>
                    </a:p>
                  </a:txBody>
                  <a:tcPr/>
                </a:tc>
                <a:tc>
                  <a:txBody>
                    <a:bodyPr/>
                    <a:lstStyle/>
                    <a:p>
                      <a:pPr algn="ctr"/>
                      <a:r>
                        <a:rPr lang="en-GB" dirty="0"/>
                        <a:t>Wheatgerm</a:t>
                      </a:r>
                      <a:br>
                        <a:rPr lang="en-GB" dirty="0"/>
                      </a:br>
                      <a:r>
                        <a:rPr lang="en-GB" dirty="0"/>
                        <a:t>Bread</a:t>
                      </a:r>
                    </a:p>
                    <a:p>
                      <a:pPr algn="ctr"/>
                      <a:r>
                        <a:rPr lang="en-GB" dirty="0"/>
                        <a:t>1.8mg/2 slices</a:t>
                      </a:r>
                    </a:p>
                  </a:txBody>
                  <a:tcPr/>
                </a:tc>
                <a:tc>
                  <a:txBody>
                    <a:bodyPr/>
                    <a:lstStyle/>
                    <a:p>
                      <a:pPr algn="ctr"/>
                      <a:r>
                        <a:rPr lang="en-GB" dirty="0"/>
                        <a:t>Peanut Butter</a:t>
                      </a:r>
                    </a:p>
                    <a:p>
                      <a:pPr algn="ctr"/>
                      <a:r>
                        <a:rPr lang="en-GB" dirty="0"/>
                        <a:t>(Thick spread)</a:t>
                      </a:r>
                    </a:p>
                    <a:p>
                      <a:pPr algn="ctr"/>
                      <a:r>
                        <a:rPr lang="en-GB" dirty="0"/>
                        <a:t>1.2mg/40g</a:t>
                      </a:r>
                    </a:p>
                    <a:p>
                      <a:pPr algn="ctr"/>
                      <a:endParaRPr lang="en-GB" baseline="30000" dirty="0"/>
                    </a:p>
                  </a:txBody>
                  <a:tcPr/>
                </a:tc>
                <a:extLst>
                  <a:ext uri="{0D108BD9-81ED-4DB2-BD59-A6C34878D82A}">
                    <a16:rowId xmlns:a16="http://schemas.microsoft.com/office/drawing/2014/main" val="1865607121"/>
                  </a:ext>
                </a:extLst>
              </a:tr>
            </a:tbl>
          </a:graphicData>
        </a:graphic>
      </p:graphicFrame>
      <p:sp>
        <p:nvSpPr>
          <p:cNvPr id="7" name="Oval 6">
            <a:extLst>
              <a:ext uri="{FF2B5EF4-FFF2-40B4-BE49-F238E27FC236}">
                <a16:creationId xmlns:a16="http://schemas.microsoft.com/office/drawing/2014/main" id="{DD8DBBFF-53E7-4F21-9B62-A6B6FDFBFF3B}"/>
              </a:ext>
            </a:extLst>
          </p:cNvPr>
          <p:cNvSpPr/>
          <p:nvPr/>
        </p:nvSpPr>
        <p:spPr>
          <a:xfrm>
            <a:off x="10477500" y="136525"/>
            <a:ext cx="1562100" cy="15591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GB" sz="1400" b="1" dirty="0"/>
              <a:t>Animal source</a:t>
            </a:r>
          </a:p>
          <a:p>
            <a:pPr algn="ctr">
              <a:spcAft>
                <a:spcPts val="600"/>
              </a:spcAft>
            </a:pPr>
            <a:r>
              <a:rPr lang="en-GB" sz="1400" b="1" dirty="0"/>
              <a:t>70g beef</a:t>
            </a:r>
          </a:p>
          <a:p>
            <a:pPr algn="ctr">
              <a:spcAft>
                <a:spcPts val="600"/>
              </a:spcAft>
            </a:pPr>
            <a:r>
              <a:rPr lang="en-GB" sz="1400" b="1" dirty="0"/>
              <a:t>5.3-6.7mg</a:t>
            </a:r>
            <a:endParaRPr lang="en-GB" sz="1600" b="1" dirty="0"/>
          </a:p>
        </p:txBody>
      </p:sp>
    </p:spTree>
    <p:extLst>
      <p:ext uri="{BB962C8B-B14F-4D97-AF65-F5344CB8AC3E}">
        <p14:creationId xmlns:p14="http://schemas.microsoft.com/office/powerpoint/2010/main" val="260114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85724-D2F8-47FD-A8E7-D931734B2971}"/>
              </a:ext>
            </a:extLst>
          </p:cNvPr>
          <p:cNvSpPr>
            <a:spLocks noGrp="1"/>
          </p:cNvSpPr>
          <p:nvPr>
            <p:ph type="title"/>
          </p:nvPr>
        </p:nvSpPr>
        <p:spPr/>
        <p:txBody>
          <a:bodyPr/>
          <a:lstStyle/>
          <a:p>
            <a:r>
              <a:rPr lang="en-GB" dirty="0"/>
              <a:t>Vitamin B12</a:t>
            </a:r>
          </a:p>
        </p:txBody>
      </p:sp>
      <p:sp>
        <p:nvSpPr>
          <p:cNvPr id="5" name="Content Placeholder 4">
            <a:extLst>
              <a:ext uri="{FF2B5EF4-FFF2-40B4-BE49-F238E27FC236}">
                <a16:creationId xmlns:a16="http://schemas.microsoft.com/office/drawing/2014/main" id="{6EEDD8C7-F5A4-4B1F-8C28-1CAFF5F1BE04}"/>
              </a:ext>
            </a:extLst>
          </p:cNvPr>
          <p:cNvSpPr>
            <a:spLocks noGrp="1"/>
          </p:cNvSpPr>
          <p:nvPr>
            <p:ph idx="1"/>
          </p:nvPr>
        </p:nvSpPr>
        <p:spPr>
          <a:xfrm>
            <a:off x="838200" y="1170580"/>
            <a:ext cx="10095185" cy="4516839"/>
          </a:xfrm>
        </p:spPr>
        <p:txBody>
          <a:bodyPr>
            <a:normAutofit/>
          </a:bodyPr>
          <a:lstStyle/>
          <a:p>
            <a:r>
              <a:rPr lang="en-GB" sz="2400" dirty="0"/>
              <a:t>A healthy sustainable diet does not have to exclude meat and dairy which will provide adequate vitamin B12.</a:t>
            </a:r>
          </a:p>
          <a:p>
            <a:r>
              <a:rPr lang="en-GB" sz="2400" dirty="0"/>
              <a:t>Those wishing to follow a dairy and meat free diet </a:t>
            </a:r>
            <a:r>
              <a:rPr lang="en-GB" sz="2400" dirty="0">
                <a:sym typeface="Wingdings" panose="05000000000000000000" pitchFamily="2" charset="2"/>
              </a:rPr>
              <a:t></a:t>
            </a:r>
            <a:r>
              <a:rPr lang="en-GB" sz="2400" dirty="0"/>
              <a:t> high risk of vitamin B12 deficiency:</a:t>
            </a:r>
          </a:p>
          <a:p>
            <a:pPr lvl="1"/>
            <a:r>
              <a:rPr lang="en-GB" sz="1800" dirty="0"/>
              <a:t>Especially if fortified plant-based options are not consumed daily</a:t>
            </a:r>
          </a:p>
          <a:p>
            <a:r>
              <a:rPr lang="en-GB" sz="2400" dirty="0"/>
              <a:t>Fortified plant food sources include plant-based drinks, yeast extract and most fortified breakfast cereals.</a:t>
            </a:r>
          </a:p>
          <a:p>
            <a:endParaRPr lang="en-GB" sz="2400" dirty="0"/>
          </a:p>
          <a:p>
            <a:pPr marL="0" indent="0">
              <a:buNone/>
            </a:pPr>
            <a:endParaRPr lang="en-GB" dirty="0"/>
          </a:p>
        </p:txBody>
      </p:sp>
      <p:graphicFrame>
        <p:nvGraphicFramePr>
          <p:cNvPr id="9" name="Table 8">
            <a:extLst>
              <a:ext uri="{FF2B5EF4-FFF2-40B4-BE49-F238E27FC236}">
                <a16:creationId xmlns:a16="http://schemas.microsoft.com/office/drawing/2014/main" id="{62748332-EA28-4DCC-A58D-364CD28F1B9E}"/>
              </a:ext>
            </a:extLst>
          </p:cNvPr>
          <p:cNvGraphicFramePr>
            <a:graphicFrameLocks noGrp="1"/>
          </p:cNvGraphicFramePr>
          <p:nvPr>
            <p:extLst>
              <p:ext uri="{D42A27DB-BD31-4B8C-83A1-F6EECF244321}">
                <p14:modId xmlns:p14="http://schemas.microsoft.com/office/powerpoint/2010/main" val="122572571"/>
              </p:ext>
            </p:extLst>
          </p:nvPr>
        </p:nvGraphicFramePr>
        <p:xfrm>
          <a:off x="838200" y="4418111"/>
          <a:ext cx="10095185" cy="914400"/>
        </p:xfrm>
        <a:graphic>
          <a:graphicData uri="http://schemas.openxmlformats.org/drawingml/2006/table">
            <a:tbl>
              <a:tblPr firstRow="1" bandRow="1">
                <a:tableStyleId>{5C22544A-7EE6-4342-B048-85BDC9FD1C3A}</a:tableStyleId>
              </a:tblPr>
              <a:tblGrid>
                <a:gridCol w="3365500">
                  <a:extLst>
                    <a:ext uri="{9D8B030D-6E8A-4147-A177-3AD203B41FA5}">
                      <a16:colId xmlns:a16="http://schemas.microsoft.com/office/drawing/2014/main" val="3952453769"/>
                    </a:ext>
                  </a:extLst>
                </a:gridCol>
                <a:gridCol w="3302000">
                  <a:extLst>
                    <a:ext uri="{9D8B030D-6E8A-4147-A177-3AD203B41FA5}">
                      <a16:colId xmlns:a16="http://schemas.microsoft.com/office/drawing/2014/main" val="1346771150"/>
                    </a:ext>
                  </a:extLst>
                </a:gridCol>
                <a:gridCol w="3427685">
                  <a:extLst>
                    <a:ext uri="{9D8B030D-6E8A-4147-A177-3AD203B41FA5}">
                      <a16:colId xmlns:a16="http://schemas.microsoft.com/office/drawing/2014/main" val="1483948215"/>
                    </a:ext>
                  </a:extLst>
                </a:gridCol>
              </a:tblGrid>
              <a:tr h="354909">
                <a:tc>
                  <a:txBody>
                    <a:bodyPr/>
                    <a:lstStyle/>
                    <a:p>
                      <a:pPr algn="ctr"/>
                      <a:r>
                        <a:rPr lang="en-GB" sz="1800" dirty="0">
                          <a:solidFill>
                            <a:schemeClr val="bg1"/>
                          </a:solidFill>
                        </a:rPr>
                        <a:t>Fortified cereal (30g) with fortified plant drink (150ml)</a:t>
                      </a:r>
                    </a:p>
                    <a:p>
                      <a:pPr algn="ctr"/>
                      <a:r>
                        <a:rPr lang="en-GB" sz="1800" dirty="0">
                          <a:solidFill>
                            <a:schemeClr val="bg1"/>
                          </a:solidFill>
                        </a:rPr>
                        <a:t>1.1mg</a:t>
                      </a:r>
                    </a:p>
                  </a:txBody>
                  <a:tcPr/>
                </a:tc>
                <a:tc>
                  <a:txBody>
                    <a:bodyPr/>
                    <a:lstStyle/>
                    <a:p>
                      <a:pPr algn="ctr"/>
                      <a:r>
                        <a:rPr lang="en-GB" dirty="0"/>
                        <a:t>150g of fortified </a:t>
                      </a:r>
                      <a:br>
                        <a:rPr lang="en-GB" dirty="0"/>
                      </a:br>
                      <a:r>
                        <a:rPr lang="en-GB" dirty="0"/>
                        <a:t>soya yoghurt</a:t>
                      </a:r>
                    </a:p>
                    <a:p>
                      <a:pPr algn="ctr"/>
                      <a:r>
                        <a:rPr lang="en-GB" dirty="0"/>
                        <a:t>0.6mg</a:t>
                      </a:r>
                    </a:p>
                  </a:txBody>
                  <a:tcPr/>
                </a:tc>
                <a:tc>
                  <a:txBody>
                    <a:bodyPr/>
                    <a:lstStyle/>
                    <a:p>
                      <a:pPr algn="ctr"/>
                      <a:r>
                        <a:rPr lang="en-GB" dirty="0"/>
                        <a:t>Yeast Extract (Marmite)</a:t>
                      </a:r>
                      <a:br>
                        <a:rPr lang="en-GB" dirty="0"/>
                      </a:br>
                      <a:r>
                        <a:rPr lang="en-GB" dirty="0"/>
                        <a:t>Two toast slices</a:t>
                      </a:r>
                    </a:p>
                    <a:p>
                      <a:pPr algn="ctr"/>
                      <a:r>
                        <a:rPr lang="en-GB" dirty="0"/>
                        <a:t>0.6mg</a:t>
                      </a:r>
                    </a:p>
                  </a:txBody>
                  <a:tcPr/>
                </a:tc>
                <a:extLst>
                  <a:ext uri="{0D108BD9-81ED-4DB2-BD59-A6C34878D82A}">
                    <a16:rowId xmlns:a16="http://schemas.microsoft.com/office/drawing/2014/main" val="1865607121"/>
                  </a:ext>
                </a:extLst>
              </a:tr>
            </a:tbl>
          </a:graphicData>
        </a:graphic>
      </p:graphicFrame>
      <p:sp>
        <p:nvSpPr>
          <p:cNvPr id="6" name="Oval 5">
            <a:extLst>
              <a:ext uri="{FF2B5EF4-FFF2-40B4-BE49-F238E27FC236}">
                <a16:creationId xmlns:a16="http://schemas.microsoft.com/office/drawing/2014/main" id="{5DB17EFB-B070-425F-8C28-6A3AAF2A7C61}"/>
              </a:ext>
            </a:extLst>
          </p:cNvPr>
          <p:cNvSpPr/>
          <p:nvPr/>
        </p:nvSpPr>
        <p:spPr>
          <a:xfrm>
            <a:off x="10337800" y="136525"/>
            <a:ext cx="1696750" cy="17090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GB" sz="1400" b="1" dirty="0"/>
              <a:t>Animal source</a:t>
            </a:r>
          </a:p>
          <a:p>
            <a:pPr algn="ctr">
              <a:spcAft>
                <a:spcPts val="600"/>
              </a:spcAft>
            </a:pPr>
            <a:r>
              <a:rPr lang="en-GB" sz="1400" b="1" dirty="0"/>
              <a:t>70g beef – 1.4-2.1mcg</a:t>
            </a:r>
          </a:p>
          <a:p>
            <a:pPr algn="ctr">
              <a:spcAft>
                <a:spcPts val="600"/>
              </a:spcAft>
            </a:pPr>
            <a:r>
              <a:rPr lang="en-GB" sz="1400" b="1" dirty="0"/>
              <a:t>200ml milk – 1.8mcg</a:t>
            </a:r>
            <a:endParaRPr lang="en-GB" sz="1600" b="1" dirty="0"/>
          </a:p>
        </p:txBody>
      </p:sp>
    </p:spTree>
    <p:extLst>
      <p:ext uri="{BB962C8B-B14F-4D97-AF65-F5344CB8AC3E}">
        <p14:creationId xmlns:p14="http://schemas.microsoft.com/office/powerpoint/2010/main" val="382679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91132-0486-480E-89C4-D2C90EB78409}"/>
              </a:ext>
            </a:extLst>
          </p:cNvPr>
          <p:cNvSpPr txBox="1"/>
          <p:nvPr/>
        </p:nvSpPr>
        <p:spPr>
          <a:xfrm>
            <a:off x="588724" y="2505205"/>
            <a:ext cx="4396635" cy="1200329"/>
          </a:xfrm>
          <a:prstGeom prst="rect">
            <a:avLst/>
          </a:prstGeom>
          <a:noFill/>
        </p:spPr>
        <p:txBody>
          <a:bodyPr wrap="square" rtlCol="0">
            <a:spAutoFit/>
          </a:bodyPr>
          <a:lstStyle/>
          <a:p>
            <a:r>
              <a:rPr lang="en-GB" sz="3600" dirty="0">
                <a:solidFill>
                  <a:schemeClr val="bg1"/>
                </a:solidFill>
                <a:latin typeface="+mj-lt"/>
              </a:rPr>
              <a:t>What can dietitians do?</a:t>
            </a:r>
          </a:p>
        </p:txBody>
      </p:sp>
    </p:spTree>
    <p:extLst>
      <p:ext uri="{BB962C8B-B14F-4D97-AF65-F5344CB8AC3E}">
        <p14:creationId xmlns:p14="http://schemas.microsoft.com/office/powerpoint/2010/main" val="104186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2068-7DB3-4009-8689-152B0F8C8330}"/>
              </a:ext>
            </a:extLst>
          </p:cNvPr>
          <p:cNvSpPr>
            <a:spLocks noGrp="1"/>
          </p:cNvSpPr>
          <p:nvPr>
            <p:ph type="title"/>
          </p:nvPr>
        </p:nvSpPr>
        <p:spPr/>
        <p:txBody>
          <a:bodyPr/>
          <a:lstStyle/>
          <a:p>
            <a:r>
              <a:rPr lang="en-GB" dirty="0"/>
              <a:t>Dietitians as advocates for the planet</a:t>
            </a:r>
          </a:p>
        </p:txBody>
      </p:sp>
      <p:sp>
        <p:nvSpPr>
          <p:cNvPr id="7" name="Content Placeholder 6">
            <a:extLst>
              <a:ext uri="{FF2B5EF4-FFF2-40B4-BE49-F238E27FC236}">
                <a16:creationId xmlns:a16="http://schemas.microsoft.com/office/drawing/2014/main" id="{800B72F7-F4D1-431C-9496-E7501E894CB7}"/>
              </a:ext>
            </a:extLst>
          </p:cNvPr>
          <p:cNvSpPr>
            <a:spLocks noGrp="1"/>
          </p:cNvSpPr>
          <p:nvPr>
            <p:ph idx="1"/>
          </p:nvPr>
        </p:nvSpPr>
        <p:spPr>
          <a:xfrm>
            <a:off x="838200" y="1189830"/>
            <a:ext cx="10515600" cy="4873149"/>
          </a:xfrm>
        </p:spPr>
        <p:txBody>
          <a:bodyPr>
            <a:normAutofit lnSpcReduction="10000"/>
          </a:bodyPr>
          <a:lstStyle/>
          <a:p>
            <a:pPr marL="0" indent="0">
              <a:buNone/>
            </a:pPr>
            <a:r>
              <a:rPr lang="en-GB" dirty="0">
                <a:solidFill>
                  <a:schemeClr val="accent2"/>
                </a:solidFill>
              </a:rPr>
              <a:t>Upskill to gain knowledge</a:t>
            </a:r>
          </a:p>
          <a:p>
            <a:pPr marL="720725" indent="-274638"/>
            <a:r>
              <a:rPr lang="en-GB" sz="2400" dirty="0">
                <a:solidFill>
                  <a:srgbClr val="004F9F"/>
                </a:solidFill>
              </a:rPr>
              <a:t>Read the </a:t>
            </a:r>
            <a:r>
              <a:rPr lang="en-GB" sz="2400" i="1" dirty="0">
                <a:solidFill>
                  <a:srgbClr val="004F9F"/>
                </a:solidFill>
              </a:rPr>
              <a:t>One Blue Dot </a:t>
            </a:r>
            <a:r>
              <a:rPr lang="en-GB" sz="2400" dirty="0">
                <a:solidFill>
                  <a:srgbClr val="004F9F"/>
                </a:solidFill>
              </a:rPr>
              <a:t>toolkit and follow up materials</a:t>
            </a:r>
          </a:p>
          <a:p>
            <a:pPr marL="0" indent="0">
              <a:buNone/>
            </a:pPr>
            <a:r>
              <a:rPr lang="en-GB" dirty="0">
                <a:solidFill>
                  <a:schemeClr val="accent2"/>
                </a:solidFill>
              </a:rPr>
              <a:t>Facilitate dietary change:</a:t>
            </a:r>
          </a:p>
          <a:p>
            <a:pPr lvl="1"/>
            <a:r>
              <a:rPr lang="en-GB" dirty="0">
                <a:solidFill>
                  <a:srgbClr val="004F9F"/>
                </a:solidFill>
              </a:rPr>
              <a:t>Provide information, address barriers, highlight benefits</a:t>
            </a:r>
          </a:p>
          <a:p>
            <a:pPr marL="0" indent="0">
              <a:buNone/>
            </a:pPr>
            <a:r>
              <a:rPr lang="en-GB" dirty="0">
                <a:solidFill>
                  <a:schemeClr val="accent2"/>
                </a:solidFill>
              </a:rPr>
              <a:t>Aim personally to eat a more sustainable diet</a:t>
            </a:r>
          </a:p>
          <a:p>
            <a:pPr marL="0" indent="0">
              <a:buNone/>
            </a:pPr>
            <a:r>
              <a:rPr lang="en-GB" dirty="0">
                <a:solidFill>
                  <a:schemeClr val="accent2"/>
                </a:solidFill>
              </a:rPr>
              <a:t>Consider new types of influence</a:t>
            </a:r>
          </a:p>
          <a:p>
            <a:pPr lvl="1"/>
            <a:r>
              <a:rPr lang="en-GB" dirty="0">
                <a:solidFill>
                  <a:srgbClr val="004F9F"/>
                </a:solidFill>
              </a:rPr>
              <a:t>Policy at hospital, Trust/Board, local or national level</a:t>
            </a:r>
          </a:p>
          <a:p>
            <a:pPr lvl="1"/>
            <a:r>
              <a:rPr lang="en-GB" dirty="0">
                <a:solidFill>
                  <a:srgbClr val="004F9F"/>
                </a:solidFill>
              </a:rPr>
              <a:t>Partnerships with NGOs who could benefit from nutritional input</a:t>
            </a:r>
          </a:p>
          <a:p>
            <a:pPr lvl="1"/>
            <a:r>
              <a:rPr lang="en-GB" dirty="0">
                <a:solidFill>
                  <a:srgbClr val="004F9F"/>
                </a:solidFill>
              </a:rPr>
              <a:t>Join citizens’ movements including local food groups</a:t>
            </a:r>
          </a:p>
          <a:p>
            <a:pPr lvl="1"/>
            <a:r>
              <a:rPr lang="en-GB" dirty="0">
                <a:solidFill>
                  <a:srgbClr val="004F9F"/>
                </a:solidFill>
              </a:rPr>
              <a:t>Food system – identify key actors and players who you can influence</a:t>
            </a:r>
          </a:p>
          <a:p>
            <a:endParaRPr lang="en-GB" dirty="0"/>
          </a:p>
        </p:txBody>
      </p:sp>
    </p:spTree>
    <p:extLst>
      <p:ext uri="{BB962C8B-B14F-4D97-AF65-F5344CB8AC3E}">
        <p14:creationId xmlns:p14="http://schemas.microsoft.com/office/powerpoint/2010/main" val="237839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91132-0486-480E-89C4-D2C90EB78409}"/>
              </a:ext>
            </a:extLst>
          </p:cNvPr>
          <p:cNvSpPr txBox="1"/>
          <p:nvPr/>
        </p:nvSpPr>
        <p:spPr>
          <a:xfrm>
            <a:off x="588724" y="2505205"/>
            <a:ext cx="4396635" cy="646331"/>
          </a:xfrm>
          <a:prstGeom prst="rect">
            <a:avLst/>
          </a:prstGeom>
          <a:noFill/>
        </p:spPr>
        <p:txBody>
          <a:bodyPr wrap="square" rtlCol="0">
            <a:spAutoFit/>
          </a:bodyPr>
          <a:lstStyle/>
          <a:p>
            <a:r>
              <a:rPr lang="en-GB" sz="3600" dirty="0">
                <a:solidFill>
                  <a:schemeClr val="bg1"/>
                </a:solidFill>
                <a:latin typeface="+mj-lt"/>
              </a:rPr>
              <a:t>Workshop activity</a:t>
            </a:r>
          </a:p>
        </p:txBody>
      </p:sp>
    </p:spTree>
    <p:extLst>
      <p:ext uri="{BB962C8B-B14F-4D97-AF65-F5344CB8AC3E}">
        <p14:creationId xmlns:p14="http://schemas.microsoft.com/office/powerpoint/2010/main" val="3442759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2068-7DB3-4009-8689-152B0F8C8330}"/>
              </a:ext>
            </a:extLst>
          </p:cNvPr>
          <p:cNvSpPr>
            <a:spLocks noGrp="1"/>
          </p:cNvSpPr>
          <p:nvPr>
            <p:ph type="title"/>
          </p:nvPr>
        </p:nvSpPr>
        <p:spPr/>
        <p:txBody>
          <a:bodyPr/>
          <a:lstStyle/>
          <a:p>
            <a:r>
              <a:rPr lang="en-GB" dirty="0"/>
              <a:t>Activity</a:t>
            </a:r>
          </a:p>
        </p:txBody>
      </p:sp>
      <p:sp>
        <p:nvSpPr>
          <p:cNvPr id="7" name="Content Placeholder 6">
            <a:extLst>
              <a:ext uri="{FF2B5EF4-FFF2-40B4-BE49-F238E27FC236}">
                <a16:creationId xmlns:a16="http://schemas.microsoft.com/office/drawing/2014/main" id="{800B72F7-F4D1-431C-9496-E7501E894CB7}"/>
              </a:ext>
            </a:extLst>
          </p:cNvPr>
          <p:cNvSpPr>
            <a:spLocks noGrp="1"/>
          </p:cNvSpPr>
          <p:nvPr>
            <p:ph idx="1"/>
          </p:nvPr>
        </p:nvSpPr>
        <p:spPr>
          <a:xfrm>
            <a:off x="838200" y="1253330"/>
            <a:ext cx="10515600" cy="4873149"/>
          </a:xfrm>
        </p:spPr>
        <p:txBody>
          <a:bodyPr>
            <a:normAutofit/>
          </a:bodyPr>
          <a:lstStyle/>
          <a:p>
            <a:pPr marL="0" indent="0">
              <a:buNone/>
            </a:pPr>
            <a:r>
              <a:rPr lang="en-GB" dirty="0">
                <a:solidFill>
                  <a:schemeClr val="accent2"/>
                </a:solidFill>
              </a:rPr>
              <a:t>Group 1 to discuss: Nutritional implications of a sustainable diet</a:t>
            </a:r>
          </a:p>
          <a:p>
            <a:pPr marL="720725" indent="-274638"/>
            <a:r>
              <a:rPr lang="en-GB" sz="2400" dirty="0">
                <a:solidFill>
                  <a:srgbClr val="004F9F"/>
                </a:solidFill>
              </a:rPr>
              <a:t>Is a sustainable diet nutritionally adequate?</a:t>
            </a:r>
          </a:p>
          <a:p>
            <a:pPr marL="720725" indent="-274638"/>
            <a:r>
              <a:rPr lang="en-GB" sz="2400" dirty="0">
                <a:solidFill>
                  <a:srgbClr val="004F9F"/>
                </a:solidFill>
              </a:rPr>
              <a:t>List some of the nutritional implications of a sustainable diet</a:t>
            </a:r>
          </a:p>
          <a:p>
            <a:pPr marL="720725" indent="-274638"/>
            <a:r>
              <a:rPr lang="en-GB" sz="2400" dirty="0">
                <a:solidFill>
                  <a:srgbClr val="004F9F"/>
                </a:solidFill>
              </a:rPr>
              <a:t>Suggest alternative food sources</a:t>
            </a:r>
          </a:p>
          <a:p>
            <a:pPr marL="0" indent="0">
              <a:buNone/>
            </a:pPr>
            <a:r>
              <a:rPr lang="en-GB" dirty="0">
                <a:solidFill>
                  <a:schemeClr val="accent2"/>
                </a:solidFill>
              </a:rPr>
              <a:t>Group 2 to discuss: Challenges of adopting a sustainable diet</a:t>
            </a:r>
          </a:p>
          <a:p>
            <a:pPr lvl="1"/>
            <a:r>
              <a:rPr lang="en-GB" dirty="0">
                <a:solidFill>
                  <a:srgbClr val="004F9F"/>
                </a:solidFill>
              </a:rPr>
              <a:t>How can nutrition professionals get involved to overcome barriers?</a:t>
            </a:r>
          </a:p>
          <a:p>
            <a:pPr lvl="1"/>
            <a:endParaRPr lang="en-GB" dirty="0"/>
          </a:p>
          <a:p>
            <a:pPr marL="0" lvl="1" indent="0">
              <a:buNone/>
            </a:pPr>
            <a:r>
              <a:rPr lang="en-GB" dirty="0">
                <a:solidFill>
                  <a:schemeClr val="accent1"/>
                </a:solidFill>
              </a:rPr>
              <a:t>Nominate a speaker who will present your findings to the team for further discussion.</a:t>
            </a:r>
          </a:p>
          <a:p>
            <a:endParaRPr lang="en-GB" dirty="0"/>
          </a:p>
        </p:txBody>
      </p:sp>
    </p:spTree>
    <p:extLst>
      <p:ext uri="{BB962C8B-B14F-4D97-AF65-F5344CB8AC3E}">
        <p14:creationId xmlns:p14="http://schemas.microsoft.com/office/powerpoint/2010/main" val="239669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91132-0486-480E-89C4-D2C90EB78409}"/>
              </a:ext>
            </a:extLst>
          </p:cNvPr>
          <p:cNvSpPr txBox="1"/>
          <p:nvPr/>
        </p:nvSpPr>
        <p:spPr>
          <a:xfrm>
            <a:off x="588724" y="2505205"/>
            <a:ext cx="4396635" cy="1200329"/>
          </a:xfrm>
          <a:prstGeom prst="rect">
            <a:avLst/>
          </a:prstGeom>
          <a:noFill/>
        </p:spPr>
        <p:txBody>
          <a:bodyPr wrap="square" rtlCol="0">
            <a:spAutoFit/>
          </a:bodyPr>
          <a:lstStyle/>
          <a:p>
            <a:r>
              <a:rPr lang="en-GB" sz="3600" dirty="0">
                <a:solidFill>
                  <a:schemeClr val="bg1"/>
                </a:solidFill>
                <a:latin typeface="+mj-lt"/>
              </a:rPr>
              <a:t>Resources and further reading</a:t>
            </a:r>
          </a:p>
        </p:txBody>
      </p:sp>
    </p:spTree>
    <p:extLst>
      <p:ext uri="{BB962C8B-B14F-4D97-AF65-F5344CB8AC3E}">
        <p14:creationId xmlns:p14="http://schemas.microsoft.com/office/powerpoint/2010/main" val="252295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C647-63B6-4760-AC20-26DD9EF80B18}"/>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9C39B458-D4BD-4909-A3EC-9F2060AD83CC}"/>
              </a:ext>
            </a:extLst>
          </p:cNvPr>
          <p:cNvSpPr>
            <a:spLocks noGrp="1"/>
          </p:cNvSpPr>
          <p:nvPr>
            <p:ph idx="1"/>
          </p:nvPr>
        </p:nvSpPr>
        <p:spPr>
          <a:xfrm>
            <a:off x="838200" y="1462088"/>
            <a:ext cx="10515600" cy="4516839"/>
          </a:xfrm>
        </p:spPr>
        <p:txBody>
          <a:bodyPr/>
          <a:lstStyle/>
          <a:p>
            <a:r>
              <a:rPr lang="en-GB" dirty="0">
                <a:solidFill>
                  <a:srgbClr val="004F9F"/>
                </a:solidFill>
              </a:rPr>
              <a:t>One Blue Dot toolkit - </a:t>
            </a:r>
            <a:r>
              <a:rPr lang="en-GB" dirty="0">
                <a:solidFill>
                  <a:srgbClr val="004F9F"/>
                </a:solidFill>
                <a:hlinkClick r:id="rId2">
                  <a:extLst>
                    <a:ext uri="{A12FA001-AC4F-418D-AE19-62706E023703}">
                      <ahyp:hlinkClr xmlns:ahyp="http://schemas.microsoft.com/office/drawing/2018/hyperlinkcolor" val="tx"/>
                    </a:ext>
                  </a:extLst>
                </a:hlinkClick>
              </a:rPr>
              <a:t>www.bda.uk.com/onebluedot</a:t>
            </a:r>
            <a:endParaRPr lang="en-GB" dirty="0">
              <a:solidFill>
                <a:srgbClr val="004F9F"/>
              </a:solidFill>
            </a:endParaRPr>
          </a:p>
          <a:p>
            <a:r>
              <a:rPr lang="en-GB" dirty="0" err="1">
                <a:solidFill>
                  <a:srgbClr val="004F9F"/>
                </a:solidFill>
              </a:rPr>
              <a:t>NutriWebinars</a:t>
            </a:r>
            <a:r>
              <a:rPr lang="en-GB" dirty="0">
                <a:solidFill>
                  <a:srgbClr val="004F9F"/>
                </a:solidFill>
              </a:rPr>
              <a:t> on </a:t>
            </a:r>
            <a:r>
              <a:rPr lang="en-GB" i="1" dirty="0">
                <a:solidFill>
                  <a:srgbClr val="004F9F"/>
                </a:solidFill>
              </a:rPr>
              <a:t>One Blue Dot </a:t>
            </a:r>
            <a:r>
              <a:rPr lang="en-GB" dirty="0">
                <a:solidFill>
                  <a:srgbClr val="004F9F"/>
                </a:solidFill>
              </a:rPr>
              <a:t>and </a:t>
            </a:r>
            <a:r>
              <a:rPr lang="en-GB" i="1" dirty="0">
                <a:solidFill>
                  <a:srgbClr val="004F9F"/>
                </a:solidFill>
              </a:rPr>
              <a:t>EAT Lancet- </a:t>
            </a:r>
            <a:r>
              <a:rPr lang="en-GB" dirty="0">
                <a:solidFill>
                  <a:srgbClr val="004F9F"/>
                </a:solidFill>
                <a:hlinkClick r:id="rId3">
                  <a:extLst>
                    <a:ext uri="{A12FA001-AC4F-418D-AE19-62706E023703}">
                      <ahyp:hlinkClr xmlns:ahyp="http://schemas.microsoft.com/office/drawing/2018/hyperlinkcolor" val="tx"/>
                    </a:ext>
                  </a:extLst>
                </a:hlinkClick>
              </a:rPr>
              <a:t>http://nutrilicious.co.uk/nutriwebinar/</a:t>
            </a:r>
            <a:endParaRPr lang="en-GB" dirty="0">
              <a:solidFill>
                <a:srgbClr val="004F9F"/>
              </a:solidFill>
            </a:endParaRPr>
          </a:p>
          <a:p>
            <a:r>
              <a:rPr lang="en-GB" dirty="0">
                <a:solidFill>
                  <a:srgbClr val="004F9F"/>
                </a:solidFill>
              </a:rPr>
              <a:t>EAT Lancet Commission on food, planet, health - </a:t>
            </a:r>
            <a:r>
              <a:rPr lang="en-GB" dirty="0">
                <a:solidFill>
                  <a:srgbClr val="004F9F"/>
                </a:solidFill>
                <a:hlinkClick r:id="rId4">
                  <a:extLst>
                    <a:ext uri="{A12FA001-AC4F-418D-AE19-62706E023703}">
                      <ahyp:hlinkClr xmlns:ahyp="http://schemas.microsoft.com/office/drawing/2018/hyperlinkcolor" val="tx"/>
                    </a:ext>
                  </a:extLst>
                </a:hlinkClick>
              </a:rPr>
              <a:t>https://eatforum.org/eat-lancet-commission/</a:t>
            </a:r>
            <a:endParaRPr lang="en-GB" dirty="0">
              <a:solidFill>
                <a:srgbClr val="004F9F"/>
              </a:solidFill>
            </a:endParaRPr>
          </a:p>
          <a:p>
            <a:r>
              <a:rPr lang="en-GB" dirty="0">
                <a:solidFill>
                  <a:srgbClr val="004F9F"/>
                </a:solidFill>
              </a:rPr>
              <a:t>Food Climate Research Network - </a:t>
            </a:r>
            <a:r>
              <a:rPr lang="en-GB" dirty="0">
                <a:solidFill>
                  <a:srgbClr val="004F9F"/>
                </a:solidFill>
                <a:hlinkClick r:id="rId5">
                  <a:extLst>
                    <a:ext uri="{A12FA001-AC4F-418D-AE19-62706E023703}">
                      <ahyp:hlinkClr xmlns:ahyp="http://schemas.microsoft.com/office/drawing/2018/hyperlinkcolor" val="tx"/>
                    </a:ext>
                  </a:extLst>
                </a:hlinkClick>
              </a:rPr>
              <a:t>https://www.fcrn.org.uk/</a:t>
            </a:r>
            <a:endParaRPr lang="en-GB" dirty="0">
              <a:solidFill>
                <a:srgbClr val="004F9F"/>
              </a:solidFill>
            </a:endParaRPr>
          </a:p>
        </p:txBody>
      </p:sp>
    </p:spTree>
    <p:extLst>
      <p:ext uri="{BB962C8B-B14F-4D97-AF65-F5344CB8AC3E}">
        <p14:creationId xmlns:p14="http://schemas.microsoft.com/office/powerpoint/2010/main" val="427372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91132-0486-480E-89C4-D2C90EB78409}"/>
              </a:ext>
            </a:extLst>
          </p:cNvPr>
          <p:cNvSpPr txBox="1"/>
          <p:nvPr/>
        </p:nvSpPr>
        <p:spPr>
          <a:xfrm>
            <a:off x="588724" y="2505205"/>
            <a:ext cx="4396635" cy="646331"/>
          </a:xfrm>
          <a:prstGeom prst="rect">
            <a:avLst/>
          </a:prstGeom>
          <a:noFill/>
        </p:spPr>
        <p:txBody>
          <a:bodyPr wrap="square" rtlCol="0">
            <a:spAutoFit/>
          </a:bodyPr>
          <a:lstStyle/>
          <a:p>
            <a:r>
              <a:rPr lang="en-GB" sz="3600" dirty="0">
                <a:solidFill>
                  <a:schemeClr val="bg1"/>
                </a:solidFill>
                <a:latin typeface="+mj-lt"/>
              </a:rPr>
              <a:t>Spare Slides</a:t>
            </a:r>
          </a:p>
        </p:txBody>
      </p:sp>
    </p:spTree>
    <p:extLst>
      <p:ext uri="{BB962C8B-B14F-4D97-AF65-F5344CB8AC3E}">
        <p14:creationId xmlns:p14="http://schemas.microsoft.com/office/powerpoint/2010/main" val="2181333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9249586"/>
              </p:ext>
            </p:extLst>
          </p:nvPr>
        </p:nvGraphicFramePr>
        <p:xfrm>
          <a:off x="366542" y="225470"/>
          <a:ext cx="11196806" cy="5633765"/>
        </p:xfrm>
        <a:graphic>
          <a:graphicData uri="http://schemas.openxmlformats.org/drawingml/2006/table">
            <a:tbl>
              <a:tblPr firstRow="1" bandRow="1">
                <a:tableStyleId>{5C22544A-7EE6-4342-B048-85BDC9FD1C3A}</a:tableStyleId>
              </a:tblPr>
              <a:tblGrid>
                <a:gridCol w="1005898">
                  <a:extLst>
                    <a:ext uri="{9D8B030D-6E8A-4147-A177-3AD203B41FA5}">
                      <a16:colId xmlns:a16="http://schemas.microsoft.com/office/drawing/2014/main" val="20000"/>
                    </a:ext>
                  </a:extLst>
                </a:gridCol>
                <a:gridCol w="1835423">
                  <a:extLst>
                    <a:ext uri="{9D8B030D-6E8A-4147-A177-3AD203B41FA5}">
                      <a16:colId xmlns:a16="http://schemas.microsoft.com/office/drawing/2014/main" val="20001"/>
                    </a:ext>
                  </a:extLst>
                </a:gridCol>
                <a:gridCol w="3732691">
                  <a:extLst>
                    <a:ext uri="{9D8B030D-6E8A-4147-A177-3AD203B41FA5}">
                      <a16:colId xmlns:a16="http://schemas.microsoft.com/office/drawing/2014/main" val="20002"/>
                    </a:ext>
                  </a:extLst>
                </a:gridCol>
                <a:gridCol w="4622794">
                  <a:extLst>
                    <a:ext uri="{9D8B030D-6E8A-4147-A177-3AD203B41FA5}">
                      <a16:colId xmlns:a16="http://schemas.microsoft.com/office/drawing/2014/main" val="20003"/>
                    </a:ext>
                  </a:extLst>
                </a:gridCol>
              </a:tblGrid>
              <a:tr h="429169">
                <a:tc>
                  <a:txBody>
                    <a:bodyPr/>
                    <a:lstStyle/>
                    <a:p>
                      <a:pPr algn="ctr"/>
                      <a:r>
                        <a:rPr lang="en-GB" sz="1300" dirty="0">
                          <a:latin typeface="Arial" panose="020B0604020202020204" pitchFamily="34" charset="0"/>
                          <a:cs typeface="Arial" panose="020B0604020202020204" pitchFamily="34" charset="0"/>
                        </a:rPr>
                        <a:t>Author - Year</a:t>
                      </a:r>
                    </a:p>
                  </a:txBody>
                  <a:tcPr anchor="ctr">
                    <a:solidFill>
                      <a:srgbClr val="004F9F"/>
                    </a:solidFill>
                  </a:tcPr>
                </a:tc>
                <a:tc>
                  <a:txBody>
                    <a:bodyPr/>
                    <a:lstStyle/>
                    <a:p>
                      <a:pPr algn="ctr"/>
                      <a:r>
                        <a:rPr lang="en-GB" sz="1300" dirty="0">
                          <a:latin typeface="Arial" panose="020B0604020202020204" pitchFamily="34" charset="0"/>
                          <a:cs typeface="Arial" panose="020B0604020202020204" pitchFamily="34" charset="0"/>
                        </a:rPr>
                        <a:t>Method</a:t>
                      </a:r>
                    </a:p>
                  </a:txBody>
                  <a:tcPr anchor="ctr">
                    <a:solidFill>
                      <a:srgbClr val="004F9F"/>
                    </a:solidFill>
                  </a:tcPr>
                </a:tc>
                <a:tc>
                  <a:txBody>
                    <a:bodyPr/>
                    <a:lstStyle/>
                    <a:p>
                      <a:pPr algn="ctr"/>
                      <a:r>
                        <a:rPr lang="en-GB" sz="1300" dirty="0">
                          <a:latin typeface="Arial" panose="020B0604020202020204" pitchFamily="34" charset="0"/>
                          <a:cs typeface="Arial" panose="020B0604020202020204" pitchFamily="34" charset="0"/>
                        </a:rPr>
                        <a:t>Comparisons</a:t>
                      </a:r>
                    </a:p>
                  </a:txBody>
                  <a:tcPr anchor="ctr">
                    <a:solidFill>
                      <a:srgbClr val="004F9F"/>
                    </a:solidFill>
                  </a:tcPr>
                </a:tc>
                <a:tc>
                  <a:txBody>
                    <a:bodyPr/>
                    <a:lstStyle/>
                    <a:p>
                      <a:pPr algn="ctr"/>
                      <a:r>
                        <a:rPr lang="en-GB" sz="1300" dirty="0">
                          <a:latin typeface="Arial" panose="020B0604020202020204" pitchFamily="34" charset="0"/>
                          <a:cs typeface="Arial" panose="020B0604020202020204" pitchFamily="34" charset="0"/>
                        </a:rPr>
                        <a:t>Impact</a:t>
                      </a:r>
                    </a:p>
                  </a:txBody>
                  <a:tcPr anchor="ctr">
                    <a:solidFill>
                      <a:srgbClr val="004F9F"/>
                    </a:solidFill>
                  </a:tcPr>
                </a:tc>
                <a:extLst>
                  <a:ext uri="{0D108BD9-81ED-4DB2-BD59-A6C34878D82A}">
                    <a16:rowId xmlns:a16="http://schemas.microsoft.com/office/drawing/2014/main" val="10000"/>
                  </a:ext>
                </a:extLst>
              </a:tr>
              <a:tr h="429169">
                <a:tc>
                  <a:txBody>
                    <a:bodyPr/>
                    <a:lstStyle/>
                    <a:p>
                      <a:pPr algn="ctr"/>
                      <a:r>
                        <a:rPr lang="en-GB" sz="1100" dirty="0">
                          <a:latin typeface="Arial" panose="020B0604020202020204" pitchFamily="34" charset="0"/>
                          <a:cs typeface="Arial" panose="020B0604020202020204" pitchFamily="34" charset="0"/>
                        </a:rPr>
                        <a:t>Green 2015</a:t>
                      </a:r>
                    </a:p>
                  </a:txBody>
                  <a:tcPr anchor="ctr"/>
                </a:tc>
                <a:tc>
                  <a:txBody>
                    <a:bodyPr/>
                    <a:lstStyle/>
                    <a:p>
                      <a:pPr algn="ctr"/>
                      <a:r>
                        <a:rPr lang="en-GB" sz="1100" dirty="0">
                          <a:latin typeface="Arial" panose="020B0604020202020204" pitchFamily="34" charset="0"/>
                          <a:cs typeface="Arial" panose="020B0604020202020204" pitchFamily="34" charset="0"/>
                        </a:rPr>
                        <a:t>Modelling study</a:t>
                      </a:r>
                    </a:p>
                  </a:txBody>
                  <a:tcPr anchor="ctr"/>
                </a:tc>
                <a:tc>
                  <a:txBody>
                    <a:bodyPr/>
                    <a:lstStyle/>
                    <a:p>
                      <a:pPr algn="ctr"/>
                      <a:r>
                        <a:rPr lang="en-GB" sz="1100" dirty="0">
                          <a:latin typeface="Arial" panose="020B0604020202020204" pitchFamily="34" charset="0"/>
                          <a:cs typeface="Arial" panose="020B0604020202020204" pitchFamily="34" charset="0"/>
                        </a:rPr>
                        <a:t>UK NDNS 2008-11 vs WHO</a:t>
                      </a:r>
                      <a:r>
                        <a:rPr lang="en-GB" sz="1100" baseline="0" dirty="0">
                          <a:latin typeface="Arial" panose="020B0604020202020204" pitchFamily="34" charset="0"/>
                          <a:cs typeface="Arial" panose="020B0604020202020204" pitchFamily="34" charset="0"/>
                        </a:rPr>
                        <a:t> recommendations &amp; less meat and dairy</a:t>
                      </a:r>
                      <a:endParaRPr lang="en-GB" sz="1100" dirty="0">
                        <a:latin typeface="Arial" panose="020B0604020202020204" pitchFamily="34" charset="0"/>
                        <a:cs typeface="Arial" panose="020B0604020202020204" pitchFamily="34" charset="0"/>
                      </a:endParaRPr>
                    </a:p>
                  </a:txBody>
                  <a:tcPr anchor="ctr"/>
                </a:tc>
                <a:tc>
                  <a:txBody>
                    <a:bodyPr/>
                    <a:lstStyle/>
                    <a:p>
                      <a:pPr algn="ctr"/>
                      <a:r>
                        <a:rPr lang="en-GB" sz="1100" dirty="0">
                          <a:latin typeface="Arial" panose="020B0604020202020204" pitchFamily="34" charset="0"/>
                          <a:cs typeface="Arial" panose="020B0604020202020204" pitchFamily="34" charset="0"/>
                          <a:sym typeface="Wingdings" panose="05000000000000000000" pitchFamily="2" charset="2"/>
                        </a:rPr>
                        <a:t>-17% to -40% </a:t>
                      </a:r>
                      <a:r>
                        <a:rPr lang="en-GB" sz="1100" baseline="0" dirty="0">
                          <a:latin typeface="Arial" panose="020B0604020202020204" pitchFamily="34" charset="0"/>
                          <a:cs typeface="Arial" panose="020B0604020202020204" pitchFamily="34" charset="0"/>
                          <a:sym typeface="Wingdings" panose="05000000000000000000" pitchFamily="2" charset="2"/>
                        </a:rPr>
                        <a:t>GHGe</a:t>
                      </a:r>
                      <a:endParaRPr lang="en-GB"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29169">
                <a:tc>
                  <a:txBody>
                    <a:bodyPr/>
                    <a:lstStyle/>
                    <a:p>
                      <a:pPr algn="ctr"/>
                      <a:r>
                        <a:rPr lang="en-GB" sz="1100" dirty="0">
                          <a:latin typeface="Arial" panose="020B0604020202020204" pitchFamily="34" charset="0"/>
                          <a:cs typeface="Arial" panose="020B0604020202020204" pitchFamily="34" charset="0"/>
                        </a:rPr>
                        <a:t>Horgan 2016</a:t>
                      </a:r>
                    </a:p>
                  </a:txBody>
                  <a:tcPr anchor="ctr"/>
                </a:tc>
                <a:tc>
                  <a:txBody>
                    <a:bodyPr/>
                    <a:lstStyle/>
                    <a:p>
                      <a:pPr algn="ctr"/>
                      <a:r>
                        <a:rPr lang="en-GB" sz="1100" dirty="0">
                          <a:latin typeface="Arial" panose="020B0604020202020204" pitchFamily="34" charset="0"/>
                          <a:cs typeface="Arial" panose="020B0604020202020204" pitchFamily="34" charset="0"/>
                        </a:rPr>
                        <a:t>Modelling</a:t>
                      </a:r>
                      <a:r>
                        <a:rPr lang="en-GB" sz="1100" baseline="0" dirty="0">
                          <a:latin typeface="Arial" panose="020B0604020202020204" pitchFamily="34" charset="0"/>
                          <a:cs typeface="Arial" panose="020B0604020202020204" pitchFamily="34" charset="0"/>
                        </a:rPr>
                        <a:t> study</a:t>
                      </a:r>
                      <a:endParaRPr lang="en-GB" sz="1100" dirty="0">
                        <a:latin typeface="Arial" panose="020B0604020202020204" pitchFamily="34" charset="0"/>
                        <a:cs typeface="Arial" panose="020B0604020202020204" pitchFamily="34" charset="0"/>
                      </a:endParaRPr>
                    </a:p>
                  </a:txBody>
                  <a:tcPr anchor="ctr"/>
                </a:tc>
                <a:tc>
                  <a:txBody>
                    <a:bodyPr/>
                    <a:lstStyle/>
                    <a:p>
                      <a:pPr algn="ctr"/>
                      <a:r>
                        <a:rPr lang="en-GB" sz="1100" dirty="0">
                          <a:latin typeface="Arial" panose="020B0604020202020204" pitchFamily="34" charset="0"/>
                          <a:cs typeface="Arial" panose="020B0604020202020204" pitchFamily="34" charset="0"/>
                        </a:rPr>
                        <a:t>NDNS 2008-11 vs dietary recommendations &amp; GHGe</a:t>
                      </a:r>
                      <a:r>
                        <a:rPr lang="en-GB" sz="1100" baseline="0" dirty="0">
                          <a:latin typeface="Arial" panose="020B0604020202020204" pitchFamily="34" charset="0"/>
                          <a:cs typeface="Arial" panose="020B0604020202020204" pitchFamily="34" charset="0"/>
                        </a:rPr>
                        <a:t> targets</a:t>
                      </a:r>
                      <a:endParaRPr lang="en-GB" sz="1100" dirty="0">
                        <a:latin typeface="Arial" panose="020B0604020202020204" pitchFamily="34" charset="0"/>
                        <a:cs typeface="Arial" panose="020B0604020202020204" pitchFamily="34" charset="0"/>
                      </a:endParaRPr>
                    </a:p>
                  </a:txBody>
                  <a:tcPr anchor="ctr"/>
                </a:tc>
                <a:tc>
                  <a:txBody>
                    <a:bodyPr/>
                    <a:lstStyle/>
                    <a:p>
                      <a:pPr algn="ctr"/>
                      <a:r>
                        <a:rPr lang="en-GB" sz="1100" dirty="0">
                          <a:latin typeface="Arial" panose="020B0604020202020204" pitchFamily="34" charset="0"/>
                          <a:cs typeface="Arial" panose="020B0604020202020204" pitchFamily="34" charset="0"/>
                        </a:rPr>
                        <a:t>-15% to -17%</a:t>
                      </a:r>
                      <a:r>
                        <a:rPr lang="en-GB" sz="1100" baseline="0" dirty="0">
                          <a:latin typeface="Arial" panose="020B0604020202020204" pitchFamily="34" charset="0"/>
                          <a:cs typeface="Arial" panose="020B0604020202020204" pitchFamily="34" charset="0"/>
                        </a:rPr>
                        <a:t> GHGe</a:t>
                      </a:r>
                      <a:endParaRPr lang="en-GB"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777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Biesbroek 2017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Dutch EPIC Cohort study</a:t>
                      </a:r>
                    </a:p>
                    <a:p>
                      <a:pPr algn="ctr"/>
                      <a:endParaRPr lang="en-GB" sz="1100" dirty="0">
                        <a:latin typeface="Arial" panose="020B0604020202020204" pitchFamily="34" charset="0"/>
                        <a:cs typeface="Arial" panose="020B0604020202020204" pitchFamily="34" charset="0"/>
                      </a:endParaRPr>
                    </a:p>
                  </a:txBody>
                  <a:tcPr anchor="ctr"/>
                </a:tc>
                <a:tc>
                  <a:txBody>
                    <a:bodyPr/>
                    <a:lstStyle/>
                    <a:p>
                      <a:pPr algn="ctr"/>
                      <a:r>
                        <a:rPr lang="en-GB" sz="1100" dirty="0">
                          <a:latin typeface="Arial" panose="020B0604020202020204" pitchFamily="34" charset="0"/>
                          <a:cs typeface="Arial" panose="020B0604020202020204" pitchFamily="34" charset="0"/>
                        </a:rPr>
                        <a:t>Impact per WHO and Dutch HDI SD</a:t>
                      </a:r>
                    </a:p>
                  </a:txBody>
                  <a:tcPr anchor="ctr"/>
                </a:tc>
                <a:tc>
                  <a:txBody>
                    <a:bodyPr/>
                    <a:lstStyle/>
                    <a:p>
                      <a:pPr algn="ctr"/>
                      <a:r>
                        <a:rPr lang="en-GB" sz="1100" dirty="0">
                          <a:latin typeface="Arial" panose="020B0604020202020204" pitchFamily="34" charset="0"/>
                          <a:cs typeface="Arial" panose="020B0604020202020204" pitchFamily="34" charset="0"/>
                          <a:sym typeface="Wingdings" panose="05000000000000000000" pitchFamily="2" charset="2"/>
                        </a:rPr>
                        <a:t>Per HDI SD</a:t>
                      </a:r>
                    </a:p>
                    <a:p>
                      <a:pPr algn="ctr"/>
                      <a:r>
                        <a:rPr lang="en-GB" sz="1100" dirty="0">
                          <a:latin typeface="Arial" panose="020B0604020202020204" pitchFamily="34" charset="0"/>
                          <a:cs typeface="Arial" panose="020B0604020202020204" pitchFamily="34" charset="0"/>
                          <a:sym typeface="Wingdings" panose="05000000000000000000" pitchFamily="2" charset="2"/>
                        </a:rPr>
                        <a:t>-1.9% to -3.7% GHGe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sym typeface="Wingdings" panose="05000000000000000000" pitchFamily="2" charset="2"/>
                        </a:rPr>
                        <a:t>-1.9% to</a:t>
                      </a:r>
                      <a:r>
                        <a:rPr lang="en-GB" sz="1100" baseline="0" dirty="0">
                          <a:latin typeface="Arial" panose="020B0604020202020204" pitchFamily="34" charset="0"/>
                          <a:cs typeface="Arial" panose="020B0604020202020204" pitchFamily="34" charset="0"/>
                          <a:sym typeface="Wingdings" panose="05000000000000000000" pitchFamily="2" charset="2"/>
                        </a:rPr>
                        <a:t> -3.3% </a:t>
                      </a:r>
                      <a:r>
                        <a:rPr lang="en-GB" sz="1100" dirty="0">
                          <a:latin typeface="Arial" panose="020B0604020202020204" pitchFamily="34" charset="0"/>
                          <a:cs typeface="Arial" panose="020B0604020202020204" pitchFamily="34" charset="0"/>
                          <a:sym typeface="Wingdings" panose="05000000000000000000" pitchFamily="2" charset="2"/>
                        </a:rPr>
                        <a:t>Land use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-7% to -12% total mortality</a:t>
                      </a:r>
                      <a:r>
                        <a:rPr lang="en-GB" sz="1100" baseline="0" dirty="0">
                          <a:latin typeface="Arial" panose="020B0604020202020204" pitchFamily="34" charset="0"/>
                          <a:cs typeface="Arial" panose="020B0604020202020204" pitchFamily="34" charset="0"/>
                        </a:rPr>
                        <a:t> risk</a:t>
                      </a:r>
                      <a:endParaRPr lang="en-GB"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429169">
                <a:tc>
                  <a:txBody>
                    <a:bodyPr/>
                    <a:lstStyle/>
                    <a:p>
                      <a:pPr algn="ctr"/>
                      <a:r>
                        <a:rPr lang="en-GB" sz="1100" dirty="0">
                          <a:latin typeface="Arial" panose="020B0604020202020204" pitchFamily="34" charset="0"/>
                          <a:cs typeface="Arial" panose="020B0604020202020204" pitchFamily="34" charset="0"/>
                        </a:rPr>
                        <a:t>Dinu 2017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Meta-analysis: </a:t>
                      </a:r>
                      <a:r>
                        <a:rPr lang="en-GB" sz="1100" baseline="0" dirty="0">
                          <a:latin typeface="Arial" panose="020B0604020202020204" pitchFamily="34" charset="0"/>
                          <a:cs typeface="Arial" panose="020B0604020202020204" pitchFamily="34" charset="0"/>
                        </a:rPr>
                        <a:t>10 cohort studies</a:t>
                      </a:r>
                      <a:endParaRPr lang="en-GB" sz="11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Vegan, vegetarian vs omnivore diets</a:t>
                      </a:r>
                    </a:p>
                  </a:txBody>
                  <a:tcPr anchor="ctr"/>
                </a:tc>
                <a:tc>
                  <a:txBody>
                    <a:bodyPr/>
                    <a:lstStyle/>
                    <a:p>
                      <a:pPr algn="ctr"/>
                      <a:r>
                        <a:rPr lang="en-GB" sz="1100" dirty="0">
                          <a:latin typeface="Arial" panose="020B0604020202020204" pitchFamily="34" charset="0"/>
                          <a:cs typeface="Arial" panose="020B0604020202020204" pitchFamily="34" charset="0"/>
                        </a:rPr>
                        <a:t>IHD mortality</a:t>
                      </a:r>
                      <a:r>
                        <a:rPr lang="en-GB" sz="1100" baseline="0" dirty="0">
                          <a:latin typeface="Arial" panose="020B0604020202020204" pitchFamily="34" charset="0"/>
                          <a:cs typeface="Arial" panose="020B0604020202020204" pitchFamily="34" charset="0"/>
                        </a:rPr>
                        <a:t> / incidence</a:t>
                      </a:r>
                      <a:r>
                        <a:rPr lang="en-GB" sz="1100" dirty="0">
                          <a:latin typeface="Arial" panose="020B0604020202020204" pitchFamily="34" charset="0"/>
                          <a:cs typeface="Arial" panose="020B0604020202020204" pitchFamily="34" charset="0"/>
                        </a:rPr>
                        <a:t>: -25%</a:t>
                      </a:r>
                    </a:p>
                    <a:p>
                      <a:pPr algn="ctr"/>
                      <a:r>
                        <a:rPr lang="en-GB" sz="1100" dirty="0">
                          <a:latin typeface="Arial" panose="020B0604020202020204" pitchFamily="34" charset="0"/>
                          <a:cs typeface="Arial" panose="020B0604020202020204" pitchFamily="34" charset="0"/>
                        </a:rPr>
                        <a:t>Cancer incidence: -8%</a:t>
                      </a:r>
                    </a:p>
                  </a:txBody>
                  <a:tcPr anchor="ctr"/>
                </a:tc>
                <a:extLst>
                  <a:ext uri="{0D108BD9-81ED-4DB2-BD59-A6C34878D82A}">
                    <a16:rowId xmlns:a16="http://schemas.microsoft.com/office/drawing/2014/main" val="10004"/>
                  </a:ext>
                </a:extLst>
              </a:tr>
              <a:tr h="603519">
                <a:tc>
                  <a:txBody>
                    <a:bodyPr/>
                    <a:lstStyle/>
                    <a:p>
                      <a:pPr algn="ctr"/>
                      <a:r>
                        <a:rPr lang="en-GB" sz="1100" dirty="0">
                          <a:latin typeface="Arial" panose="020B0604020202020204" pitchFamily="34" charset="0"/>
                          <a:cs typeface="Arial" panose="020B0604020202020204" pitchFamily="34" charset="0"/>
                        </a:rPr>
                        <a:t>Dinu 2017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Meta-analysis: 86</a:t>
                      </a:r>
                      <a:r>
                        <a:rPr lang="en-GB" sz="1100" baseline="0" dirty="0">
                          <a:latin typeface="Arial" panose="020B0604020202020204" pitchFamily="34" charset="0"/>
                          <a:cs typeface="Arial" panose="020B0604020202020204" pitchFamily="34" charset="0"/>
                        </a:rPr>
                        <a:t> cross sectional studies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Vegan, vegetarian vs omnivore diets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sym typeface="Wingdings" panose="05000000000000000000" pitchFamily="2" charset="2"/>
                        </a:rPr>
                        <a:t>BMI, total cholesterol &amp; LDL-cholesterol</a:t>
                      </a:r>
                      <a:endParaRPr lang="en-GB" sz="1100" dirty="0">
                        <a:latin typeface="Arial" panose="020B0604020202020204" pitchFamily="34" charset="0"/>
                        <a:cs typeface="Arial" panose="020B0604020202020204" pitchFamily="34" charset="0"/>
                      </a:endParaRPr>
                    </a:p>
                    <a:p>
                      <a:pPr algn="ctr"/>
                      <a:endParaRPr lang="en-GB"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603519">
                <a:tc>
                  <a:txBody>
                    <a:bodyPr/>
                    <a:lstStyle/>
                    <a:p>
                      <a:pPr algn="ctr"/>
                      <a:r>
                        <a:rPr lang="en-GB" sz="1100" dirty="0">
                          <a:latin typeface="Arial" panose="020B0604020202020204" pitchFamily="34" charset="0"/>
                          <a:cs typeface="Arial" panose="020B0604020202020204" pitchFamily="34" charset="0"/>
                        </a:rPr>
                        <a:t>Kramer 2017</a:t>
                      </a:r>
                    </a:p>
                  </a:txBody>
                  <a:tcPr anchor="ctr"/>
                </a:tc>
                <a:tc>
                  <a:txBody>
                    <a:bodyPr/>
                    <a:lstStyle/>
                    <a:p>
                      <a:pPr algn="ctr"/>
                      <a:r>
                        <a:rPr lang="en-GB" sz="1100" dirty="0">
                          <a:latin typeface="Arial" panose="020B0604020202020204" pitchFamily="34" charset="0"/>
                          <a:cs typeface="Arial" panose="020B0604020202020204" pitchFamily="34" charset="0"/>
                        </a:rPr>
                        <a:t>Linear modelling</a:t>
                      </a:r>
                    </a:p>
                  </a:txBody>
                  <a:tcPr anchor="ctr"/>
                </a:tc>
                <a:tc>
                  <a:txBody>
                    <a:bodyPr/>
                    <a:lstStyle/>
                    <a:p>
                      <a:pPr algn="ctr"/>
                      <a:r>
                        <a:rPr lang="en-GB" sz="1100" dirty="0">
                          <a:latin typeface="Arial" panose="020B0604020202020204" pitchFamily="34" charset="0"/>
                          <a:cs typeface="Arial" panose="020B0604020202020204" pitchFamily="34" charset="0"/>
                        </a:rPr>
                        <a:t>Identifying which food groups in the Dutch diet </a:t>
                      </a:r>
                      <a:r>
                        <a:rPr lang="en-GB" sz="1100" baseline="0" dirty="0">
                          <a:latin typeface="Arial" panose="020B0604020202020204" pitchFamily="34" charset="0"/>
                          <a:cs typeface="Arial" panose="020B0604020202020204" pitchFamily="34" charset="0"/>
                          <a:sym typeface="Wingdings" panose="05000000000000000000" pitchFamily="2" charset="2"/>
                        </a:rPr>
                        <a:t> biggest reduction on GHGe whilst meeting micro and macro nutrient recommendations</a:t>
                      </a:r>
                      <a:endParaRPr lang="en-GB" sz="1100" dirty="0">
                        <a:latin typeface="Arial" panose="020B0604020202020204" pitchFamily="34" charset="0"/>
                        <a:cs typeface="Arial" panose="020B0604020202020204" pitchFamily="34" charset="0"/>
                      </a:endParaRPr>
                    </a:p>
                  </a:txBody>
                  <a:tcPr anchor="ctr"/>
                </a:tc>
                <a:tc>
                  <a:txBody>
                    <a:bodyPr/>
                    <a:lstStyle/>
                    <a:p>
                      <a:pPr algn="ctr"/>
                      <a:r>
                        <a:rPr lang="en-GB" sz="1100" dirty="0">
                          <a:latin typeface="Arial" panose="020B0604020202020204" pitchFamily="34" charset="0"/>
                          <a:cs typeface="Arial" panose="020B0604020202020204" pitchFamily="34" charset="0"/>
                          <a:sym typeface="Wingdings" panose="05000000000000000000" pitchFamily="2" charset="2"/>
                        </a:rPr>
                        <a:t> r</a:t>
                      </a:r>
                      <a:r>
                        <a:rPr lang="en-GB" sz="1100" dirty="0">
                          <a:latin typeface="Arial" panose="020B0604020202020204" pitchFamily="34" charset="0"/>
                          <a:cs typeface="Arial" panose="020B0604020202020204" pitchFamily="34" charset="0"/>
                        </a:rPr>
                        <a:t>ed meat was most effective at lowering GHGe</a:t>
                      </a:r>
                      <a:r>
                        <a:rPr lang="en-GB" sz="1100" baseline="0" dirty="0">
                          <a:latin typeface="Arial" panose="020B0604020202020204" pitchFamily="34" charset="0"/>
                          <a:cs typeface="Arial" panose="020B0604020202020204" pitchFamily="34" charset="0"/>
                        </a:rPr>
                        <a:t> and meeting dietary requirements.</a:t>
                      </a:r>
                      <a:endParaRPr lang="en-GB"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777869">
                <a:tc>
                  <a:txBody>
                    <a:bodyPr/>
                    <a:lstStyle/>
                    <a:p>
                      <a:pPr algn="ctr"/>
                      <a:r>
                        <a:rPr lang="en-GB" sz="1100" dirty="0">
                          <a:latin typeface="Arial" panose="020B0604020202020204" pitchFamily="34" charset="0"/>
                          <a:cs typeface="Arial" panose="020B0604020202020204" pitchFamily="34" charset="0"/>
                        </a:rPr>
                        <a:t>Seves 2017</a:t>
                      </a:r>
                    </a:p>
                  </a:txBody>
                  <a:tcPr anchor="ctr"/>
                </a:tc>
                <a:tc>
                  <a:txBody>
                    <a:bodyPr/>
                    <a:lstStyle/>
                    <a:p>
                      <a:pPr algn="ctr"/>
                      <a:r>
                        <a:rPr lang="en-GB" sz="1100" dirty="0">
                          <a:latin typeface="Arial" panose="020B0604020202020204" pitchFamily="34" charset="0"/>
                          <a:cs typeface="Arial" panose="020B0604020202020204" pitchFamily="34" charset="0"/>
                        </a:rPr>
                        <a:t>Modelling study</a:t>
                      </a:r>
                    </a:p>
                  </a:txBody>
                  <a:tcPr anchor="ctr"/>
                </a:tc>
                <a:tc>
                  <a:txBody>
                    <a:bodyPr/>
                    <a:lstStyle/>
                    <a:p>
                      <a:pPr algn="ctr"/>
                      <a:r>
                        <a:rPr lang="en-GB" sz="1100" dirty="0">
                          <a:latin typeface="Arial" panose="020B0604020202020204" pitchFamily="34" charset="0"/>
                          <a:cs typeface="Arial" panose="020B0604020202020204" pitchFamily="34" charset="0"/>
                        </a:rPr>
                        <a:t>Dutch eating habits:</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30%</a:t>
                      </a:r>
                      <a:r>
                        <a:rPr lang="en-GB" sz="1100" baseline="0" dirty="0">
                          <a:latin typeface="Arial" panose="020B0604020202020204" pitchFamily="34" charset="0"/>
                          <a:cs typeface="Arial" panose="020B0604020202020204" pitchFamily="34" charset="0"/>
                        </a:rPr>
                        <a:t> meat and dairy intakes replaced with plant proteins</a:t>
                      </a:r>
                      <a:endParaRPr lang="en-GB" sz="1100" dirty="0">
                        <a:latin typeface="Arial" panose="020B0604020202020204" pitchFamily="34" charset="0"/>
                        <a:cs typeface="Arial" panose="020B0604020202020204" pitchFamily="34" charset="0"/>
                      </a:endParaRPr>
                    </a:p>
                  </a:txBody>
                  <a:tcPr anchor="ctr"/>
                </a:tc>
                <a:tc>
                  <a:txBody>
                    <a:bodyPr/>
                    <a:lstStyle/>
                    <a:p>
                      <a:pPr marL="0" indent="0" algn="ctr">
                        <a:buFont typeface="Wingdings" panose="05000000000000000000" pitchFamily="2" charset="2"/>
                        <a:buChar char="â"/>
                      </a:pPr>
                      <a:r>
                        <a:rPr lang="en-GB" sz="1100" dirty="0">
                          <a:latin typeface="Arial" panose="020B0604020202020204" pitchFamily="34" charset="0"/>
                          <a:cs typeface="Arial" panose="020B0604020202020204" pitchFamily="34" charset="0"/>
                          <a:sym typeface="Wingdings" panose="05000000000000000000" pitchFamily="2" charset="2"/>
                        </a:rPr>
                        <a:t>Sat fat, Zn &amp; calcium (but non-calcium</a:t>
                      </a:r>
                      <a:r>
                        <a:rPr lang="en-GB" sz="1100" baseline="0" dirty="0">
                          <a:latin typeface="Arial" panose="020B0604020202020204" pitchFamily="34" charset="0"/>
                          <a:cs typeface="Arial" panose="020B0604020202020204" pitchFamily="34" charset="0"/>
                          <a:sym typeface="Wingdings" panose="05000000000000000000" pitchFamily="2" charset="2"/>
                        </a:rPr>
                        <a:t> fortified plant altern. used).  </a:t>
                      </a:r>
                    </a:p>
                    <a:p>
                      <a:pPr marL="0" indent="0" algn="ctr">
                        <a:buFont typeface="Wingdings" panose="05000000000000000000" pitchFamily="2" charset="2"/>
                        <a:buNone/>
                      </a:pPr>
                      <a:r>
                        <a:rPr lang="en-GB" sz="1100" baseline="0" dirty="0">
                          <a:latin typeface="Arial" panose="020B0604020202020204" pitchFamily="34" charset="0"/>
                          <a:cs typeface="Arial" panose="020B0604020202020204" pitchFamily="34" charset="0"/>
                          <a:sym typeface="Wingdings" panose="05000000000000000000" pitchFamily="2" charset="2"/>
                        </a:rPr>
                        <a:t> Iron &amp; fibre.  No change in vitamins A, thiamine, B12 or D.</a:t>
                      </a:r>
                    </a:p>
                    <a:p>
                      <a:pPr marL="0" indent="0" algn="ctr">
                        <a:buFont typeface="Wingdings" panose="05000000000000000000" pitchFamily="2" charset="2"/>
                        <a:buNone/>
                      </a:pPr>
                      <a:r>
                        <a:rPr lang="en-GB" sz="1100" baseline="0" dirty="0">
                          <a:latin typeface="Arial" panose="020B0604020202020204" pitchFamily="34" charset="0"/>
                          <a:cs typeface="Arial" panose="020B0604020202020204" pitchFamily="34" charset="0"/>
                          <a:sym typeface="Wingdings" panose="05000000000000000000" pitchFamily="2" charset="2"/>
                        </a:rPr>
                        <a:t> Land use and GHGe by 14%</a:t>
                      </a:r>
                      <a:endParaRPr lang="en-GB"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r h="603519">
                <a:tc>
                  <a:txBody>
                    <a:bodyPr/>
                    <a:lstStyle/>
                    <a:p>
                      <a:pPr algn="ctr"/>
                      <a:r>
                        <a:rPr lang="en-GB" sz="1100" dirty="0">
                          <a:latin typeface="Arial" panose="020B0604020202020204" pitchFamily="34" charset="0"/>
                          <a:cs typeface="Arial" panose="020B0604020202020204" pitchFamily="34" charset="0"/>
                        </a:rPr>
                        <a:t>Gonzalez-Garcia</a:t>
                      </a:r>
                      <a:r>
                        <a:rPr lang="en-GB" sz="1100" baseline="0" dirty="0">
                          <a:latin typeface="Arial" panose="020B0604020202020204" pitchFamily="34" charset="0"/>
                          <a:cs typeface="Arial" panose="020B0604020202020204" pitchFamily="34" charset="0"/>
                        </a:rPr>
                        <a:t> 2018</a:t>
                      </a:r>
                    </a:p>
                  </a:txBody>
                  <a:tcPr anchor="ctr"/>
                </a:tc>
                <a:tc>
                  <a:txBody>
                    <a:bodyPr/>
                    <a:lstStyle/>
                    <a:p>
                      <a:pPr algn="ctr"/>
                      <a:r>
                        <a:rPr lang="en-GB" sz="1100" dirty="0">
                          <a:latin typeface="Arial" panose="020B0604020202020204" pitchFamily="34" charset="0"/>
                          <a:cs typeface="Arial" panose="020B0604020202020204" pitchFamily="34" charset="0"/>
                        </a:rPr>
                        <a:t>Systematic review:</a:t>
                      </a:r>
                      <a:r>
                        <a:rPr lang="en-GB" sz="1100" baseline="0" dirty="0">
                          <a:latin typeface="Arial" panose="020B0604020202020204" pitchFamily="34" charset="0"/>
                          <a:cs typeface="Arial" panose="020B0604020202020204" pitchFamily="34" charset="0"/>
                        </a:rPr>
                        <a:t> 66 dietary scenarios.</a:t>
                      </a:r>
                      <a:endParaRPr lang="en-GB" sz="1100" dirty="0">
                        <a:latin typeface="Arial" panose="020B0604020202020204" pitchFamily="34" charset="0"/>
                        <a:cs typeface="Arial" panose="020B0604020202020204" pitchFamily="34" charset="0"/>
                      </a:endParaRPr>
                    </a:p>
                  </a:txBody>
                  <a:tcPr anchor="ctr"/>
                </a:tc>
                <a:tc>
                  <a:txBody>
                    <a:bodyPr/>
                    <a:lstStyle/>
                    <a:p>
                      <a:pPr algn="ctr"/>
                      <a:r>
                        <a:rPr lang="en-GB" sz="1100" dirty="0">
                          <a:latin typeface="Arial" panose="020B0604020202020204" pitchFamily="34" charset="0"/>
                          <a:cs typeface="Arial" panose="020B0604020202020204" pitchFamily="34" charset="0"/>
                        </a:rPr>
                        <a:t>Comparison of NRD9.3</a:t>
                      </a:r>
                      <a:r>
                        <a:rPr lang="en-GB" sz="1100" baseline="0" dirty="0">
                          <a:latin typeface="Arial" panose="020B0604020202020204" pitchFamily="34" charset="0"/>
                          <a:cs typeface="Arial" panose="020B0604020202020204" pitchFamily="34" charset="0"/>
                        </a:rPr>
                        <a:t> score with diets</a:t>
                      </a:r>
                      <a:r>
                        <a:rPr lang="en-GB" sz="1100" dirty="0">
                          <a:latin typeface="Arial" panose="020B0604020202020204" pitchFamily="34" charset="0"/>
                          <a:cs typeface="Arial" panose="020B0604020202020204" pitchFamily="34" charset="0"/>
                        </a:rPr>
                        <a:t>: Atlantic,</a:t>
                      </a:r>
                      <a:r>
                        <a:rPr lang="en-GB" sz="1100" baseline="0" dirty="0">
                          <a:latin typeface="Arial" panose="020B0604020202020204" pitchFamily="34" charset="0"/>
                          <a:cs typeface="Arial" panose="020B0604020202020204" pitchFamily="34" charset="0"/>
                        </a:rPr>
                        <a:t> Med, vegan, Danish, healthy, New Nordic, Finish, Modified, vegetarian, omnivore.</a:t>
                      </a:r>
                      <a:endParaRPr lang="en-GB" sz="11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Highest NRD9.3 </a:t>
                      </a:r>
                      <a:r>
                        <a:rPr lang="en-US" sz="1100" dirty="0">
                          <a:latin typeface="Arial" panose="020B0604020202020204" pitchFamily="34" charset="0"/>
                          <a:cs typeface="Arial" panose="020B0604020202020204" pitchFamily="34" charset="0"/>
                        </a:rPr>
                        <a:t>low ruminant, higher plant proteins, moderate white meat.</a:t>
                      </a:r>
                      <a:endParaRPr lang="en-GB" sz="11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Best nutrition</a:t>
                      </a:r>
                      <a:r>
                        <a:rPr lang="en-GB" sz="1100" baseline="0" dirty="0">
                          <a:latin typeface="Arial" panose="020B0604020202020204" pitchFamily="34" charset="0"/>
                          <a:cs typeface="Arial" panose="020B0604020202020204" pitchFamily="34" charset="0"/>
                        </a:rPr>
                        <a:t> score: </a:t>
                      </a:r>
                      <a:r>
                        <a:rPr lang="en-GB" sz="1100" dirty="0">
                          <a:latin typeface="Arial" panose="020B0604020202020204" pitchFamily="34" charset="0"/>
                          <a:cs typeface="Arial" panose="020B0604020202020204" pitchFamily="34" charset="0"/>
                        </a:rPr>
                        <a:t>lowest GHGe impact</a:t>
                      </a:r>
                    </a:p>
                  </a:txBody>
                  <a:tcPr anchor="ctr"/>
                </a:tc>
                <a:extLst>
                  <a:ext uri="{0D108BD9-81ED-4DB2-BD59-A6C34878D82A}">
                    <a16:rowId xmlns:a16="http://schemas.microsoft.com/office/drawing/2014/main" val="10008"/>
                  </a:ext>
                </a:extLst>
              </a:tr>
              <a:tr h="492283">
                <a:tc>
                  <a:txBody>
                    <a:bodyPr/>
                    <a:lstStyle/>
                    <a:p>
                      <a:pPr algn="ctr"/>
                      <a:r>
                        <a:rPr lang="en-GB" sz="1100" dirty="0">
                          <a:latin typeface="Arial" panose="020B0604020202020204" pitchFamily="34" charset="0"/>
                          <a:cs typeface="Arial" panose="020B0604020202020204" pitchFamily="34" charset="0"/>
                        </a:rPr>
                        <a:t>Murakami 2018</a:t>
                      </a:r>
                    </a:p>
                  </a:txBody>
                  <a:tcPr anchor="ctr"/>
                </a:tc>
                <a:tc>
                  <a:txBody>
                    <a:bodyPr/>
                    <a:lstStyle/>
                    <a:p>
                      <a:pPr algn="ctr"/>
                      <a:r>
                        <a:rPr lang="en-GB" sz="1100" dirty="0">
                          <a:latin typeface="Arial" panose="020B0604020202020204" pitchFamily="34" charset="0"/>
                          <a:cs typeface="Arial" panose="020B0604020202020204" pitchFamily="34" charset="0"/>
                        </a:rPr>
                        <a:t>Modelling study</a:t>
                      </a:r>
                    </a:p>
                  </a:txBody>
                  <a:tcPr anchor="ctr"/>
                </a:tc>
                <a:tc>
                  <a:txBody>
                    <a:bodyPr/>
                    <a:lstStyle/>
                    <a:p>
                      <a:pPr algn="ctr"/>
                      <a:r>
                        <a:rPr lang="en-GB" sz="1100" dirty="0">
                          <a:latin typeface="Arial" panose="020B0604020202020204" pitchFamily="34" charset="0"/>
                          <a:cs typeface="Arial" panose="020B0604020202020204" pitchFamily="34" charset="0"/>
                        </a:rPr>
                        <a:t>NDNS</a:t>
                      </a:r>
                      <a:r>
                        <a:rPr lang="en-GB" sz="1100" baseline="0" dirty="0">
                          <a:latin typeface="Arial" panose="020B0604020202020204" pitchFamily="34" charset="0"/>
                          <a:cs typeface="Arial" panose="020B0604020202020204" pitchFamily="34" charset="0"/>
                        </a:rPr>
                        <a:t> 2013-2014 vs HDI, Med Score, DASH.</a:t>
                      </a:r>
                      <a:endParaRPr lang="en-GB" sz="1100" dirty="0">
                        <a:latin typeface="Arial" panose="020B0604020202020204" pitchFamily="34" charset="0"/>
                        <a:cs typeface="Arial" panose="020B0604020202020204" pitchFamily="34" charset="0"/>
                      </a:endParaRPr>
                    </a:p>
                  </a:txBody>
                  <a:tcPr anchor="ctr"/>
                </a:tc>
                <a:tc>
                  <a:txBody>
                    <a:bodyPr/>
                    <a:lstStyle/>
                    <a:p>
                      <a:pPr marL="0" indent="0" algn="ctr">
                        <a:buFont typeface="Wingdings" panose="05000000000000000000" pitchFamily="2" charset="2"/>
                        <a:buNone/>
                      </a:pPr>
                      <a:r>
                        <a:rPr lang="en-GB" sz="1100" dirty="0">
                          <a:latin typeface="Arial" panose="020B0604020202020204" pitchFamily="34" charset="0"/>
                          <a:cs typeface="Arial" panose="020B0604020202020204" pitchFamily="34" charset="0"/>
                        </a:rPr>
                        <a:t>Taking into consideration underreporting, dietary related GHGe inversely associated</a:t>
                      </a:r>
                      <a:r>
                        <a:rPr lang="en-GB" sz="1100" baseline="0" dirty="0">
                          <a:latin typeface="Arial" panose="020B0604020202020204" pitchFamily="34" charset="0"/>
                          <a:cs typeface="Arial" panose="020B0604020202020204" pitchFamily="34" charset="0"/>
                        </a:rPr>
                        <a:t> with all 3 healthy diet scenarios.</a:t>
                      </a:r>
                      <a:endParaRPr lang="en-GB"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116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F717F8F-0F85-4BE5-9FF1-6CED672637A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2164"/>
          <a:stretch/>
        </p:blipFill>
        <p:spPr>
          <a:xfrm>
            <a:off x="1169979" y="1038396"/>
            <a:ext cx="4554546" cy="4955350"/>
          </a:xfrm>
        </p:spPr>
      </p:pic>
      <p:sp>
        <p:nvSpPr>
          <p:cNvPr id="2" name="Title 1">
            <a:extLst>
              <a:ext uri="{FF2B5EF4-FFF2-40B4-BE49-F238E27FC236}">
                <a16:creationId xmlns:a16="http://schemas.microsoft.com/office/drawing/2014/main" id="{333037B9-24E8-4AB8-BDE5-B9169D4DF324}"/>
              </a:ext>
            </a:extLst>
          </p:cNvPr>
          <p:cNvSpPr>
            <a:spLocks noGrp="1"/>
          </p:cNvSpPr>
          <p:nvPr>
            <p:ph type="title"/>
          </p:nvPr>
        </p:nvSpPr>
        <p:spPr>
          <a:xfrm>
            <a:off x="275573" y="-162426"/>
            <a:ext cx="10890337" cy="1690688"/>
          </a:xfrm>
        </p:spPr>
        <p:txBody>
          <a:bodyPr>
            <a:normAutofit/>
          </a:bodyPr>
          <a:lstStyle/>
          <a:p>
            <a:r>
              <a:rPr lang="en-GB" sz="3600" dirty="0"/>
              <a:t>Our food systems are damaging the planet</a:t>
            </a:r>
          </a:p>
        </p:txBody>
      </p:sp>
      <p:pic>
        <p:nvPicPr>
          <p:cNvPr id="13" name="Content Placeholder 12">
            <a:extLst>
              <a:ext uri="{FF2B5EF4-FFF2-40B4-BE49-F238E27FC236}">
                <a16:creationId xmlns:a16="http://schemas.microsoft.com/office/drawing/2014/main" id="{BC69E425-0EC9-40DE-A170-F643E50D33FE}"/>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5330"/>
          <a:stretch/>
        </p:blipFill>
        <p:spPr>
          <a:xfrm>
            <a:off x="6096000" y="1178746"/>
            <a:ext cx="4316692" cy="4691626"/>
          </a:xfrm>
        </p:spPr>
      </p:pic>
    </p:spTree>
    <p:extLst>
      <p:ext uri="{BB962C8B-B14F-4D97-AF65-F5344CB8AC3E}">
        <p14:creationId xmlns:p14="http://schemas.microsoft.com/office/powerpoint/2010/main" val="134744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9957-2052-403E-8859-C586863BC1E6}"/>
              </a:ext>
            </a:extLst>
          </p:cNvPr>
          <p:cNvSpPr>
            <a:spLocks noGrp="1"/>
          </p:cNvSpPr>
          <p:nvPr>
            <p:ph type="title"/>
          </p:nvPr>
        </p:nvSpPr>
        <p:spPr>
          <a:xfrm>
            <a:off x="417786" y="136526"/>
            <a:ext cx="9174083" cy="664196"/>
          </a:xfrm>
        </p:spPr>
        <p:txBody>
          <a:bodyPr/>
          <a:lstStyle/>
          <a:p>
            <a:r>
              <a:rPr lang="en-GB" dirty="0"/>
              <a:t>EAT-Lancet planetary health diet - 2018</a:t>
            </a:r>
          </a:p>
        </p:txBody>
      </p:sp>
      <p:sp>
        <p:nvSpPr>
          <p:cNvPr id="3" name="Content Placeholder 2">
            <a:extLst>
              <a:ext uri="{FF2B5EF4-FFF2-40B4-BE49-F238E27FC236}">
                <a16:creationId xmlns:a16="http://schemas.microsoft.com/office/drawing/2014/main" id="{B8C67265-407A-4B22-A45B-5107BF7D8C46}"/>
              </a:ext>
            </a:extLst>
          </p:cNvPr>
          <p:cNvSpPr>
            <a:spLocks noGrp="1"/>
          </p:cNvSpPr>
          <p:nvPr>
            <p:ph idx="1"/>
          </p:nvPr>
        </p:nvSpPr>
        <p:spPr>
          <a:xfrm>
            <a:off x="749141" y="800722"/>
            <a:ext cx="7622863" cy="3655214"/>
          </a:xfrm>
        </p:spPr>
        <p:txBody>
          <a:bodyPr>
            <a:normAutofit fontScale="55000" lnSpcReduction="20000"/>
          </a:bodyPr>
          <a:lstStyle/>
          <a:p>
            <a:pPr>
              <a:lnSpc>
                <a:spcPct val="128000"/>
              </a:lnSpc>
            </a:pPr>
            <a:r>
              <a:rPr lang="en-GB" dirty="0"/>
              <a:t>37 experts from 16 countries</a:t>
            </a:r>
          </a:p>
          <a:p>
            <a:pPr lvl="1">
              <a:lnSpc>
                <a:spcPct val="128000"/>
              </a:lnSpc>
            </a:pPr>
            <a:r>
              <a:rPr lang="en-GB" dirty="0"/>
              <a:t>Health, nutrition, environmental sustainability, foods systems, economic, political governance.</a:t>
            </a:r>
          </a:p>
          <a:p>
            <a:pPr>
              <a:lnSpc>
                <a:spcPct val="128000"/>
              </a:lnSpc>
            </a:pPr>
            <a:r>
              <a:rPr lang="en-GB" dirty="0"/>
              <a:t>6 environmental systems:</a:t>
            </a:r>
          </a:p>
          <a:p>
            <a:pPr lvl="1">
              <a:lnSpc>
                <a:spcPct val="128000"/>
              </a:lnSpc>
            </a:pPr>
            <a:r>
              <a:rPr lang="en-GB" dirty="0"/>
              <a:t>Climate change, biodiversity loss, land-system use, freshwater use, and nitrogen and phosphorus flows.</a:t>
            </a:r>
          </a:p>
          <a:p>
            <a:pPr lvl="1">
              <a:lnSpc>
                <a:spcPct val="128000"/>
              </a:lnSpc>
            </a:pPr>
            <a:r>
              <a:rPr lang="en-GB" dirty="0"/>
              <a:t>Safe operating system and upper-limit boundaries to avoid potential ecological catastrophe.</a:t>
            </a:r>
          </a:p>
          <a:p>
            <a:pPr>
              <a:lnSpc>
                <a:spcPct val="128000"/>
              </a:lnSpc>
            </a:pPr>
            <a:r>
              <a:rPr lang="en-GB" dirty="0"/>
              <a:t>Healthy diet:</a:t>
            </a:r>
          </a:p>
          <a:p>
            <a:pPr lvl="1">
              <a:lnSpc>
                <a:spcPct val="128000"/>
              </a:lnSpc>
            </a:pPr>
            <a:r>
              <a:rPr lang="en-GB" dirty="0"/>
              <a:t>Optimum dietary habits that would meet essential macro and micronutrient needs, bring energy intakes in line with requirements </a:t>
            </a:r>
            <a:r>
              <a:rPr lang="en-GB" dirty="0">
                <a:sym typeface="Wingdings" panose="05000000000000000000" pitchFamily="2" charset="2"/>
              </a:rPr>
              <a:t> reduce </a:t>
            </a:r>
            <a:r>
              <a:rPr lang="en-GB" dirty="0"/>
              <a:t>premature deaths worldwide by 19–23%.</a:t>
            </a:r>
          </a:p>
          <a:p>
            <a:pPr lvl="1">
              <a:lnSpc>
                <a:spcPct val="128000"/>
              </a:lnSpc>
            </a:pPr>
            <a:r>
              <a:rPr lang="en-GB" dirty="0"/>
              <a:t>Dietary patterns, specific foods groups, macro and micronutrients investigated.</a:t>
            </a:r>
          </a:p>
        </p:txBody>
      </p:sp>
      <p:pic>
        <p:nvPicPr>
          <p:cNvPr id="5" name="Picture 4">
            <a:extLst>
              <a:ext uri="{FF2B5EF4-FFF2-40B4-BE49-F238E27FC236}">
                <a16:creationId xmlns:a16="http://schemas.microsoft.com/office/drawing/2014/main" id="{9142882B-9B59-4750-80F5-F84CCBC34A82}"/>
              </a:ext>
            </a:extLst>
          </p:cNvPr>
          <p:cNvPicPr>
            <a:picLocks noChangeAspect="1"/>
          </p:cNvPicPr>
          <p:nvPr/>
        </p:nvPicPr>
        <p:blipFill>
          <a:blip r:embed="rId3"/>
          <a:stretch>
            <a:fillRect/>
          </a:stretch>
        </p:blipFill>
        <p:spPr>
          <a:xfrm>
            <a:off x="8372004" y="1064468"/>
            <a:ext cx="3420508" cy="4805264"/>
          </a:xfrm>
          <a:prstGeom prst="rect">
            <a:avLst/>
          </a:prstGeom>
          <a:effectLst>
            <a:outerShdw blurRad="50800" dist="38100" dir="2700000" algn="tl" rotWithShape="0">
              <a:prstClr val="black">
                <a:alpha val="40000"/>
              </a:prstClr>
            </a:outerShdw>
          </a:effectLst>
        </p:spPr>
      </p:pic>
      <p:sp>
        <p:nvSpPr>
          <p:cNvPr id="4" name="Content Placeholder 2">
            <a:extLst>
              <a:ext uri="{FF2B5EF4-FFF2-40B4-BE49-F238E27FC236}">
                <a16:creationId xmlns:a16="http://schemas.microsoft.com/office/drawing/2014/main" id="{74E4DDEB-183B-4A2F-932D-C4FA6F917B1A}"/>
              </a:ext>
            </a:extLst>
          </p:cNvPr>
          <p:cNvSpPr txBox="1">
            <a:spLocks/>
          </p:cNvSpPr>
          <p:nvPr/>
        </p:nvSpPr>
        <p:spPr>
          <a:xfrm>
            <a:off x="749141" y="3994870"/>
            <a:ext cx="7541422" cy="1902076"/>
          </a:xfrm>
          <a:prstGeom prst="rect">
            <a:avLst/>
          </a:prstGeom>
          <a:solidFill>
            <a:srgbClr val="004F9F"/>
          </a:solidFill>
          <a:effectLst>
            <a:outerShdw blurRad="50800" dist="38100" dir="5400000" algn="t" rotWithShape="0">
              <a:prstClr val="black">
                <a:alpha val="40000"/>
              </a:prstClr>
            </a:outerShdw>
          </a:effectLst>
        </p:spPr>
        <p:txBody>
          <a:bodyPr vert="horz" lIns="91440" tIns="45720" rIns="91440" bIns="45720" rtlCol="0">
            <a:normAutofit fontScale="55000" lnSpcReduction="20000"/>
          </a:bodyPr>
          <a:lstStyle>
            <a:lvl1pPr marL="228600" indent="-228600" algn="l" defTabSz="914400" rtl="0" eaLnBrk="1" latinLnBrk="0" hangingPunct="1">
              <a:lnSpc>
                <a:spcPct val="108000"/>
              </a:lnSpc>
              <a:spcBef>
                <a:spcPts val="1000"/>
              </a:spcBef>
              <a:buFont typeface="Arial" panose="020B0604020202020204" pitchFamily="34" charset="0"/>
              <a:buChar char="•"/>
              <a:defRPr lang="en-US" sz="2800" kern="1200" dirty="0">
                <a:solidFill>
                  <a:srgbClr val="004F9F"/>
                </a:solidFill>
                <a:latin typeface="+mj-lt"/>
                <a:ea typeface="+mj-ea"/>
                <a:cs typeface="+mj-cs"/>
              </a:defRPr>
            </a:lvl1pPr>
            <a:lvl2pPr marL="685800" indent="-228600" algn="l" defTabSz="914400" rtl="0" eaLnBrk="1" latinLnBrk="0" hangingPunct="1">
              <a:lnSpc>
                <a:spcPct val="108000"/>
              </a:lnSpc>
              <a:spcBef>
                <a:spcPts val="500"/>
              </a:spcBef>
              <a:buFont typeface="Arial" panose="020B0604020202020204" pitchFamily="34" charset="0"/>
              <a:buChar char="•"/>
              <a:defRPr sz="2400" kern="1200">
                <a:solidFill>
                  <a:srgbClr val="40A535"/>
                </a:solidFill>
                <a:latin typeface="+mn-lt"/>
                <a:ea typeface="+mn-ea"/>
                <a:cs typeface="+mn-cs"/>
              </a:defRPr>
            </a:lvl2pPr>
            <a:lvl3pPr marL="1143000" indent="-228600" algn="l" defTabSz="914400" rtl="0" eaLnBrk="1" latinLnBrk="0" hangingPunct="1">
              <a:lnSpc>
                <a:spcPct val="108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8000"/>
              </a:lnSpc>
            </a:pPr>
            <a:r>
              <a:rPr lang="en-GB" dirty="0">
                <a:solidFill>
                  <a:schemeClr val="bg1">
                    <a:lumMod val="95000"/>
                  </a:schemeClr>
                </a:solidFill>
              </a:rPr>
              <a:t>The EAT Lancet reference planetary health diet:</a:t>
            </a:r>
          </a:p>
          <a:p>
            <a:pPr lvl="1">
              <a:lnSpc>
                <a:spcPct val="128000"/>
              </a:lnSpc>
            </a:pPr>
            <a:r>
              <a:rPr lang="en-GB" dirty="0">
                <a:solidFill>
                  <a:schemeClr val="bg1">
                    <a:lumMod val="95000"/>
                  </a:schemeClr>
                </a:solidFill>
              </a:rPr>
              <a:t>A range of daily intakes of specific food groups that would meet the environmental boundaries &amp; optimise health outcomes. </a:t>
            </a:r>
          </a:p>
          <a:p>
            <a:pPr lvl="1">
              <a:lnSpc>
                <a:spcPct val="128000"/>
              </a:lnSpc>
            </a:pPr>
            <a:r>
              <a:rPr lang="en-GB" dirty="0">
                <a:solidFill>
                  <a:schemeClr val="bg1">
                    <a:lumMod val="95000"/>
                  </a:schemeClr>
                </a:solidFill>
              </a:rPr>
              <a:t>Target for </a:t>
            </a:r>
            <a:r>
              <a:rPr lang="en-GB" b="1" u="sng" dirty="0">
                <a:solidFill>
                  <a:schemeClr val="bg1">
                    <a:lumMod val="95000"/>
                  </a:schemeClr>
                </a:solidFill>
              </a:rPr>
              <a:t>2050</a:t>
            </a:r>
            <a:r>
              <a:rPr lang="en-GB" dirty="0">
                <a:solidFill>
                  <a:schemeClr val="bg1">
                    <a:lumMod val="95000"/>
                  </a:schemeClr>
                </a:solidFill>
              </a:rPr>
              <a:t> to adequately meet the needs of a </a:t>
            </a:r>
            <a:r>
              <a:rPr lang="en-GB" b="1" u="sng" dirty="0">
                <a:solidFill>
                  <a:schemeClr val="bg1">
                    <a:lumMod val="95000"/>
                  </a:schemeClr>
                </a:solidFill>
              </a:rPr>
              <a:t>global population of 10 billion</a:t>
            </a:r>
            <a:r>
              <a:rPr lang="en-GB" dirty="0">
                <a:solidFill>
                  <a:schemeClr val="bg1">
                    <a:lumMod val="95000"/>
                  </a:schemeClr>
                </a:solidFill>
              </a:rPr>
              <a:t>.</a:t>
            </a:r>
          </a:p>
          <a:p>
            <a:pPr>
              <a:lnSpc>
                <a:spcPct val="128000"/>
              </a:lnSpc>
            </a:pPr>
            <a:r>
              <a:rPr lang="en-GB" dirty="0">
                <a:solidFill>
                  <a:schemeClr val="bg1">
                    <a:lumMod val="95000"/>
                  </a:schemeClr>
                </a:solidFill>
              </a:rPr>
              <a:t>Each country to align the recommendations to meet cultural and national needs and preferences.</a:t>
            </a:r>
          </a:p>
        </p:txBody>
      </p:sp>
    </p:spTree>
    <p:extLst>
      <p:ext uri="{BB962C8B-B14F-4D97-AF65-F5344CB8AC3E}">
        <p14:creationId xmlns:p14="http://schemas.microsoft.com/office/powerpoint/2010/main" val="69785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91132-0486-480E-89C4-D2C90EB78409}"/>
              </a:ext>
            </a:extLst>
          </p:cNvPr>
          <p:cNvSpPr txBox="1"/>
          <p:nvPr/>
        </p:nvSpPr>
        <p:spPr>
          <a:xfrm>
            <a:off x="588724" y="2505205"/>
            <a:ext cx="4396635" cy="1754326"/>
          </a:xfrm>
          <a:prstGeom prst="rect">
            <a:avLst/>
          </a:prstGeom>
          <a:noFill/>
        </p:spPr>
        <p:txBody>
          <a:bodyPr wrap="square" rtlCol="0">
            <a:spAutoFit/>
          </a:bodyPr>
          <a:lstStyle/>
          <a:p>
            <a:r>
              <a:rPr lang="en-GB" sz="3600" dirty="0">
                <a:solidFill>
                  <a:schemeClr val="bg1"/>
                </a:solidFill>
                <a:latin typeface="+mj-lt"/>
              </a:rPr>
              <a:t>What are environmentally sustainable diets?</a:t>
            </a:r>
          </a:p>
        </p:txBody>
      </p:sp>
    </p:spTree>
    <p:extLst>
      <p:ext uri="{BB962C8B-B14F-4D97-AF65-F5344CB8AC3E}">
        <p14:creationId xmlns:p14="http://schemas.microsoft.com/office/powerpoint/2010/main" val="190662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3C13-AE3E-460D-97A3-4645097D2A5D}"/>
              </a:ext>
            </a:extLst>
          </p:cNvPr>
          <p:cNvSpPr>
            <a:spLocks noGrp="1"/>
          </p:cNvSpPr>
          <p:nvPr>
            <p:ph type="title"/>
          </p:nvPr>
        </p:nvSpPr>
        <p:spPr/>
        <p:txBody>
          <a:bodyPr/>
          <a:lstStyle/>
          <a:p>
            <a:r>
              <a:rPr lang="en-GB" dirty="0"/>
              <a:t>What is meant by a ‘sustainable diet’?</a:t>
            </a:r>
          </a:p>
        </p:txBody>
      </p:sp>
      <p:pic>
        <p:nvPicPr>
          <p:cNvPr id="12" name="Content Placeholder 11">
            <a:extLst>
              <a:ext uri="{FF2B5EF4-FFF2-40B4-BE49-F238E27FC236}">
                <a16:creationId xmlns:a16="http://schemas.microsoft.com/office/drawing/2014/main" id="{6AA6A7AB-AAE4-4001-97FC-F2572C1A2D8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0415" t="18339" r="8119" b="19717"/>
          <a:stretch/>
        </p:blipFill>
        <p:spPr>
          <a:xfrm>
            <a:off x="1929285" y="1219200"/>
            <a:ext cx="8688317" cy="4670373"/>
          </a:xfrm>
        </p:spPr>
      </p:pic>
    </p:spTree>
    <p:extLst>
      <p:ext uri="{BB962C8B-B14F-4D97-AF65-F5344CB8AC3E}">
        <p14:creationId xmlns:p14="http://schemas.microsoft.com/office/powerpoint/2010/main" val="121430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3C13-AE3E-460D-97A3-4645097D2A5D}"/>
              </a:ext>
            </a:extLst>
          </p:cNvPr>
          <p:cNvSpPr>
            <a:spLocks noGrp="1"/>
          </p:cNvSpPr>
          <p:nvPr>
            <p:ph type="title"/>
          </p:nvPr>
        </p:nvSpPr>
        <p:spPr>
          <a:xfrm>
            <a:off x="417786" y="136525"/>
            <a:ext cx="11583714" cy="1325563"/>
          </a:xfrm>
        </p:spPr>
        <p:txBody>
          <a:bodyPr/>
          <a:lstStyle/>
          <a:p>
            <a:r>
              <a:rPr lang="en-GB" dirty="0"/>
              <a:t>What is meant by an ‘environmentally sustainable diet’?</a:t>
            </a:r>
          </a:p>
        </p:txBody>
      </p:sp>
      <p:pic>
        <p:nvPicPr>
          <p:cNvPr id="10" name="Content Placeholder 9">
            <a:extLst>
              <a:ext uri="{FF2B5EF4-FFF2-40B4-BE49-F238E27FC236}">
                <a16:creationId xmlns:a16="http://schemas.microsoft.com/office/drawing/2014/main" id="{378B30A4-F138-443F-8F84-DA490ED623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72407" y="1311944"/>
            <a:ext cx="7047186" cy="4234111"/>
          </a:xfrm>
        </p:spPr>
      </p:pic>
    </p:spTree>
    <p:extLst>
      <p:ext uri="{BB962C8B-B14F-4D97-AF65-F5344CB8AC3E}">
        <p14:creationId xmlns:p14="http://schemas.microsoft.com/office/powerpoint/2010/main" val="378453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A857-7201-4D06-AA93-FB02E4984E17}"/>
              </a:ext>
            </a:extLst>
          </p:cNvPr>
          <p:cNvSpPr>
            <a:spLocks noGrp="1"/>
          </p:cNvSpPr>
          <p:nvPr>
            <p:ph type="title"/>
          </p:nvPr>
        </p:nvSpPr>
        <p:spPr>
          <a:xfrm>
            <a:off x="209947" y="-437381"/>
            <a:ext cx="6036365" cy="1600200"/>
          </a:xfrm>
        </p:spPr>
        <p:txBody>
          <a:bodyPr/>
          <a:lstStyle/>
          <a:p>
            <a:r>
              <a:rPr lang="en-GB" dirty="0"/>
              <a:t>How do we assess sustainability in food?</a:t>
            </a:r>
          </a:p>
        </p:txBody>
      </p:sp>
      <p:sp>
        <p:nvSpPr>
          <p:cNvPr id="8" name="Text Placeholder 7">
            <a:extLst>
              <a:ext uri="{FF2B5EF4-FFF2-40B4-BE49-F238E27FC236}">
                <a16:creationId xmlns:a16="http://schemas.microsoft.com/office/drawing/2014/main" id="{BC0B5B27-0201-4C6D-8190-B27EF3FCB1B2}"/>
              </a:ext>
            </a:extLst>
          </p:cNvPr>
          <p:cNvSpPr>
            <a:spLocks noGrp="1"/>
          </p:cNvSpPr>
          <p:nvPr>
            <p:ph type="body" sz="half" idx="2"/>
          </p:nvPr>
        </p:nvSpPr>
        <p:spPr>
          <a:xfrm>
            <a:off x="614133" y="1311639"/>
            <a:ext cx="5632179" cy="4702271"/>
          </a:xfrm>
        </p:spPr>
        <p:txBody>
          <a:bodyPr>
            <a:normAutofit/>
          </a:bodyPr>
          <a:lstStyle/>
          <a:p>
            <a:pPr lvl="0">
              <a:lnSpc>
                <a:spcPct val="120000"/>
              </a:lnSpc>
            </a:pPr>
            <a:r>
              <a:rPr lang="en-US" sz="2000" dirty="0">
                <a:solidFill>
                  <a:srgbClr val="004F9F"/>
                </a:solidFill>
                <a:cs typeface="Arial" panose="020B0604020202020204" pitchFamily="34" charset="0"/>
              </a:rPr>
              <a:t>The </a:t>
            </a:r>
            <a:r>
              <a:rPr lang="en-US" sz="2000" i="1" dirty="0">
                <a:solidFill>
                  <a:srgbClr val="004F9F"/>
                </a:solidFill>
                <a:cs typeface="Arial" panose="020B0604020202020204" pitchFamily="34" charset="0"/>
              </a:rPr>
              <a:t>average</a:t>
            </a:r>
            <a:r>
              <a:rPr lang="en-US" sz="2000" dirty="0">
                <a:solidFill>
                  <a:srgbClr val="004F9F"/>
                </a:solidFill>
                <a:cs typeface="Arial" panose="020B0604020202020204" pitchFamily="34" charset="0"/>
              </a:rPr>
              <a:t> quantity of GHGs emitted and land &amp; water use to produce 100g of protein from animal and plant foods.</a:t>
            </a:r>
          </a:p>
          <a:p>
            <a:pPr>
              <a:lnSpc>
                <a:spcPct val="120000"/>
              </a:lnSpc>
            </a:pPr>
            <a:r>
              <a:rPr lang="en-US" sz="2000" dirty="0">
                <a:solidFill>
                  <a:srgbClr val="40A535"/>
                </a:solidFill>
              </a:rPr>
              <a:t>These are </a:t>
            </a:r>
            <a:r>
              <a:rPr lang="en-US" sz="2000" i="1" dirty="0">
                <a:solidFill>
                  <a:srgbClr val="40A535"/>
                </a:solidFill>
              </a:rPr>
              <a:t>average</a:t>
            </a:r>
            <a:r>
              <a:rPr lang="en-US" sz="2000" dirty="0">
                <a:solidFill>
                  <a:srgbClr val="40A535"/>
                </a:solidFill>
              </a:rPr>
              <a:t> values based on a combination of data sets from around the world therefore </a:t>
            </a:r>
            <a:r>
              <a:rPr lang="en-US" sz="2000" b="1" dirty="0">
                <a:solidFill>
                  <a:srgbClr val="40A535"/>
                </a:solidFill>
              </a:rPr>
              <a:t>there will be significant variability depending on country of origin and production practices</a:t>
            </a:r>
            <a:r>
              <a:rPr lang="en-US" sz="2000" dirty="0">
                <a:solidFill>
                  <a:srgbClr val="00B050"/>
                </a:solidFill>
              </a:rPr>
              <a:t>.</a:t>
            </a:r>
            <a:endParaRPr lang="en-GB" sz="2000" dirty="0">
              <a:solidFill>
                <a:srgbClr val="00B050"/>
              </a:solidFill>
            </a:endParaRPr>
          </a:p>
          <a:p>
            <a:r>
              <a:rPr lang="en-US" sz="2000" dirty="0"/>
              <a:t>Other important measure include water pollution, soil degradation, impact on biodiversity &amp; ecosystems, nitrogen and phosphorus output (from pesticide use) etc.</a:t>
            </a:r>
            <a:endParaRPr lang="en-GB" sz="2000" dirty="0"/>
          </a:p>
        </p:txBody>
      </p:sp>
      <p:grpSp>
        <p:nvGrpSpPr>
          <p:cNvPr id="4" name="Group 3">
            <a:extLst>
              <a:ext uri="{FF2B5EF4-FFF2-40B4-BE49-F238E27FC236}">
                <a16:creationId xmlns:a16="http://schemas.microsoft.com/office/drawing/2014/main" id="{28C59904-33FB-439F-B067-D35C6CB35F11}"/>
              </a:ext>
            </a:extLst>
          </p:cNvPr>
          <p:cNvGrpSpPr/>
          <p:nvPr/>
        </p:nvGrpSpPr>
        <p:grpSpPr>
          <a:xfrm>
            <a:off x="6559821" y="94628"/>
            <a:ext cx="5632179" cy="6659217"/>
            <a:chOff x="7984435" y="238538"/>
            <a:chExt cx="5632179" cy="6659217"/>
          </a:xfrm>
        </p:grpSpPr>
        <p:pic>
          <p:nvPicPr>
            <p:cNvPr id="5" name="Picture 4">
              <a:extLst>
                <a:ext uri="{FF2B5EF4-FFF2-40B4-BE49-F238E27FC236}">
                  <a16:creationId xmlns:a16="http://schemas.microsoft.com/office/drawing/2014/main" id="{52CC08E8-CB70-43DC-A78D-E0DBC026DC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85" t="12331" r="23140" b="1845"/>
            <a:stretch/>
          </p:blipFill>
          <p:spPr>
            <a:xfrm>
              <a:off x="7984435" y="715616"/>
              <a:ext cx="5632179" cy="6182139"/>
            </a:xfrm>
            <a:prstGeom prst="rect">
              <a:avLst/>
            </a:prstGeom>
          </p:spPr>
        </p:pic>
        <p:pic>
          <p:nvPicPr>
            <p:cNvPr id="6" name="Picture 5">
              <a:extLst>
                <a:ext uri="{FF2B5EF4-FFF2-40B4-BE49-F238E27FC236}">
                  <a16:creationId xmlns:a16="http://schemas.microsoft.com/office/drawing/2014/main" id="{376F263F-153D-40E9-9E70-1C29A1FFF0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85" t="2122" r="23725" b="90435"/>
            <a:stretch/>
          </p:blipFill>
          <p:spPr>
            <a:xfrm>
              <a:off x="7984435" y="238538"/>
              <a:ext cx="5572544" cy="536183"/>
            </a:xfrm>
            <a:prstGeom prst="rect">
              <a:avLst/>
            </a:prstGeom>
          </p:spPr>
        </p:pic>
      </p:grpSp>
    </p:spTree>
    <p:extLst>
      <p:ext uri="{BB962C8B-B14F-4D97-AF65-F5344CB8AC3E}">
        <p14:creationId xmlns:p14="http://schemas.microsoft.com/office/powerpoint/2010/main" val="203513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91132-0486-480E-89C4-D2C90EB78409}"/>
              </a:ext>
            </a:extLst>
          </p:cNvPr>
          <p:cNvSpPr txBox="1"/>
          <p:nvPr/>
        </p:nvSpPr>
        <p:spPr>
          <a:xfrm>
            <a:off x="588724" y="2505205"/>
            <a:ext cx="4396635" cy="1754326"/>
          </a:xfrm>
          <a:prstGeom prst="rect">
            <a:avLst/>
          </a:prstGeom>
          <a:noFill/>
        </p:spPr>
        <p:txBody>
          <a:bodyPr wrap="square" rtlCol="0">
            <a:spAutoFit/>
          </a:bodyPr>
          <a:lstStyle/>
          <a:p>
            <a:r>
              <a:rPr lang="en-GB" sz="3600" dirty="0">
                <a:solidFill>
                  <a:schemeClr val="bg1"/>
                </a:solidFill>
                <a:latin typeface="+mj-lt"/>
              </a:rPr>
              <a:t>Dietary recommendations for sustainable diets</a:t>
            </a:r>
          </a:p>
        </p:txBody>
      </p:sp>
    </p:spTree>
    <p:extLst>
      <p:ext uri="{BB962C8B-B14F-4D97-AF65-F5344CB8AC3E}">
        <p14:creationId xmlns:p14="http://schemas.microsoft.com/office/powerpoint/2010/main" val="367120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78E6-EABF-41B4-A6B6-8AB02BF200EB}"/>
              </a:ext>
            </a:extLst>
          </p:cNvPr>
          <p:cNvSpPr>
            <a:spLocks noGrp="1"/>
          </p:cNvSpPr>
          <p:nvPr>
            <p:ph type="title"/>
          </p:nvPr>
        </p:nvSpPr>
        <p:spPr/>
        <p:txBody>
          <a:bodyPr/>
          <a:lstStyle/>
          <a:p>
            <a:r>
              <a:rPr lang="en-GB" dirty="0"/>
              <a:t>Can a UK sustainable diet be a healthy diet?</a:t>
            </a:r>
          </a:p>
        </p:txBody>
      </p:sp>
      <p:grpSp>
        <p:nvGrpSpPr>
          <p:cNvPr id="4" name="Group 3">
            <a:extLst>
              <a:ext uri="{FF2B5EF4-FFF2-40B4-BE49-F238E27FC236}">
                <a16:creationId xmlns:a16="http://schemas.microsoft.com/office/drawing/2014/main" id="{D6510014-2B7C-4685-9F65-BDAA5ECD9090}"/>
              </a:ext>
            </a:extLst>
          </p:cNvPr>
          <p:cNvGrpSpPr/>
          <p:nvPr/>
        </p:nvGrpSpPr>
        <p:grpSpPr>
          <a:xfrm>
            <a:off x="5309739" y="1114706"/>
            <a:ext cx="4569099" cy="4780988"/>
            <a:chOff x="205740" y="842817"/>
            <a:chExt cx="5486400" cy="5969463"/>
          </a:xfrm>
        </p:grpSpPr>
        <p:pic>
          <p:nvPicPr>
            <p:cNvPr id="5" name="Picture 4">
              <a:extLst>
                <a:ext uri="{FF2B5EF4-FFF2-40B4-BE49-F238E27FC236}">
                  <a16:creationId xmlns:a16="http://schemas.microsoft.com/office/drawing/2014/main" id="{833E9BDF-FCCC-46E6-93F7-F55B52E50DF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78" r="20265" b="12956"/>
            <a:stretch/>
          </p:blipFill>
          <p:spPr>
            <a:xfrm>
              <a:off x="205740" y="842817"/>
              <a:ext cx="5486400" cy="5969463"/>
            </a:xfrm>
            <a:prstGeom prst="rect">
              <a:avLst/>
            </a:prstGeom>
          </p:spPr>
        </p:pic>
        <p:sp>
          <p:nvSpPr>
            <p:cNvPr id="6" name="Rectangle 5">
              <a:extLst>
                <a:ext uri="{FF2B5EF4-FFF2-40B4-BE49-F238E27FC236}">
                  <a16:creationId xmlns:a16="http://schemas.microsoft.com/office/drawing/2014/main" id="{3A6927FF-BE42-4576-8C2B-9D2D4976B01E}"/>
                </a:ext>
              </a:extLst>
            </p:cNvPr>
            <p:cNvSpPr/>
            <p:nvPr/>
          </p:nvSpPr>
          <p:spPr>
            <a:xfrm>
              <a:off x="205740" y="5950845"/>
              <a:ext cx="1120140" cy="838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a:extLst>
              <a:ext uri="{FF2B5EF4-FFF2-40B4-BE49-F238E27FC236}">
                <a16:creationId xmlns:a16="http://schemas.microsoft.com/office/drawing/2014/main" id="{3A476085-87A2-43BF-AAF7-E59F262F221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8785" y="863142"/>
            <a:ext cx="5338751" cy="3774261"/>
          </a:xfrm>
          <a:prstGeom prst="rect">
            <a:avLst/>
          </a:prstGeom>
        </p:spPr>
      </p:pic>
      <p:grpSp>
        <p:nvGrpSpPr>
          <p:cNvPr id="9" name="Group 8">
            <a:extLst>
              <a:ext uri="{FF2B5EF4-FFF2-40B4-BE49-F238E27FC236}">
                <a16:creationId xmlns:a16="http://schemas.microsoft.com/office/drawing/2014/main" id="{2E4AF44E-CBDA-4372-BE03-AB735D080A93}"/>
              </a:ext>
            </a:extLst>
          </p:cNvPr>
          <p:cNvGrpSpPr/>
          <p:nvPr/>
        </p:nvGrpSpPr>
        <p:grpSpPr>
          <a:xfrm>
            <a:off x="813477" y="4418483"/>
            <a:ext cx="4080485" cy="1315055"/>
            <a:chOff x="844255" y="5032124"/>
            <a:chExt cx="4652085" cy="1358398"/>
          </a:xfrm>
        </p:grpSpPr>
        <p:sp>
          <p:nvSpPr>
            <p:cNvPr id="10" name="Rectangle 9">
              <a:extLst>
                <a:ext uri="{FF2B5EF4-FFF2-40B4-BE49-F238E27FC236}">
                  <a16:creationId xmlns:a16="http://schemas.microsoft.com/office/drawing/2014/main" id="{7E356561-7A2F-400A-B71C-6ADC39BBFBF5}"/>
                </a:ext>
              </a:extLst>
            </p:cNvPr>
            <p:cNvSpPr/>
            <p:nvPr/>
          </p:nvSpPr>
          <p:spPr>
            <a:xfrm>
              <a:off x="844255" y="5039138"/>
              <a:ext cx="2198898" cy="1351384"/>
            </a:xfrm>
            <a:prstGeom prst="rect">
              <a:avLst/>
            </a:prstGeom>
            <a:solidFill>
              <a:srgbClr val="004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2665AB36-2C35-470B-B1FD-CA77DC7F13DE}"/>
                </a:ext>
              </a:extLst>
            </p:cNvPr>
            <p:cNvSpPr txBox="1"/>
            <p:nvPr/>
          </p:nvSpPr>
          <p:spPr>
            <a:xfrm>
              <a:off x="1835695" y="5139916"/>
              <a:ext cx="1957764" cy="1077218"/>
            </a:xfrm>
            <a:prstGeom prst="rect">
              <a:avLst/>
            </a:prstGeom>
            <a:no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sym typeface="Webdings" panose="05030102010509060703" pitchFamily="18" charset="2"/>
                </a:rPr>
                <a:t>Calories</a:t>
              </a:r>
            </a:p>
            <a:p>
              <a:r>
                <a:rPr lang="en-GB" sz="1600" b="1" dirty="0">
                  <a:solidFill>
                    <a:schemeClr val="bg1"/>
                  </a:solidFill>
                  <a:latin typeface="Arial" panose="020B0604020202020204" pitchFamily="34" charset="0"/>
                  <a:cs typeface="Arial" panose="020B0604020202020204" pitchFamily="34" charset="0"/>
                  <a:sym typeface="Webdings" panose="05030102010509060703" pitchFamily="18" charset="2"/>
                </a:rPr>
                <a:t>Sat fat</a:t>
              </a:r>
            </a:p>
            <a:p>
              <a:r>
                <a:rPr lang="en-GB" sz="1600" b="1" dirty="0">
                  <a:solidFill>
                    <a:schemeClr val="bg1"/>
                  </a:solidFill>
                  <a:latin typeface="Arial" panose="020B0604020202020204" pitchFamily="34" charset="0"/>
                  <a:cs typeface="Arial" panose="020B0604020202020204" pitchFamily="34" charset="0"/>
                  <a:sym typeface="Webdings" panose="05030102010509060703" pitchFamily="18" charset="2"/>
                </a:rPr>
                <a:t>Sugars</a:t>
              </a:r>
            </a:p>
            <a:p>
              <a:r>
                <a:rPr lang="en-GB" sz="1600" b="1" dirty="0">
                  <a:solidFill>
                    <a:schemeClr val="bg1"/>
                  </a:solidFill>
                  <a:latin typeface="Arial" panose="020B0604020202020204" pitchFamily="34" charset="0"/>
                  <a:cs typeface="Arial" panose="020B0604020202020204" pitchFamily="34" charset="0"/>
                  <a:sym typeface="Webdings" panose="05030102010509060703" pitchFamily="18" charset="2"/>
                </a:rPr>
                <a:t>Salt</a:t>
              </a:r>
              <a:endParaRPr lang="en-GB" sz="1200" dirty="0">
                <a:solidFill>
                  <a:schemeClr val="bg1"/>
                </a:solidFill>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9696520A-E65E-4CBB-BF55-7154F44DBB95}"/>
                </a:ext>
              </a:extLst>
            </p:cNvPr>
            <p:cNvSpPr/>
            <p:nvPr/>
          </p:nvSpPr>
          <p:spPr>
            <a:xfrm flipV="1">
              <a:off x="936516" y="5421415"/>
              <a:ext cx="614088" cy="529386"/>
            </a:xfrm>
            <a:prstGeom prst="triangle">
              <a:avLst/>
            </a:prstGeom>
            <a:solidFill>
              <a:srgbClr val="40A535"/>
            </a:solidFill>
            <a:ln>
              <a:solidFill>
                <a:srgbClr val="40A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08AC159E-D8D3-45B5-B96A-B12106BACE24}"/>
                </a:ext>
              </a:extLst>
            </p:cNvPr>
            <p:cNvGrpSpPr/>
            <p:nvPr/>
          </p:nvGrpSpPr>
          <p:grpSpPr>
            <a:xfrm>
              <a:off x="3247339" y="5032124"/>
              <a:ext cx="2249001" cy="1351386"/>
              <a:chOff x="3508368" y="4821111"/>
              <a:chExt cx="2951348" cy="1773414"/>
            </a:xfrm>
          </p:grpSpPr>
          <p:sp>
            <p:nvSpPr>
              <p:cNvPr id="14" name="Rectangle 13">
                <a:extLst>
                  <a:ext uri="{FF2B5EF4-FFF2-40B4-BE49-F238E27FC236}">
                    <a16:creationId xmlns:a16="http://schemas.microsoft.com/office/drawing/2014/main" id="{3ABA14F9-7D02-4524-8D44-55A3ED70626E}"/>
                  </a:ext>
                </a:extLst>
              </p:cNvPr>
              <p:cNvSpPr/>
              <p:nvPr/>
            </p:nvSpPr>
            <p:spPr>
              <a:xfrm>
                <a:off x="3508368" y="4821111"/>
                <a:ext cx="2885600" cy="1773414"/>
              </a:xfrm>
              <a:prstGeom prst="rect">
                <a:avLst/>
              </a:prstGeom>
              <a:solidFill>
                <a:srgbClr val="004F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TextBox 14">
                <a:extLst>
                  <a:ext uri="{FF2B5EF4-FFF2-40B4-BE49-F238E27FC236}">
                    <a16:creationId xmlns:a16="http://schemas.microsoft.com/office/drawing/2014/main" id="{E6699270-28CA-46AC-9F84-E186CC963A86}"/>
                  </a:ext>
                </a:extLst>
              </p:cNvPr>
              <p:cNvSpPr txBox="1"/>
              <p:nvPr/>
            </p:nvSpPr>
            <p:spPr>
              <a:xfrm>
                <a:off x="4501952" y="5023864"/>
                <a:ext cx="1957764" cy="444282"/>
              </a:xfrm>
              <a:prstGeom prst="rect">
                <a:avLst/>
              </a:prstGeom>
              <a:no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sym typeface="Webdings" panose="05030102010509060703" pitchFamily="18" charset="2"/>
                  </a:rPr>
                  <a:t>Fibre</a:t>
                </a:r>
                <a:endParaRPr lang="en-GB" sz="14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B60D1AB-DAD7-4215-9C95-6BAB4D3A0E7A}"/>
                  </a:ext>
                </a:extLst>
              </p:cNvPr>
              <p:cNvSpPr txBox="1"/>
              <p:nvPr/>
            </p:nvSpPr>
            <p:spPr>
              <a:xfrm>
                <a:off x="4480036" y="5430661"/>
                <a:ext cx="1957764" cy="444282"/>
              </a:xfrm>
              <a:prstGeom prst="rect">
                <a:avLst/>
              </a:prstGeom>
              <a:no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sym typeface="Webdings" panose="05030102010509060703" pitchFamily="18" charset="2"/>
                  </a:rPr>
                  <a:t>5-a-day</a:t>
                </a:r>
                <a:endParaRPr lang="en-GB" sz="12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3A1EC4B-8B70-45B9-BE6F-690B41CC225F}"/>
                  </a:ext>
                </a:extLst>
              </p:cNvPr>
              <p:cNvSpPr txBox="1"/>
              <p:nvPr/>
            </p:nvSpPr>
            <p:spPr>
              <a:xfrm>
                <a:off x="4458119" y="5837459"/>
                <a:ext cx="1957764" cy="444282"/>
              </a:xfrm>
              <a:prstGeom prst="rect">
                <a:avLst/>
              </a:prstGeom>
              <a:no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sym typeface="Webdings" panose="05030102010509060703" pitchFamily="18" charset="2"/>
                  </a:rPr>
                  <a:t>Vits &amp; mins</a:t>
                </a:r>
                <a:endParaRPr lang="en-GB" sz="120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D740038-651F-4700-AB7F-413B7BCB531C}"/>
                  </a:ext>
                </a:extLst>
              </p:cNvPr>
              <p:cNvSpPr txBox="1"/>
              <p:nvPr/>
            </p:nvSpPr>
            <p:spPr>
              <a:xfrm>
                <a:off x="3682412" y="5025922"/>
                <a:ext cx="632415" cy="1501937"/>
              </a:xfrm>
              <a:prstGeom prst="rect">
                <a:avLst/>
              </a:prstGeom>
              <a:noFill/>
              <a:ln w="38100">
                <a:noFill/>
              </a:ln>
            </p:spPr>
            <p:txBody>
              <a:bodyPr wrap="square" rtlCol="0">
                <a:spAutoFit/>
              </a:bodyPr>
              <a:lstStyle/>
              <a:p>
                <a:pPr algn="ctr"/>
                <a:r>
                  <a:rPr lang="en-GB" sz="6600" b="1" dirty="0">
                    <a:solidFill>
                      <a:srgbClr val="40A535"/>
                    </a:solidFill>
                    <a:latin typeface="Arial" panose="020B0604020202020204" pitchFamily="34" charset="0"/>
                    <a:cs typeface="Arial" panose="020B0604020202020204" pitchFamily="34" charset="0"/>
                    <a:sym typeface="Wingdings 2" panose="05020102010507070707" pitchFamily="18" charset="2"/>
                  </a:rPr>
                  <a:t></a:t>
                </a:r>
                <a:endParaRPr lang="en-GB" sz="8800" b="1" dirty="0">
                  <a:solidFill>
                    <a:srgbClr val="40A535"/>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718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ne blue dot">
      <a:dk1>
        <a:sysClr val="windowText" lastClr="000000"/>
      </a:dk1>
      <a:lt1>
        <a:sysClr val="window" lastClr="FFFFFF"/>
      </a:lt1>
      <a:dk2>
        <a:srgbClr val="000000"/>
      </a:dk2>
      <a:lt2>
        <a:srgbClr val="E7E6E6"/>
      </a:lt2>
      <a:accent1>
        <a:srgbClr val="004F9F"/>
      </a:accent1>
      <a:accent2>
        <a:srgbClr val="40A535"/>
      </a:accent2>
      <a:accent3>
        <a:srgbClr val="A5A5A5"/>
      </a:accent3>
      <a:accent4>
        <a:srgbClr val="198CFF"/>
      </a:accent4>
      <a:accent5>
        <a:srgbClr val="80D377"/>
      </a:accent5>
      <a:accent6>
        <a:srgbClr val="A3D1FF"/>
      </a:accent6>
      <a:hlink>
        <a:srgbClr val="B8E7B3"/>
      </a:hlink>
      <a:folHlink>
        <a:srgbClr val="6262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6205</TotalTime>
  <Words>7079</Words>
  <Application>Microsoft Office PowerPoint</Application>
  <PresentationFormat>Widescreen</PresentationFormat>
  <Paragraphs>482</Paragraphs>
  <Slides>30</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Gotham-Light</vt:lpstr>
      <vt:lpstr>Wingdings</vt:lpstr>
      <vt:lpstr>Office Theme</vt:lpstr>
      <vt:lpstr>PowerPoint Presentation</vt:lpstr>
      <vt:lpstr>Why collective action is needed</vt:lpstr>
      <vt:lpstr>Our food systems are damaging the planet</vt:lpstr>
      <vt:lpstr>PowerPoint Presentation</vt:lpstr>
      <vt:lpstr>What is meant by a ‘sustainable diet’?</vt:lpstr>
      <vt:lpstr>What is meant by an ‘environmentally sustainable diet’?</vt:lpstr>
      <vt:lpstr>How do we assess sustainability in food?</vt:lpstr>
      <vt:lpstr>PowerPoint Presentation</vt:lpstr>
      <vt:lpstr>Can a UK sustainable diet be a healthy diet?</vt:lpstr>
      <vt:lpstr>EAT Lancet recommendations</vt:lpstr>
      <vt:lpstr>The BDA sustainable diet recommendations</vt:lpstr>
      <vt:lpstr>Meat and dairy key environmental burdens</vt:lpstr>
      <vt:lpstr>More plant proteins</vt:lpstr>
      <vt:lpstr>Reducing food waste</vt:lpstr>
      <vt:lpstr>Veganism and Vegetarianism </vt:lpstr>
      <vt:lpstr>PowerPoint Presentation</vt:lpstr>
      <vt:lpstr>Protein</vt:lpstr>
      <vt:lpstr>Iron</vt:lpstr>
      <vt:lpstr>Calcium</vt:lpstr>
      <vt:lpstr>Zinc</vt:lpstr>
      <vt:lpstr>Vitamin B12</vt:lpstr>
      <vt:lpstr>PowerPoint Presentation</vt:lpstr>
      <vt:lpstr>Dietitians as advocates for the planet</vt:lpstr>
      <vt:lpstr>PowerPoint Presentation</vt:lpstr>
      <vt:lpstr>Activity</vt:lpstr>
      <vt:lpstr>PowerPoint Presentation</vt:lpstr>
      <vt:lpstr>Resources</vt:lpstr>
      <vt:lpstr>PowerPoint Presentation</vt:lpstr>
      <vt:lpstr>PowerPoint Presentation</vt:lpstr>
      <vt:lpstr>EAT-Lancet planetary health diet - 2018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Lewis</dc:creator>
  <cp:lastModifiedBy>Tom Embury</cp:lastModifiedBy>
  <cp:revision>155</cp:revision>
  <cp:lastPrinted>2019-06-27T09:25:17Z</cp:lastPrinted>
  <dcterms:created xsi:type="dcterms:W3CDTF">2019-04-29T14:47:40Z</dcterms:created>
  <dcterms:modified xsi:type="dcterms:W3CDTF">2019-07-30T08:35:02Z</dcterms:modified>
</cp:coreProperties>
</file>