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317" r:id="rId3"/>
    <p:sldId id="360" r:id="rId4"/>
    <p:sldId id="259" r:id="rId5"/>
    <p:sldId id="261" r:id="rId6"/>
    <p:sldId id="262" r:id="rId7"/>
    <p:sldId id="318" r:id="rId8"/>
    <p:sldId id="267" r:id="rId9"/>
    <p:sldId id="266" r:id="rId10"/>
    <p:sldId id="268" r:id="rId11"/>
    <p:sldId id="319" r:id="rId12"/>
    <p:sldId id="316" r:id="rId13"/>
    <p:sldId id="283" r:id="rId14"/>
    <p:sldId id="358" r:id="rId15"/>
    <p:sldId id="329" r:id="rId16"/>
    <p:sldId id="330" r:id="rId17"/>
    <p:sldId id="332" r:id="rId18"/>
    <p:sldId id="285" r:id="rId19"/>
    <p:sldId id="349" r:id="rId20"/>
    <p:sldId id="367" r:id="rId21"/>
    <p:sldId id="362" r:id="rId22"/>
    <p:sldId id="363" r:id="rId23"/>
    <p:sldId id="364" r:id="rId24"/>
    <p:sldId id="365" r:id="rId25"/>
    <p:sldId id="366" r:id="rId26"/>
    <p:sldId id="368" r:id="rId27"/>
    <p:sldId id="284" r:id="rId28"/>
    <p:sldId id="287" r:id="rId29"/>
    <p:sldId id="339" r:id="rId30"/>
    <p:sldId id="340" r:id="rId31"/>
    <p:sldId id="341" r:id="rId32"/>
    <p:sldId id="352" r:id="rId33"/>
    <p:sldId id="353" r:id="rId34"/>
    <p:sldId id="354" r:id="rId35"/>
    <p:sldId id="355" r:id="rId36"/>
    <p:sldId id="356" r:id="rId37"/>
    <p:sldId id="291" r:id="rId38"/>
    <p:sldId id="346" r:id="rId39"/>
    <p:sldId id="347" r:id="rId40"/>
    <p:sldId id="350" r:id="rId41"/>
    <p:sldId id="345" r:id="rId42"/>
    <p:sldId id="369" r:id="rId43"/>
    <p:sldId id="325" r:id="rId44"/>
    <p:sldId id="326" r:id="rId45"/>
    <p:sldId id="327" r:id="rId46"/>
    <p:sldId id="328" r:id="rId47"/>
    <p:sldId id="370" r:id="rId48"/>
    <p:sldId id="305" r:id="rId49"/>
    <p:sldId id="348" r:id="rId50"/>
    <p:sldId id="374" r:id="rId51"/>
    <p:sldId id="371" r:id="rId52"/>
    <p:sldId id="286" r:id="rId53"/>
    <p:sldId id="315" r:id="rId54"/>
    <p:sldId id="373"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964" autoAdjust="0"/>
    <p:restoredTop sz="94727" autoAdjust="0"/>
  </p:normalViewPr>
  <p:slideViewPr>
    <p:cSldViewPr>
      <p:cViewPr varScale="1">
        <p:scale>
          <a:sx n="52" d="100"/>
          <a:sy n="52" d="100"/>
        </p:scale>
        <p:origin x="-264" y="-91"/>
      </p:cViewPr>
      <p:guideLst>
        <p:guide orient="horz" pos="2160"/>
        <p:guide pos="2880"/>
      </p:guideLst>
    </p:cSldViewPr>
  </p:slideViewPr>
  <p:outlineViewPr>
    <p:cViewPr>
      <p:scale>
        <a:sx n="33" d="100"/>
        <a:sy n="33" d="100"/>
      </p:scale>
      <p:origin x="96" y="94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8DEFC5-38D1-41E1-A2B9-EB3DE7ADAC26}" type="datetimeFigureOut">
              <a:rPr lang="en-GB" smtClean="0"/>
              <a:pPr/>
              <a:t>16/05/2012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2400D5-467A-420F-992C-CDA7F1F30114}"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For families with one child with ASD the likelihood of having another child is increased 5-10x (Bailey, A., Le </a:t>
            </a:r>
            <a:r>
              <a:rPr lang="en-GB" dirty="0" err="1" smtClean="0"/>
              <a:t>Couteur</a:t>
            </a:r>
            <a:r>
              <a:rPr lang="en-GB" dirty="0" smtClean="0"/>
              <a:t>, A., </a:t>
            </a:r>
            <a:r>
              <a:rPr lang="en-GB" dirty="0" err="1" smtClean="0"/>
              <a:t>Gottesman</a:t>
            </a:r>
            <a:r>
              <a:rPr lang="en-GB" dirty="0" smtClean="0"/>
              <a:t>, I, et al. Autism as a strongly genetic disorder: evidence from a British twin study. 1995 </a:t>
            </a:r>
            <a:r>
              <a:rPr lang="en-GB" i="1" dirty="0" smtClean="0"/>
              <a:t>Psychol. Med. </a:t>
            </a:r>
            <a:r>
              <a:rPr lang="en-GB" dirty="0" smtClean="0"/>
              <a:t>25, 63–77.)</a:t>
            </a:r>
          </a:p>
          <a:p>
            <a:endParaRPr lang="en-GB" dirty="0"/>
          </a:p>
        </p:txBody>
      </p:sp>
      <p:sp>
        <p:nvSpPr>
          <p:cNvPr id="4" name="Slide Number Placeholder 3"/>
          <p:cNvSpPr>
            <a:spLocks noGrp="1"/>
          </p:cNvSpPr>
          <p:nvPr>
            <p:ph type="sldNum" sz="quarter" idx="10"/>
          </p:nvPr>
        </p:nvSpPr>
        <p:spPr/>
        <p:txBody>
          <a:bodyPr/>
          <a:lstStyle/>
          <a:p>
            <a:fld id="{DA2400D5-467A-420F-992C-CDA7F1F30114}" type="slidenum">
              <a:rPr lang="en-GB" smtClean="0"/>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Biochemical differences </a:t>
            </a:r>
            <a:r>
              <a:rPr lang="en-GB" dirty="0" smtClean="0">
                <a:sym typeface="Wingdings" pitchFamily="2" charset="2"/>
              </a:rPr>
              <a:t> clues to cause, sub-types and potential treatments</a:t>
            </a:r>
          </a:p>
          <a:p>
            <a:endParaRPr lang="en-GB" dirty="0"/>
          </a:p>
        </p:txBody>
      </p:sp>
      <p:sp>
        <p:nvSpPr>
          <p:cNvPr id="4" name="Slide Number Placeholder 3"/>
          <p:cNvSpPr>
            <a:spLocks noGrp="1"/>
          </p:cNvSpPr>
          <p:nvPr>
            <p:ph type="sldNum" sz="quarter" idx="10"/>
          </p:nvPr>
        </p:nvSpPr>
        <p:spPr/>
        <p:txBody>
          <a:bodyPr/>
          <a:lstStyle/>
          <a:p>
            <a:fld id="{DA2400D5-467A-420F-992C-CDA7F1F30114}" type="slidenum">
              <a:rPr lang="en-GB" smtClean="0"/>
              <a:pPr/>
              <a:t>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Biochemical differences </a:t>
            </a:r>
            <a:r>
              <a:rPr lang="en-GB" dirty="0" smtClean="0">
                <a:sym typeface="Wingdings" pitchFamily="2" charset="2"/>
              </a:rPr>
              <a:t> clues to cause, sub-types and potential treatments</a:t>
            </a:r>
          </a:p>
          <a:p>
            <a:endParaRPr lang="en-GB" dirty="0"/>
          </a:p>
        </p:txBody>
      </p:sp>
      <p:sp>
        <p:nvSpPr>
          <p:cNvPr id="4" name="Slide Number Placeholder 3"/>
          <p:cNvSpPr>
            <a:spLocks noGrp="1"/>
          </p:cNvSpPr>
          <p:nvPr>
            <p:ph type="sldNum" sz="quarter" idx="10"/>
          </p:nvPr>
        </p:nvSpPr>
        <p:spPr/>
        <p:txBody>
          <a:bodyPr/>
          <a:lstStyle/>
          <a:p>
            <a:fld id="{DA2400D5-467A-420F-992C-CDA7F1F30114}" type="slidenum">
              <a:rPr lang="en-GB" smtClean="0"/>
              <a:pPr/>
              <a:t>7</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Biochemical differences </a:t>
            </a:r>
            <a:r>
              <a:rPr lang="en-GB" dirty="0" smtClean="0">
                <a:sym typeface="Wingdings" pitchFamily="2" charset="2"/>
              </a:rPr>
              <a:t> clues to cause, sub-types and potential treatments</a:t>
            </a:r>
          </a:p>
          <a:p>
            <a:endParaRPr lang="en-GB" dirty="0"/>
          </a:p>
        </p:txBody>
      </p:sp>
      <p:sp>
        <p:nvSpPr>
          <p:cNvPr id="4" name="Slide Number Placeholder 3"/>
          <p:cNvSpPr>
            <a:spLocks noGrp="1"/>
          </p:cNvSpPr>
          <p:nvPr>
            <p:ph type="sldNum" sz="quarter" idx="10"/>
          </p:nvPr>
        </p:nvSpPr>
        <p:spPr/>
        <p:txBody>
          <a:bodyPr/>
          <a:lstStyle/>
          <a:p>
            <a:fld id="{DA2400D5-467A-420F-992C-CDA7F1F30114}" type="slidenum">
              <a:rPr lang="en-GB" smtClean="0"/>
              <a:pPr/>
              <a:t>8</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 many things that are more difficult when one has autism, that can be changed to make a autism friendly world. A big one is diet. (Many people show drastic changes in autistic </a:t>
            </a:r>
            <a:r>
              <a:rPr lang="en-GB" dirty="0" err="1" smtClean="0"/>
              <a:t>behavior</a:t>
            </a:r>
            <a:r>
              <a:rPr lang="en-GB" dirty="0" smtClean="0"/>
              <a:t> when their diet is changed - this isn't because they are "less" autistic, but the things that trigger the "unacceptable" </a:t>
            </a:r>
            <a:r>
              <a:rPr lang="en-GB" dirty="0" err="1" smtClean="0"/>
              <a:t>behavior</a:t>
            </a:r>
            <a:r>
              <a:rPr lang="en-GB" dirty="0" smtClean="0"/>
              <a:t> are taken away) </a:t>
            </a:r>
            <a:br>
              <a:rPr lang="en-GB" dirty="0" smtClean="0"/>
            </a:br>
            <a:r>
              <a:rPr lang="en-GB" dirty="0" smtClean="0"/>
              <a:t/>
            </a:r>
            <a:br>
              <a:rPr lang="en-GB" dirty="0" smtClean="0"/>
            </a:br>
            <a:r>
              <a:rPr lang="en-GB" dirty="0" smtClean="0"/>
              <a:t>Think of it as maybe having a sticker in your foot - want to go to school to be "disciplined" into not screaming every time it punctures you - or want to take the sticker out?</a:t>
            </a:r>
            <a:br>
              <a:rPr lang="en-GB" dirty="0" smtClean="0"/>
            </a:br>
            <a:r>
              <a:rPr lang="en-GB" dirty="0" smtClean="0"/>
              <a:t/>
            </a:r>
            <a:br>
              <a:rPr lang="en-GB" dirty="0" smtClean="0"/>
            </a:br>
            <a:r>
              <a:rPr lang="en-GB" dirty="0" smtClean="0"/>
              <a:t>Obviously, if you know autism, you know the many other things (like tags - and change) that can bring out socially unacceptable (yuck!) </a:t>
            </a:r>
            <a:r>
              <a:rPr lang="en-GB" dirty="0" err="1" smtClean="0"/>
              <a:t>behavior</a:t>
            </a:r>
            <a:r>
              <a:rPr lang="en-GB" dirty="0" smtClean="0"/>
              <a:t> in us. Help us remove these from our lives - don't try to force us to be someone we're not! </a:t>
            </a:r>
          </a:p>
          <a:p>
            <a:pPr lvl="1"/>
            <a:r>
              <a:rPr lang="en-GB" dirty="0" smtClean="0"/>
              <a:t>Source as on last slide</a:t>
            </a:r>
          </a:p>
          <a:p>
            <a:endParaRPr lang="en-GB" dirty="0"/>
          </a:p>
        </p:txBody>
      </p:sp>
      <p:sp>
        <p:nvSpPr>
          <p:cNvPr id="4" name="Slide Number Placeholder 3"/>
          <p:cNvSpPr>
            <a:spLocks noGrp="1"/>
          </p:cNvSpPr>
          <p:nvPr>
            <p:ph type="sldNum" sz="quarter" idx="10"/>
          </p:nvPr>
        </p:nvSpPr>
        <p:spPr/>
        <p:txBody>
          <a:bodyPr/>
          <a:lstStyle/>
          <a:p>
            <a:fld id="{DA2400D5-467A-420F-992C-CDA7F1F30114}" type="slidenum">
              <a:rPr lang="en-GB" smtClean="0"/>
              <a:pPr/>
              <a:t>17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144463-143B-4C3E-AA7A-60CCE7F726C3}" type="datetime1">
              <a:rPr lang="en-GB" smtClean="0"/>
              <a:t>16/05/2012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D5B40D2-3130-463B-AED4-66C70DDDCFC3}" type="datetime1">
              <a:rPr lang="en-GB" smtClean="0"/>
              <a:t>16/05/2012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92B0400-F3EE-44EF-86EC-046D7240D99B}" type="datetime1">
              <a:rPr lang="en-GB" smtClean="0"/>
              <a:t>16/05/2012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E5F995E-2203-451C-90DE-C2EE923356FB}" type="datetime1">
              <a:rPr lang="en-GB" smtClean="0"/>
              <a:t>16/05/2012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337871-99A3-4101-9BFB-11A0ED3142FE}" type="datetime1">
              <a:rPr lang="en-GB" smtClean="0"/>
              <a:t>16/05/2012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1F1D807-966D-4B76-BEEF-E2A79C3B1A6E}" type="datetime1">
              <a:rPr lang="en-GB" smtClean="0"/>
              <a:t>16/05/2012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3CAA8C-8995-447F-98FF-B4081A75FFB4}" type="datetime1">
              <a:rPr lang="en-GB" smtClean="0"/>
              <a:t>16/05/2012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B2D79AD-B109-4A8B-A036-A3D9C6BC778C}" type="datetime1">
              <a:rPr lang="en-GB" smtClean="0"/>
              <a:t>16/05/2012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82042-EA23-46D1-8E1F-A119783627AF}" type="datetime1">
              <a:rPr lang="en-GB" smtClean="0"/>
              <a:t>16/05/2012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61F470-8638-4C66-A429-DC2F4FB5AFBF}" type="datetime1">
              <a:rPr lang="en-GB" smtClean="0"/>
              <a:t>16/05/2012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1656D8-C295-4A12-A982-D88EF977BB1C}" type="datetime1">
              <a:rPr lang="en-GB" smtClean="0"/>
              <a:t>16/05/2012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3A702A-439C-4BE7-87BD-40E72C21FBE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0CAD0F-8EA0-48DB-85AE-B8621C4FA361}" type="datetime1">
              <a:rPr lang="en-GB" smtClean="0"/>
              <a:t>16/05/2012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3A702A-439C-4BE7-87BD-40E72C21FBE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cbi.nlm.nih.gov/pubmed/21651783" TargetMode="External"/><Relationship Id="rId2" Type="http://schemas.openxmlformats.org/officeDocument/2006/relationships/hyperlink" Target="http://www.ncbi.nlm.nih.gov/pubmed?term=%22Adams%20JB%22%5bAuthor%5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cbi.nlm.nih.gov/pubmed/21300048" TargetMode="External"/><Relationship Id="rId2" Type="http://schemas.openxmlformats.org/officeDocument/2006/relationships/hyperlink" Target="http://www.ncbi.nlm.nih.gov/pubmed?term=%22Ka%C5%82u%C5%BCna-Czapli%C5%84ska%20J%22%5bAuthor%5d" TargetMode="External"/><Relationship Id="rId1" Type="http://schemas.openxmlformats.org/officeDocument/2006/relationships/slideLayout" Target="../slideLayouts/slideLayout2.xml"/><Relationship Id="rId4" Type="http://schemas.openxmlformats.org/officeDocument/2006/relationships/hyperlink" Target="http://www.ncbi.nlm.nih.gov/pubmed/20845086"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ncbi.nlm.nih.gov/pubmed?term=Frye%20RE%5bAuthor%5d&amp;cauthor=true&amp;cauthor_uid=21263444" TargetMode="External"/><Relationship Id="rId2" Type="http://schemas.openxmlformats.org/officeDocument/2006/relationships/hyperlink" Target="http://www.ncbi.nlm.nih.gov/pubmed?term=Rossignol%20DA%5bAuthor%5d&amp;cauthor=true&amp;cauthor_uid=21263444" TargetMode="External"/><Relationship Id="rId1" Type="http://schemas.openxmlformats.org/officeDocument/2006/relationships/slideLayout" Target="../slideLayouts/slideLayout2.xml"/><Relationship Id="rId4" Type="http://schemas.openxmlformats.org/officeDocument/2006/relationships/hyperlink" Target="http://www.ncbi.nlm.nih.gov/pubmed/2126344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ncbi.nlm.nih.gov/pubmed?term=%22Bouchard%20TP%22%5bAuthor%5d" TargetMode="External"/><Relationship Id="rId2" Type="http://schemas.openxmlformats.org/officeDocument/2006/relationships/hyperlink" Target="http://www.ncbi.nlm.nih.gov/pubmed?term=%22Genuis%20SJ%22%5bAuthor%5d" TargetMode="External"/><Relationship Id="rId1" Type="http://schemas.openxmlformats.org/officeDocument/2006/relationships/slideLayout" Target="../slideLayouts/slideLayout2.xml"/><Relationship Id="rId4" Type="http://schemas.openxmlformats.org/officeDocument/2006/relationships/hyperlink" Target="http://www.ncbi.nlm.nih.gov/pubmed/19564647"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www.ncbi.nlm.nih.gov/pubmed/20406576" TargetMode="External"/><Relationship Id="rId2" Type="http://schemas.openxmlformats.org/officeDocument/2006/relationships/hyperlink" Target="http://www.ncbi.nlm.nih.gov/pubmed?term=%22Whiteley%20P%22%5bAuthor%5d"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ncbi.nlm.nih.gov/pubmed?term=%22Brian%20JA%22%5bAuthor%5d" TargetMode="External"/><Relationship Id="rId2" Type="http://schemas.openxmlformats.org/officeDocument/2006/relationships/hyperlink" Target="http://www.ncbi.nlm.nih.gov/pubmed?term=%22Dosman%20CF%22%5bAuthor%5d" TargetMode="External"/><Relationship Id="rId1" Type="http://schemas.openxmlformats.org/officeDocument/2006/relationships/slideLayout" Target="../slideLayouts/slideLayout2.xml"/><Relationship Id="rId5" Type="http://schemas.openxmlformats.org/officeDocument/2006/relationships/hyperlink" Target="http://www.ncbi.nlm.nih.gov/pubmed/17352947" TargetMode="External"/><Relationship Id="rId4" Type="http://schemas.openxmlformats.org/officeDocument/2006/relationships/hyperlink" Target="http://www.ncbi.nlm.nih.gov/pubmed?term=%22Drmic%20IE%22%5bAuthor%5d"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ncbi.nlm.nih.gov/pubmed?term=%22Devito%20R%22%5bAuthor%5d" TargetMode="External"/><Relationship Id="rId2" Type="http://schemas.openxmlformats.org/officeDocument/2006/relationships/hyperlink" Target="http://www.ncbi.nlm.nih.gov/pubmed?term=%22Russo%20AJ%22%5bAuthor%5d" TargetMode="External"/><Relationship Id="rId1" Type="http://schemas.openxmlformats.org/officeDocument/2006/relationships/slideLayout" Target="../slideLayouts/slideLayout2.xml"/><Relationship Id="rId4" Type="http://schemas.openxmlformats.org/officeDocument/2006/relationships/hyperlink" Target="http://www.ncbi.nlm.nih.gov/pubmed/22174567"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ncbi.nlm.nih.gov/pubmed?term=%22Bertoglio%20K%22%5bAuthor%5d" TargetMode="External"/><Relationship Id="rId2" Type="http://schemas.openxmlformats.org/officeDocument/2006/relationships/hyperlink" Target="http://www.ncbi.nlm.nih.gov/pubmed?term=%22Bent%20S%22%5bAuthor%5d" TargetMode="External"/><Relationship Id="rId1" Type="http://schemas.openxmlformats.org/officeDocument/2006/relationships/slideLayout" Target="../slideLayouts/slideLayout2.xml"/><Relationship Id="rId5" Type="http://schemas.openxmlformats.org/officeDocument/2006/relationships/hyperlink" Target="http://www.ncbi.nlm.nih.gov/pubmed/20683766" TargetMode="External"/><Relationship Id="rId4" Type="http://schemas.openxmlformats.org/officeDocument/2006/relationships/hyperlink" Target="http://www.ncbi.nlm.nih.gov/pubmed?term=%22Ashwood%20P%22%5bAuthor%5d"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ncbi.nlm.nih.gov/pubmed?term=%22Oliff%20C%22%5bAuthor%5d" TargetMode="External"/><Relationship Id="rId2" Type="http://schemas.openxmlformats.org/officeDocument/2006/relationships/hyperlink" Target="http://www.ncbi.nlm.nih.gov/pubmed?term=%22Munasinghe%20SA%22%5bAuthor%5d" TargetMode="External"/><Relationship Id="rId1" Type="http://schemas.openxmlformats.org/officeDocument/2006/relationships/slideLayout" Target="../slideLayouts/slideLayout2.xml"/><Relationship Id="rId6" Type="http://schemas.openxmlformats.org/officeDocument/2006/relationships/hyperlink" Target="http://www.ncbi.nlm.nih.gov/pubmed/20204691" TargetMode="External"/><Relationship Id="rId5" Type="http://schemas.openxmlformats.org/officeDocument/2006/relationships/hyperlink" Target="http://www.ncbi.nlm.nih.gov/pubmed?term=%22Wray%20JA%22%5bAuthor%5d" TargetMode="External"/><Relationship Id="rId4" Type="http://schemas.openxmlformats.org/officeDocument/2006/relationships/hyperlink" Target="http://www.ncbi.nlm.nih.gov/pubmed?term=%22Finn%20J%22%5bAuthor%5d"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hyperlink" Target="http://www.ncbi.nlm.nih.gov/pubmed?term=%22Hart%20LC%22%5bAuthor%5d" TargetMode="External"/><Relationship Id="rId2" Type="http://schemas.openxmlformats.org/officeDocument/2006/relationships/hyperlink" Target="http://www.ncbi.nlm.nih.gov/pubmed?term=%22Zimmer%20MH%22%5bAuthor%5d" TargetMode="External"/><Relationship Id="rId1" Type="http://schemas.openxmlformats.org/officeDocument/2006/relationships/slideLayout" Target="../slideLayouts/slideLayout2.xml"/><Relationship Id="rId5" Type="http://schemas.openxmlformats.org/officeDocument/2006/relationships/hyperlink" Target="http://www.ncbi.nlm.nih.gov/pubmed/21556968" TargetMode="External"/><Relationship Id="rId4" Type="http://schemas.openxmlformats.org/officeDocument/2006/relationships/hyperlink" Target="http://www.ncbi.nlm.nih.gov/pubmed?term=%22Manning-Courtney%20P%22%5bAuthor%5d"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ncbi.nlm.nih.gov/pubmed?term=%22Piazza%20CC%22%5bAuthor%5d" TargetMode="External"/><Relationship Id="rId2" Type="http://schemas.openxmlformats.org/officeDocument/2006/relationships/hyperlink" Target="http://www.ncbi.nlm.nih.gov/pubmed?term=%22Tang%20B%22%5bAuthor%5d" TargetMode="External"/><Relationship Id="rId1" Type="http://schemas.openxmlformats.org/officeDocument/2006/relationships/slideLayout" Target="../slideLayouts/slideLayout2.xml"/><Relationship Id="rId6" Type="http://schemas.openxmlformats.org/officeDocument/2006/relationships/hyperlink" Target="http://www.ncbi.nlm.nih.gov/pubmed/21358413" TargetMode="External"/><Relationship Id="rId5" Type="http://schemas.openxmlformats.org/officeDocument/2006/relationships/hyperlink" Target="http://www.ncbi.nlm.nih.gov/pubmed?term=%22Stein%20MT%22%5bAuthor%5d" TargetMode="External"/><Relationship Id="rId4" Type="http://schemas.openxmlformats.org/officeDocument/2006/relationships/hyperlink" Target="http://www.ncbi.nlm.nih.gov/pubmed?term=%22Dolezal%20D%22%5bAuthor%5d"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cbi.nlm.nih.gov/pubmed/21610500" TargetMode="External"/><Relationship Id="rId2" Type="http://schemas.openxmlformats.org/officeDocument/2006/relationships/hyperlink" Target="http://www.ncbi.nlm.nih.gov/pubmed?term=%22Schmidt%20RJ%22%5bAuthor%5d"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cbi.nlm.nih.gov/pubmed?term=%22Russo%20AJ%22%5bAuthor%5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ncbi.nlm.nih.gov/pubmed/22174567" TargetMode="External"/><Relationship Id="rId4" Type="http://schemas.openxmlformats.org/officeDocument/2006/relationships/hyperlink" Target="http://www.ncbi.nlm.nih.gov/pubmed?term=%22Devito%20R%22%5bAuthor%5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nature.com/srep/2011/111103/srep00129/full/srep00129.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cbi.nlm.nih.gov/pubmed?term=%22Meguid%20NA%22%5bAuthor%5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ncbi.nlm.nih.gov/pubmed/2056903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ncbi.nlm.nih.gov/pubmed/22051046" TargetMode="External"/><Relationship Id="rId2" Type="http://schemas.openxmlformats.org/officeDocument/2006/relationships/hyperlink" Target="http://www.ncbi.nlm.nih.gov/pubmed?term=%22Al-Yafee%20YA%22%5bAuthor%5d" TargetMode="External"/><Relationship Id="rId1" Type="http://schemas.openxmlformats.org/officeDocument/2006/relationships/slideLayout" Target="../slideLayouts/slideLayout2.xml"/><Relationship Id="rId5" Type="http://schemas.openxmlformats.org/officeDocument/2006/relationships/hyperlink" Target="http://www.ncbi.nlm.nih.gov/pubmed/18612812" TargetMode="External"/><Relationship Id="rId4" Type="http://schemas.openxmlformats.org/officeDocument/2006/relationships/hyperlink" Target="http://www.ncbi.nlm.nih.gov/pubmed?term=%22Geier%20DA%22%5bAuthor%5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7"/>
            <a:ext cx="7772400" cy="2547714"/>
          </a:xfrm>
        </p:spPr>
        <p:txBody>
          <a:bodyPr>
            <a:normAutofit fontScale="90000"/>
          </a:bodyPr>
          <a:lstStyle/>
          <a:p>
            <a:r>
              <a:rPr lang="en-GB" dirty="0" smtClean="0"/>
              <a:t>Autism and </a:t>
            </a:r>
            <a:r>
              <a:rPr lang="en-GB" dirty="0" smtClean="0"/>
              <a:t>‘special diets’ </a:t>
            </a:r>
            <a:r>
              <a:rPr lang="en-GB" dirty="0" smtClean="0"/>
              <a:t>– an update</a:t>
            </a:r>
            <a:br>
              <a:rPr lang="en-GB" dirty="0" smtClean="0"/>
            </a:br>
            <a:r>
              <a:rPr lang="en-GB" dirty="0" smtClean="0"/>
              <a:t/>
            </a:r>
            <a:br>
              <a:rPr lang="en-GB" dirty="0" smtClean="0"/>
            </a:br>
            <a:r>
              <a:rPr lang="en-GB" dirty="0" smtClean="0"/>
              <a:t>DISC and DA joint meeting </a:t>
            </a:r>
            <a:br>
              <a:rPr lang="en-GB" dirty="0" smtClean="0"/>
            </a:br>
            <a:r>
              <a:rPr lang="en-GB" dirty="0" smtClean="0"/>
              <a:t>April 17</a:t>
            </a:r>
            <a:r>
              <a:rPr lang="en-GB" baseline="30000" dirty="0" smtClean="0"/>
              <a:t>th</a:t>
            </a:r>
            <a:r>
              <a:rPr lang="en-GB" dirty="0" smtClean="0"/>
              <a:t> 2012</a:t>
            </a:r>
            <a:endParaRPr lang="en-GB" dirty="0"/>
          </a:p>
        </p:txBody>
      </p:sp>
      <p:sp>
        <p:nvSpPr>
          <p:cNvPr id="3" name="Subtitle 2"/>
          <p:cNvSpPr>
            <a:spLocks noGrp="1"/>
          </p:cNvSpPr>
          <p:nvPr>
            <p:ph type="subTitle" idx="1"/>
          </p:nvPr>
        </p:nvSpPr>
        <p:spPr/>
        <p:txBody>
          <a:bodyPr>
            <a:normAutofit fontScale="85000" lnSpcReduction="10000"/>
          </a:bodyPr>
          <a:lstStyle/>
          <a:p>
            <a:r>
              <a:rPr lang="en-GB" dirty="0" smtClean="0"/>
              <a:t>Zoe Connor, Freelance and Locum Dietitian</a:t>
            </a:r>
          </a:p>
          <a:p>
            <a:r>
              <a:rPr lang="en-GB" dirty="0" smtClean="0"/>
              <a:t>Chair of Dietitians in Autism – part of the Paediatric and Mental Health Groups of the British Dietetic Association</a:t>
            </a:r>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search for biochemical clues continues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abnormal urine peptides, increased urine </a:t>
            </a:r>
            <a:r>
              <a:rPr lang="en-GB" dirty="0" err="1" smtClean="0"/>
              <a:t>homocysteine</a:t>
            </a:r>
            <a:r>
              <a:rPr lang="en-GB" dirty="0" smtClean="0"/>
              <a:t> and  various other abnormal vitamin, oxidative stress, energy transport, </a:t>
            </a:r>
            <a:r>
              <a:rPr lang="en-GB" dirty="0" err="1" smtClean="0"/>
              <a:t>sulphation</a:t>
            </a:r>
            <a:r>
              <a:rPr lang="en-GB" dirty="0" smtClean="0"/>
              <a:t> and detoxification markers</a:t>
            </a:r>
            <a:endParaRPr lang="en-GB" baseline="30000" dirty="0" smtClean="0"/>
          </a:p>
          <a:p>
            <a:pPr lvl="1"/>
            <a:r>
              <a:rPr lang="en-GB" dirty="0" smtClean="0"/>
              <a:t> </a:t>
            </a:r>
            <a:r>
              <a:rPr lang="en-GB" u="sng" dirty="0" smtClean="0">
                <a:hlinkClick r:id="rId2"/>
              </a:rPr>
              <a:t>Adams JB</a:t>
            </a:r>
            <a:r>
              <a:rPr lang="en-GB" dirty="0" smtClean="0"/>
              <a:t>, et al Nutritional and metabolic status of children with autism vs. </a:t>
            </a:r>
            <a:r>
              <a:rPr lang="en-GB" dirty="0" err="1" smtClean="0"/>
              <a:t>neurotypical</a:t>
            </a:r>
            <a:r>
              <a:rPr lang="en-GB" dirty="0" smtClean="0"/>
              <a:t> children, and the association with autism severity. </a:t>
            </a:r>
            <a:r>
              <a:rPr lang="en-GB" i="1" u="sng" dirty="0" err="1" smtClean="0">
                <a:hlinkClick r:id="rId3" tooltip="Nutrition &amp; metabolism."/>
              </a:rPr>
              <a:t>Nutr</a:t>
            </a:r>
            <a:r>
              <a:rPr lang="en-GB" i="1" u="sng" dirty="0" smtClean="0">
                <a:hlinkClick r:id="rId3" tooltip="Nutrition &amp; metabolism."/>
              </a:rPr>
              <a:t> </a:t>
            </a:r>
            <a:r>
              <a:rPr lang="en-GB" i="1" u="sng" dirty="0" err="1" smtClean="0">
                <a:hlinkClick r:id="rId3" tooltip="Nutrition &amp; metabolism."/>
              </a:rPr>
              <a:t>Metab</a:t>
            </a:r>
            <a:r>
              <a:rPr lang="en-GB" u="sng" dirty="0" smtClean="0">
                <a:hlinkClick r:id="rId3" tooltip="Nutrition &amp; metabolism."/>
              </a:rPr>
              <a:t>.</a:t>
            </a:r>
            <a:r>
              <a:rPr lang="en-GB" dirty="0" smtClean="0"/>
              <a:t> 2011, 8(1):34.</a:t>
            </a:r>
          </a:p>
          <a:p>
            <a:pPr lvl="1"/>
            <a:r>
              <a:rPr lang="en-GB" dirty="0" smtClean="0"/>
              <a:t>James SJ, </a:t>
            </a:r>
            <a:r>
              <a:rPr lang="en-GB" i="1" dirty="0" smtClean="0"/>
              <a:t>et al</a:t>
            </a:r>
            <a:r>
              <a:rPr lang="en-GB" dirty="0" smtClean="0"/>
              <a:t>.  Metabolic biomarkers of increased oxidative stress and impaired methylation capacity in children with autism. </a:t>
            </a:r>
            <a:r>
              <a:rPr lang="en-GB" i="1" dirty="0" err="1" smtClean="0"/>
              <a:t>Amer</a:t>
            </a:r>
            <a:r>
              <a:rPr lang="en-GB" i="1" dirty="0" smtClean="0"/>
              <a:t> J </a:t>
            </a:r>
            <a:r>
              <a:rPr lang="en-GB" i="1" dirty="0" err="1" smtClean="0"/>
              <a:t>Clin</a:t>
            </a:r>
            <a:r>
              <a:rPr lang="en-GB" i="1" dirty="0" smtClean="0"/>
              <a:t> </a:t>
            </a:r>
            <a:r>
              <a:rPr lang="en-GB" i="1" dirty="0" err="1" smtClean="0"/>
              <a:t>Nutr</a:t>
            </a:r>
            <a:r>
              <a:rPr lang="en-GB" i="1" dirty="0" smtClean="0"/>
              <a:t>,</a:t>
            </a:r>
            <a:r>
              <a:rPr lang="en-GB" dirty="0" smtClean="0"/>
              <a:t> 2004, 80 1611-17</a:t>
            </a:r>
            <a:r>
              <a:rPr lang="en-GB" dirty="0" smtClean="0"/>
              <a:t>.</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search for biochemical clues continues</a:t>
            </a:r>
            <a:endParaRPr lang="en-GB" dirty="0"/>
          </a:p>
        </p:txBody>
      </p:sp>
      <p:sp>
        <p:nvSpPr>
          <p:cNvPr id="3" name="Content Placeholder 2"/>
          <p:cNvSpPr>
            <a:spLocks noGrp="1"/>
          </p:cNvSpPr>
          <p:nvPr>
            <p:ph idx="1"/>
          </p:nvPr>
        </p:nvSpPr>
        <p:spPr/>
        <p:txBody>
          <a:bodyPr>
            <a:normAutofit fontScale="92500" lnSpcReduction="10000"/>
          </a:bodyPr>
          <a:lstStyle/>
          <a:p>
            <a:pPr lvl="1"/>
            <a:r>
              <a:rPr lang="en-GB" u="sng" dirty="0" err="1" smtClean="0">
                <a:hlinkClick r:id="rId2"/>
              </a:rPr>
              <a:t>Kałużna-Czaplińska</a:t>
            </a:r>
            <a:r>
              <a:rPr lang="en-GB" u="sng" dirty="0" smtClean="0">
                <a:hlinkClick r:id="rId2"/>
              </a:rPr>
              <a:t> </a:t>
            </a:r>
            <a:r>
              <a:rPr lang="en-GB" u="sng" dirty="0" smtClean="0">
                <a:hlinkClick r:id="rId2"/>
              </a:rPr>
              <a:t>J</a:t>
            </a:r>
            <a:r>
              <a:rPr lang="en-GB" dirty="0" smtClean="0"/>
              <a:t>. </a:t>
            </a:r>
            <a:r>
              <a:rPr lang="en-GB" dirty="0" err="1" smtClean="0"/>
              <a:t>Noninvasive</a:t>
            </a:r>
            <a:r>
              <a:rPr lang="en-GB" dirty="0" smtClean="0"/>
              <a:t> urinary organic acids test to assess biochemical and nutritional individuality in autistic children. </a:t>
            </a:r>
            <a:r>
              <a:rPr lang="en-GB" i="1" u="sng" dirty="0" err="1" smtClean="0">
                <a:hlinkClick r:id="rId3" tooltip="Clinical biochemistry."/>
              </a:rPr>
              <a:t>Clin</a:t>
            </a:r>
            <a:r>
              <a:rPr lang="en-GB" i="1" u="sng" dirty="0" smtClean="0">
                <a:hlinkClick r:id="rId3" tooltip="Clinical biochemistry."/>
              </a:rPr>
              <a:t> </a:t>
            </a:r>
            <a:r>
              <a:rPr lang="en-GB" i="1" u="sng" dirty="0" err="1" smtClean="0">
                <a:hlinkClick r:id="rId3" tooltip="Clinical biochemistry."/>
              </a:rPr>
              <a:t>Biochem</a:t>
            </a:r>
            <a:r>
              <a:rPr lang="en-GB" u="sng" dirty="0" smtClean="0">
                <a:hlinkClick r:id="rId3" tooltip="Clinical biochemistry."/>
              </a:rPr>
              <a:t>.</a:t>
            </a:r>
            <a:r>
              <a:rPr lang="en-GB" dirty="0" smtClean="0"/>
              <a:t> 2011 44(8-9):686-91.</a:t>
            </a:r>
          </a:p>
          <a:p>
            <a:pPr lvl="1"/>
            <a:r>
              <a:rPr lang="en-GB" dirty="0" smtClean="0"/>
              <a:t>Al-</a:t>
            </a:r>
            <a:r>
              <a:rPr lang="en-GB" dirty="0" err="1" smtClean="0"/>
              <a:t>Mosalem</a:t>
            </a:r>
            <a:r>
              <a:rPr lang="en-GB" dirty="0" smtClean="0"/>
              <a:t> OA, et al Metabolic biomarkers related to energy metabolism in Saudi autistic children. </a:t>
            </a:r>
            <a:r>
              <a:rPr lang="en-GB" i="1" dirty="0" err="1" smtClean="0"/>
              <a:t>Clin</a:t>
            </a:r>
            <a:r>
              <a:rPr lang="en-GB" i="1" dirty="0" smtClean="0"/>
              <a:t> </a:t>
            </a:r>
            <a:r>
              <a:rPr lang="en-GB" i="1" dirty="0" err="1" smtClean="0"/>
              <a:t>Biochem</a:t>
            </a:r>
            <a:r>
              <a:rPr lang="en-GB" dirty="0" smtClean="0"/>
              <a:t>. 2009;42(10-11):949-57</a:t>
            </a:r>
          </a:p>
          <a:p>
            <a:pPr lvl="1"/>
            <a:r>
              <a:rPr lang="en-GB" dirty="0" err="1" smtClean="0"/>
              <a:t>Meguid</a:t>
            </a:r>
            <a:r>
              <a:rPr lang="en-GB" dirty="0" smtClean="0"/>
              <a:t> NA, et al. </a:t>
            </a:r>
            <a:r>
              <a:rPr lang="en-GB" u="sng" dirty="0" smtClean="0">
                <a:hlinkClick r:id="rId4"/>
              </a:rPr>
              <a:t>Evaluation of oxidative stress in autism: defective antioxidant enzymes and increased lipid </a:t>
            </a:r>
            <a:r>
              <a:rPr lang="en-GB" u="sng" dirty="0" err="1" smtClean="0">
                <a:hlinkClick r:id="rId4"/>
              </a:rPr>
              <a:t>peroxidation</a:t>
            </a:r>
            <a:r>
              <a:rPr lang="en-GB" u="sng" dirty="0" smtClean="0">
                <a:hlinkClick r:id="rId4"/>
              </a:rPr>
              <a:t>.</a:t>
            </a:r>
            <a:r>
              <a:rPr lang="en-GB" dirty="0" smtClean="0"/>
              <a:t> </a:t>
            </a:r>
            <a:r>
              <a:rPr lang="en-GB" i="1" dirty="0" err="1" smtClean="0"/>
              <a:t>Biol</a:t>
            </a:r>
            <a:r>
              <a:rPr lang="en-GB" i="1" dirty="0" smtClean="0"/>
              <a:t> Trace Elem Res</a:t>
            </a:r>
            <a:r>
              <a:rPr lang="en-GB" dirty="0" smtClean="0"/>
              <a:t>. 2011;143(1):58-65</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Mitochondrial dysfunction emerges as  a common issue</a:t>
            </a:r>
            <a:endParaRPr lang="en-GB" dirty="0"/>
          </a:p>
        </p:txBody>
      </p:sp>
      <p:sp>
        <p:nvSpPr>
          <p:cNvPr id="3" name="Content Placeholder 2"/>
          <p:cNvSpPr>
            <a:spLocks noGrp="1"/>
          </p:cNvSpPr>
          <p:nvPr>
            <p:ph idx="1"/>
          </p:nvPr>
        </p:nvSpPr>
        <p:spPr/>
        <p:txBody>
          <a:bodyPr>
            <a:normAutofit/>
          </a:bodyPr>
          <a:lstStyle/>
          <a:p>
            <a:r>
              <a:rPr lang="en-GB" dirty="0" smtClean="0"/>
              <a:t>The prevalence of MD in the general population of ASD was 5.0% (95% confidence interval 3.2, 6.9%), much higher than found in the general population (≈ 0.01%). </a:t>
            </a:r>
          </a:p>
          <a:p>
            <a:pPr lvl="1"/>
            <a:r>
              <a:rPr lang="en-GB" b="1" i="1" dirty="0" smtClean="0"/>
              <a:t>Mitochondrial </a:t>
            </a:r>
            <a:r>
              <a:rPr lang="en-GB" b="1" i="1" dirty="0" smtClean="0"/>
              <a:t>dysfunction in autism spectrum disorders: a systematic review and meta-analysis. </a:t>
            </a:r>
            <a:r>
              <a:rPr lang="en-GB" i="1" dirty="0" err="1" smtClean="0">
                <a:hlinkClick r:id="rId2"/>
              </a:rPr>
              <a:t>Rossignol</a:t>
            </a:r>
            <a:r>
              <a:rPr lang="en-GB" i="1" dirty="0" smtClean="0">
                <a:hlinkClick r:id="rId2"/>
              </a:rPr>
              <a:t> DA</a:t>
            </a:r>
            <a:r>
              <a:rPr lang="en-GB" i="1" dirty="0" smtClean="0"/>
              <a:t>, </a:t>
            </a:r>
            <a:r>
              <a:rPr lang="en-GB" i="1" dirty="0" smtClean="0">
                <a:hlinkClick r:id="rId3"/>
              </a:rPr>
              <a:t>Frye RE</a:t>
            </a:r>
            <a:r>
              <a:rPr lang="en-GB" i="1" dirty="0" smtClean="0"/>
              <a:t>.</a:t>
            </a:r>
            <a:r>
              <a:rPr lang="en-GB" i="1" dirty="0" smtClean="0">
                <a:hlinkClick r:id="rId4" tooltip="Molecular psychiatry."/>
              </a:rPr>
              <a:t> Mol Psychiatry.</a:t>
            </a:r>
            <a:r>
              <a:rPr lang="en-GB" i="1" dirty="0" smtClean="0"/>
              <a:t> 2012 Mar;17(3):290-314. </a:t>
            </a:r>
            <a:r>
              <a:rPr lang="en-GB" i="1" dirty="0" err="1" smtClean="0"/>
              <a:t>doi</a:t>
            </a:r>
            <a:r>
              <a:rPr lang="en-GB" i="1" dirty="0" smtClean="0"/>
              <a:t>: 10.1038/mp.2010.136. </a:t>
            </a:r>
            <a:r>
              <a:rPr lang="en-GB" i="1" dirty="0" err="1" smtClean="0"/>
              <a:t>Epub</a:t>
            </a:r>
            <a:r>
              <a:rPr lang="en-GB" i="1" dirty="0" smtClean="0"/>
              <a:t> 2011 Jan 25</a:t>
            </a:r>
            <a:r>
              <a:rPr lang="en-GB" i="1" dirty="0" smtClean="0"/>
              <a:t>.</a:t>
            </a:r>
            <a:endParaRPr lang="en-GB" i="1"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Mitochondrial </a:t>
            </a:r>
            <a:r>
              <a:rPr lang="en-GB" dirty="0" smtClean="0"/>
              <a:t>disorders continued</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Mitochondrial disorders have been identified in as many as 7% of 69 adolescents with ASD.  </a:t>
            </a:r>
          </a:p>
          <a:p>
            <a:pPr lvl="1"/>
            <a:r>
              <a:rPr lang="en-GB" dirty="0" smtClean="0"/>
              <a:t>Oliveira G, </a:t>
            </a:r>
            <a:r>
              <a:rPr lang="en-GB" dirty="0" err="1" smtClean="0"/>
              <a:t>Diogo</a:t>
            </a:r>
            <a:r>
              <a:rPr lang="en-GB" dirty="0" smtClean="0"/>
              <a:t> L, </a:t>
            </a:r>
            <a:r>
              <a:rPr lang="en-GB" dirty="0" err="1" smtClean="0"/>
              <a:t>Grazina</a:t>
            </a:r>
            <a:r>
              <a:rPr lang="en-GB" dirty="0" smtClean="0"/>
              <a:t> M, et al. Mitochondrial dysfunction in autism spectrum disorders: a population-based study. </a:t>
            </a:r>
            <a:r>
              <a:rPr lang="en-GB" i="1" dirty="0" smtClean="0"/>
              <a:t>Dev Med Child Neurol.</a:t>
            </a:r>
            <a:r>
              <a:rPr lang="en-GB" dirty="0" smtClean="0"/>
              <a:t> 2005;47(3):185–189</a:t>
            </a:r>
          </a:p>
          <a:p>
            <a:r>
              <a:rPr lang="en-GB" dirty="0" smtClean="0"/>
              <a:t>Constipation is a red-flag for mitochondrial disorder - caused by gut </a:t>
            </a:r>
            <a:r>
              <a:rPr lang="en-GB" dirty="0" err="1" smtClean="0"/>
              <a:t>dysmotility</a:t>
            </a:r>
            <a:r>
              <a:rPr lang="en-GB" dirty="0" smtClean="0"/>
              <a:t>.  </a:t>
            </a:r>
          </a:p>
          <a:p>
            <a:r>
              <a:rPr lang="en-GB" dirty="0" smtClean="0"/>
              <a:t>Guidelines for recognition, diagnosis and management of mitochondrial disease:    </a:t>
            </a:r>
          </a:p>
          <a:p>
            <a:pPr lvl="1"/>
            <a:r>
              <a:rPr lang="en-GB" dirty="0" smtClean="0"/>
              <a:t>Haas RH, Parikh S, Falk MJ, et al. Mitochondrial disease: a practical approach for primary care physicians. </a:t>
            </a:r>
            <a:r>
              <a:rPr lang="en-GB" i="1" dirty="0" err="1" smtClean="0"/>
              <a:t>Pediatrics</a:t>
            </a:r>
            <a:r>
              <a:rPr lang="en-GB" dirty="0" smtClean="0"/>
              <a:t>. 2007; 120(6):1326–1333</a:t>
            </a:r>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Is ASD ‘Treatable?’</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pic>
        <p:nvPicPr>
          <p:cNvPr id="4" name="Content Placeholder 3" descr="71iLNQ19LmL.jpg"/>
          <p:cNvPicPr>
            <a:picLocks noGrp="1" noChangeAspect="1"/>
          </p:cNvPicPr>
          <p:nvPr>
            <p:ph idx="1"/>
          </p:nvPr>
        </p:nvPicPr>
        <p:blipFill>
          <a:blip r:embed="rId2" cstate="print"/>
          <a:stretch>
            <a:fillRect/>
          </a:stretch>
        </p:blipFill>
        <p:spPr>
          <a:xfrm>
            <a:off x="467544" y="1124744"/>
            <a:ext cx="3744416" cy="5474292"/>
          </a:xfrm>
        </p:spPr>
      </p:pic>
      <p:pic>
        <p:nvPicPr>
          <p:cNvPr id="1028" name="Picture 4" descr="A Child's Journey out of Autism: One Family's Story of Living in Hope and Finding a Cure"/>
          <p:cNvPicPr>
            <a:picLocks noChangeAspect="1" noChangeArrowheads="1"/>
          </p:cNvPicPr>
          <p:nvPr/>
        </p:nvPicPr>
        <p:blipFill>
          <a:blip r:embed="rId3" cstate="print"/>
          <a:srcRect l="18114" t="12305" r="25130"/>
          <a:stretch>
            <a:fillRect/>
          </a:stretch>
        </p:blipFill>
        <p:spPr bwMode="auto">
          <a:xfrm>
            <a:off x="5148064" y="1124744"/>
            <a:ext cx="3524188" cy="5445224"/>
          </a:xfrm>
          <a:prstGeom prst="rect">
            <a:avLst/>
          </a:prstGeom>
          <a:noFill/>
        </p:spPr>
      </p:pic>
      <p:sp>
        <p:nvSpPr>
          <p:cNvPr id="5" name="Slide Number Placeholder 4"/>
          <p:cNvSpPr>
            <a:spLocks noGrp="1"/>
          </p:cNvSpPr>
          <p:nvPr>
            <p:ph type="sldNum" sz="quarter" idx="12"/>
          </p:nvPr>
        </p:nvSpPr>
        <p:spPr/>
        <p:txBody>
          <a:bodyPr/>
          <a:lstStyle/>
          <a:p>
            <a:fld id="{FA3A702A-439C-4BE7-87BD-40E72C21FBE0}" type="slidenum">
              <a:rPr lang="en-GB" smtClean="0"/>
              <a:pPr/>
              <a:t>15</a:t>
            </a:fld>
            <a:endParaRPr lang="en-GB"/>
          </a:p>
        </p:txBody>
      </p:sp>
      <p:sp>
        <p:nvSpPr>
          <p:cNvPr id="6" name="TextBox 5"/>
          <p:cNvSpPr txBox="1"/>
          <p:nvPr/>
        </p:nvSpPr>
        <p:spPr>
          <a:xfrm>
            <a:off x="395536" y="0"/>
            <a:ext cx="8352928" cy="1077218"/>
          </a:xfrm>
          <a:prstGeom prst="rect">
            <a:avLst/>
          </a:prstGeom>
          <a:noFill/>
        </p:spPr>
        <p:txBody>
          <a:bodyPr wrap="square" rtlCol="0">
            <a:spAutoFit/>
          </a:bodyPr>
          <a:lstStyle/>
          <a:p>
            <a:pPr algn="ctr"/>
            <a:r>
              <a:rPr lang="en-GB" sz="3200" dirty="0" smtClean="0"/>
              <a:t>High profile reports of recoveries and cures continue....</a:t>
            </a:r>
            <a:endParaRPr lang="en-GB"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Research backs up that it is not </a:t>
            </a:r>
            <a:r>
              <a:rPr lang="en-GB" dirty="0" smtClean="0"/>
              <a:t>a static condition</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Up to </a:t>
            </a:r>
            <a:r>
              <a:rPr lang="en-GB" dirty="0" smtClean="0"/>
              <a:t>40</a:t>
            </a:r>
            <a:r>
              <a:rPr lang="en-GB" dirty="0" smtClean="0"/>
              <a:t>% of children ‘lose’ their diagnosis as they get </a:t>
            </a:r>
            <a:r>
              <a:rPr lang="en-GB" dirty="0" smtClean="0"/>
              <a:t>older</a:t>
            </a:r>
          </a:p>
          <a:p>
            <a:pPr lvl="1"/>
            <a:r>
              <a:rPr lang="en-GB" dirty="0" smtClean="0"/>
              <a:t>Close HA, et al.  Co-occurring Conditions and Change in Diagnosis in Autism Spectrum Disorders. </a:t>
            </a:r>
            <a:r>
              <a:rPr lang="en-GB" i="1" dirty="0" err="1" smtClean="0"/>
              <a:t>Pediatrics</a:t>
            </a:r>
            <a:r>
              <a:rPr lang="en-GB" dirty="0" smtClean="0"/>
              <a:t>. </a:t>
            </a:r>
            <a:r>
              <a:rPr lang="en-GB" dirty="0" err="1" smtClean="0"/>
              <a:t>Epub</a:t>
            </a:r>
            <a:r>
              <a:rPr lang="en-GB" dirty="0" smtClean="0"/>
              <a:t> Jan 2012</a:t>
            </a:r>
            <a:r>
              <a:rPr lang="en-GB" dirty="0" smtClean="0"/>
              <a:t>.</a:t>
            </a:r>
          </a:p>
          <a:p>
            <a:r>
              <a:rPr lang="en-GB" dirty="0" smtClean="0"/>
              <a:t>Loss of diagnosis is more common for those more ‘mildly’ affected, or without other coexisting conditions.  </a:t>
            </a:r>
          </a:p>
          <a:p>
            <a:r>
              <a:rPr lang="en-GB" dirty="0" smtClean="0"/>
              <a:t>Whether these changes are due to some sort of ‘recovery’, or just a shifting of how much underlying ASD traits impede ‘normal’ life is not known.  </a:t>
            </a:r>
          </a:p>
          <a:p>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But for some the idea of a ‘cure’ is unpalatable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“Because </a:t>
            </a:r>
            <a:r>
              <a:rPr lang="en-GB" dirty="0" smtClean="0"/>
              <a:t>of this book, we started on a journey of recovery that I still believe will be completed. Very hopeful, encouraging and empowering</a:t>
            </a:r>
            <a:r>
              <a:rPr lang="en-GB" dirty="0" smtClean="0"/>
              <a:t>!”</a:t>
            </a:r>
            <a:endParaRPr lang="en-GB" dirty="0" smtClean="0"/>
          </a:p>
          <a:p>
            <a:pPr>
              <a:buNone/>
            </a:pPr>
            <a:r>
              <a:rPr lang="en-GB" dirty="0" smtClean="0"/>
              <a:t>					</a:t>
            </a:r>
            <a:r>
              <a:rPr lang="en-GB" dirty="0" err="1" smtClean="0"/>
              <a:t>vs</a:t>
            </a:r>
            <a:endParaRPr lang="en-GB" dirty="0" smtClean="0"/>
          </a:p>
          <a:p>
            <a:r>
              <a:rPr lang="en-GB" dirty="0" smtClean="0"/>
              <a:t>“Ever </a:t>
            </a:r>
            <a:r>
              <a:rPr lang="en-GB" dirty="0" smtClean="0"/>
              <a:t>wonder how the person with autism feels about "being cured"? Everything you ever felt like doing is WRONG! We must cure you so that we will like how you live with the rest of the world</a:t>
            </a:r>
            <a:r>
              <a:rPr lang="en-GB" dirty="0" smtClean="0"/>
              <a:t>.” </a:t>
            </a:r>
            <a:endParaRPr lang="en-GB" dirty="0" smtClean="0"/>
          </a:p>
          <a:p>
            <a:pPr lvl="1"/>
            <a:r>
              <a:rPr lang="en-GB" dirty="0" smtClean="0"/>
              <a:t>Source – comments on the second book on Amazon.com</a:t>
            </a:r>
          </a:p>
          <a:p>
            <a:pPr>
              <a:buNone/>
            </a:pP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Where we fit in - How </a:t>
            </a:r>
            <a:r>
              <a:rPr lang="en-GB" dirty="0" smtClean="0"/>
              <a:t>could diet </a:t>
            </a:r>
            <a:r>
              <a:rPr lang="en-GB" dirty="0" smtClean="0"/>
              <a:t>help individuals with ASD? </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Direct impact on brain </a:t>
            </a:r>
          </a:p>
          <a:p>
            <a:pPr lvl="1"/>
            <a:r>
              <a:rPr lang="en-GB" dirty="0" smtClean="0"/>
              <a:t>Neurotransmitter balance affected by diet</a:t>
            </a:r>
          </a:p>
          <a:p>
            <a:pPr lvl="1"/>
            <a:r>
              <a:rPr lang="en-GB" dirty="0" smtClean="0"/>
              <a:t>Brain cell structure affected by fatty acid intake and balance</a:t>
            </a:r>
          </a:p>
          <a:p>
            <a:pPr lvl="1"/>
            <a:r>
              <a:rPr lang="en-GB" dirty="0" smtClean="0"/>
              <a:t>Ketosis – unknown mechanisms</a:t>
            </a:r>
          </a:p>
          <a:p>
            <a:pPr lvl="1"/>
            <a:r>
              <a:rPr lang="en-GB" dirty="0" smtClean="0"/>
              <a:t>Inflammation – can be reduced by </a:t>
            </a:r>
            <a:r>
              <a:rPr lang="en-GB" dirty="0" smtClean="0"/>
              <a:t>diet</a:t>
            </a:r>
            <a:endParaRPr lang="en-GB" dirty="0" smtClean="0"/>
          </a:p>
          <a:p>
            <a:pPr lvl="1"/>
            <a:r>
              <a:rPr lang="en-GB" dirty="0" smtClean="0"/>
              <a:t>Deficiencies – e.g. </a:t>
            </a:r>
            <a:r>
              <a:rPr lang="en-GB" dirty="0" smtClean="0"/>
              <a:t>Iron</a:t>
            </a:r>
          </a:p>
          <a:p>
            <a:pPr lvl="1"/>
            <a:r>
              <a:rPr lang="en-GB" dirty="0" smtClean="0"/>
              <a:t>Correction of inborn errors of metabolism </a:t>
            </a:r>
            <a:r>
              <a:rPr lang="en-GB" dirty="0" err="1" smtClean="0"/>
              <a:t>eg</a:t>
            </a:r>
            <a:r>
              <a:rPr lang="en-GB" dirty="0" smtClean="0"/>
              <a:t> </a:t>
            </a:r>
            <a:r>
              <a:rPr lang="en-GB" dirty="0" err="1" smtClean="0"/>
              <a:t>sulphation</a:t>
            </a:r>
            <a:r>
              <a:rPr lang="en-GB" dirty="0" smtClean="0"/>
              <a:t> and antioxidant pathways???</a:t>
            </a:r>
          </a:p>
          <a:p>
            <a:pPr lvl="1"/>
            <a:r>
              <a:rPr lang="en-GB" dirty="0" smtClean="0"/>
              <a:t>Untreated </a:t>
            </a:r>
            <a:r>
              <a:rPr lang="en-GB" dirty="0" err="1" smtClean="0"/>
              <a:t>Coeliac</a:t>
            </a:r>
            <a:r>
              <a:rPr lang="en-GB" dirty="0" smtClean="0"/>
              <a:t> Disease</a:t>
            </a:r>
          </a:p>
          <a:p>
            <a:pPr lvl="1"/>
            <a:r>
              <a:rPr lang="en-GB" dirty="0" smtClean="0"/>
              <a:t>Etc, etc</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Where we fit in - How </a:t>
            </a:r>
            <a:r>
              <a:rPr lang="en-GB" dirty="0" smtClean="0"/>
              <a:t>could diet </a:t>
            </a:r>
            <a:r>
              <a:rPr lang="en-GB" dirty="0" smtClean="0"/>
              <a:t>help individuals with ASD? </a:t>
            </a:r>
            <a:endParaRPr lang="en-GB" dirty="0"/>
          </a:p>
        </p:txBody>
      </p:sp>
      <p:sp>
        <p:nvSpPr>
          <p:cNvPr id="3" name="Content Placeholder 2"/>
          <p:cNvSpPr>
            <a:spLocks noGrp="1"/>
          </p:cNvSpPr>
          <p:nvPr>
            <p:ph idx="1"/>
          </p:nvPr>
        </p:nvSpPr>
        <p:spPr/>
        <p:txBody>
          <a:bodyPr>
            <a:normAutofit lnSpcReduction="10000"/>
          </a:bodyPr>
          <a:lstStyle/>
          <a:p>
            <a:r>
              <a:rPr lang="en-GB" dirty="0" smtClean="0"/>
              <a:t>Indirectly</a:t>
            </a:r>
            <a:endParaRPr lang="en-GB" dirty="0" smtClean="0"/>
          </a:p>
          <a:p>
            <a:pPr lvl="1"/>
            <a:r>
              <a:rPr lang="en-GB" dirty="0" smtClean="0"/>
              <a:t>Ability to concentrate and </a:t>
            </a:r>
            <a:r>
              <a:rPr lang="en-GB" dirty="0" smtClean="0"/>
              <a:t>learn could increase and undesirable behaviour decrease </a:t>
            </a:r>
            <a:r>
              <a:rPr lang="en-GB" dirty="0" smtClean="0"/>
              <a:t>if pain or discomfort reduced – e.g. from </a:t>
            </a:r>
          </a:p>
          <a:p>
            <a:pPr lvl="2"/>
            <a:r>
              <a:rPr lang="en-GB" dirty="0" smtClean="0"/>
              <a:t>deficiencies</a:t>
            </a:r>
          </a:p>
          <a:p>
            <a:pPr lvl="2"/>
            <a:r>
              <a:rPr lang="en-GB" dirty="0" smtClean="0"/>
              <a:t>reactions to foods / additives</a:t>
            </a:r>
          </a:p>
          <a:p>
            <a:pPr lvl="2"/>
            <a:r>
              <a:rPr lang="en-GB" dirty="0" smtClean="0"/>
              <a:t>gut fermentation / IBS symptoms </a:t>
            </a:r>
          </a:p>
          <a:p>
            <a:pPr lvl="2"/>
            <a:r>
              <a:rPr lang="en-GB" dirty="0" smtClean="0"/>
              <a:t>c</a:t>
            </a:r>
            <a:r>
              <a:rPr lang="en-GB" dirty="0" smtClean="0"/>
              <a:t>onstipation</a:t>
            </a:r>
          </a:p>
          <a:p>
            <a:pPr lvl="2"/>
            <a:r>
              <a:rPr lang="en-GB" dirty="0" smtClean="0"/>
              <a:t>inadequate detoxification pathways????</a:t>
            </a:r>
          </a:p>
          <a:p>
            <a:pPr lvl="2"/>
            <a:r>
              <a:rPr lang="en-GB" dirty="0" smtClean="0"/>
              <a:t>etc., etc</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descr="C:\Users\Zoe\AppData\Local\Microsoft\Windows\Temporary Internet Files\Content.IE5\B0SI9UNR\MC910216992[1].png"/>
          <p:cNvPicPr>
            <a:picLocks noChangeAspect="1" noChangeArrowheads="1"/>
          </p:cNvPicPr>
          <p:nvPr/>
        </p:nvPicPr>
        <p:blipFill>
          <a:blip r:embed="rId2" cstate="print"/>
          <a:srcRect/>
          <a:stretch>
            <a:fillRect/>
          </a:stretch>
        </p:blipFill>
        <p:spPr bwMode="auto">
          <a:xfrm>
            <a:off x="1143000" y="0"/>
            <a:ext cx="6858000" cy="6858000"/>
          </a:xfrm>
          <a:prstGeom prst="rect">
            <a:avLst/>
          </a:prstGeom>
          <a:noFill/>
        </p:spPr>
      </p:pic>
      <p:pic>
        <p:nvPicPr>
          <p:cNvPr id="1027" name="Picture 3" descr="C:\Users\Zoe\AppData\Local\Microsoft\Windows\Temporary Internet Files\Content.IE5\B0SI9UNR\MC910216992[1].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TextBox 5"/>
          <p:cNvSpPr txBox="1"/>
          <p:nvPr/>
        </p:nvSpPr>
        <p:spPr>
          <a:xfrm>
            <a:off x="179512" y="332656"/>
            <a:ext cx="1872208" cy="707886"/>
          </a:xfrm>
          <a:prstGeom prst="rect">
            <a:avLst/>
          </a:prstGeom>
          <a:noFill/>
        </p:spPr>
        <p:txBody>
          <a:bodyPr wrap="square" rtlCol="0">
            <a:spAutoFit/>
          </a:bodyPr>
          <a:lstStyle/>
          <a:p>
            <a:pPr algn="ctr"/>
            <a:r>
              <a:rPr lang="en-GB" sz="2000" b="1" dirty="0" smtClean="0"/>
              <a:t>Genetics and </a:t>
            </a:r>
            <a:r>
              <a:rPr lang="en-GB" sz="2000" b="1" dirty="0" err="1" smtClean="0"/>
              <a:t>epigenetics</a:t>
            </a:r>
            <a:endParaRPr lang="en-GB" sz="2000" b="1" dirty="0"/>
          </a:p>
        </p:txBody>
      </p:sp>
      <p:sp>
        <p:nvSpPr>
          <p:cNvPr id="7" name="Slide Number Placeholder 6"/>
          <p:cNvSpPr>
            <a:spLocks noGrp="1"/>
          </p:cNvSpPr>
          <p:nvPr>
            <p:ph type="sldNum" sz="quarter" idx="12"/>
          </p:nvPr>
        </p:nvSpPr>
        <p:spPr/>
        <p:txBody>
          <a:bodyPr/>
          <a:lstStyle/>
          <a:p>
            <a:fld id="{FA3A702A-439C-4BE7-87BD-40E72C21FBE0}" type="slidenum">
              <a:rPr lang="en-GB" smtClean="0"/>
              <a:pPr/>
              <a:t>2</a:t>
            </a:fld>
            <a:endParaRPr lang="en-GB"/>
          </a:p>
        </p:txBody>
      </p:sp>
      <p:sp>
        <p:nvSpPr>
          <p:cNvPr id="8" name="TextBox 7"/>
          <p:cNvSpPr txBox="1"/>
          <p:nvPr/>
        </p:nvSpPr>
        <p:spPr>
          <a:xfrm>
            <a:off x="2627784" y="5589240"/>
            <a:ext cx="1512168" cy="707886"/>
          </a:xfrm>
          <a:prstGeom prst="rect">
            <a:avLst/>
          </a:prstGeom>
          <a:noFill/>
        </p:spPr>
        <p:txBody>
          <a:bodyPr wrap="square" rtlCol="0">
            <a:spAutoFit/>
          </a:bodyPr>
          <a:lstStyle/>
          <a:p>
            <a:pPr algn="ctr"/>
            <a:r>
              <a:rPr lang="en-GB" sz="2000" b="1" dirty="0" smtClean="0"/>
              <a:t>Maternal nutrition</a:t>
            </a:r>
            <a:endParaRPr lang="en-GB" sz="2000" b="1" dirty="0"/>
          </a:p>
        </p:txBody>
      </p:sp>
      <p:sp>
        <p:nvSpPr>
          <p:cNvPr id="9" name="TextBox 8"/>
          <p:cNvSpPr txBox="1"/>
          <p:nvPr/>
        </p:nvSpPr>
        <p:spPr>
          <a:xfrm>
            <a:off x="4716016" y="404664"/>
            <a:ext cx="1800200" cy="646331"/>
          </a:xfrm>
          <a:prstGeom prst="rect">
            <a:avLst/>
          </a:prstGeom>
          <a:noFill/>
        </p:spPr>
        <p:txBody>
          <a:bodyPr wrap="square" rtlCol="0">
            <a:spAutoFit/>
          </a:bodyPr>
          <a:lstStyle/>
          <a:p>
            <a:pPr algn="ctr"/>
            <a:r>
              <a:rPr lang="en-GB" b="1" dirty="0" smtClean="0"/>
              <a:t>Mitochondrial </a:t>
            </a:r>
            <a:r>
              <a:rPr lang="en-GB" b="1" dirty="0" err="1" smtClean="0"/>
              <a:t>disfunction</a:t>
            </a:r>
            <a:endParaRPr lang="en-GB" b="1" dirty="0"/>
          </a:p>
        </p:txBody>
      </p:sp>
      <p:sp>
        <p:nvSpPr>
          <p:cNvPr id="10" name="TextBox 9"/>
          <p:cNvSpPr txBox="1"/>
          <p:nvPr/>
        </p:nvSpPr>
        <p:spPr>
          <a:xfrm>
            <a:off x="4644008" y="2276872"/>
            <a:ext cx="1800200" cy="369332"/>
          </a:xfrm>
          <a:prstGeom prst="rect">
            <a:avLst/>
          </a:prstGeom>
          <a:noFill/>
        </p:spPr>
        <p:txBody>
          <a:bodyPr wrap="square" rtlCol="0">
            <a:spAutoFit/>
          </a:bodyPr>
          <a:lstStyle/>
          <a:p>
            <a:pPr algn="ctr"/>
            <a:r>
              <a:rPr lang="en-GB" b="1" dirty="0" smtClean="0"/>
              <a:t>allergies</a:t>
            </a:r>
            <a:endParaRPr lang="en-GB" b="1" dirty="0"/>
          </a:p>
        </p:txBody>
      </p:sp>
      <p:sp>
        <p:nvSpPr>
          <p:cNvPr id="11" name="TextBox 10"/>
          <p:cNvSpPr txBox="1"/>
          <p:nvPr/>
        </p:nvSpPr>
        <p:spPr>
          <a:xfrm>
            <a:off x="2483768" y="4005064"/>
            <a:ext cx="1800200" cy="646331"/>
          </a:xfrm>
          <a:prstGeom prst="rect">
            <a:avLst/>
          </a:prstGeom>
          <a:noFill/>
        </p:spPr>
        <p:txBody>
          <a:bodyPr wrap="square" rtlCol="0">
            <a:spAutoFit/>
          </a:bodyPr>
          <a:lstStyle/>
          <a:p>
            <a:pPr algn="ctr"/>
            <a:r>
              <a:rPr lang="en-GB" b="1" dirty="0" smtClean="0"/>
              <a:t>Gut inflammation</a:t>
            </a:r>
            <a:endParaRPr lang="en-GB" b="1" dirty="0"/>
          </a:p>
        </p:txBody>
      </p:sp>
      <p:sp>
        <p:nvSpPr>
          <p:cNvPr id="12" name="TextBox 11"/>
          <p:cNvSpPr txBox="1"/>
          <p:nvPr/>
        </p:nvSpPr>
        <p:spPr>
          <a:xfrm>
            <a:off x="7164288" y="548680"/>
            <a:ext cx="1800200" cy="369332"/>
          </a:xfrm>
          <a:prstGeom prst="rect">
            <a:avLst/>
          </a:prstGeom>
          <a:noFill/>
        </p:spPr>
        <p:txBody>
          <a:bodyPr wrap="square" rtlCol="0">
            <a:spAutoFit/>
          </a:bodyPr>
          <a:lstStyle/>
          <a:p>
            <a:pPr algn="ctr"/>
            <a:r>
              <a:rPr lang="en-GB" b="1" dirty="0" smtClean="0"/>
              <a:t>Leaky gut</a:t>
            </a:r>
            <a:endParaRPr lang="en-GB" b="1" dirty="0"/>
          </a:p>
        </p:txBody>
      </p:sp>
      <p:sp>
        <p:nvSpPr>
          <p:cNvPr id="13" name="TextBox 12"/>
          <p:cNvSpPr txBox="1"/>
          <p:nvPr/>
        </p:nvSpPr>
        <p:spPr>
          <a:xfrm>
            <a:off x="7020272" y="2204864"/>
            <a:ext cx="1800200" cy="369332"/>
          </a:xfrm>
          <a:prstGeom prst="rect">
            <a:avLst/>
          </a:prstGeom>
          <a:noFill/>
        </p:spPr>
        <p:txBody>
          <a:bodyPr wrap="square" rtlCol="0">
            <a:spAutoFit/>
          </a:bodyPr>
          <a:lstStyle/>
          <a:p>
            <a:pPr algn="ctr"/>
            <a:r>
              <a:rPr lang="en-GB" b="1" dirty="0" smtClean="0"/>
              <a:t>Epilepsy</a:t>
            </a:r>
            <a:endParaRPr lang="en-GB" b="1" dirty="0"/>
          </a:p>
        </p:txBody>
      </p:sp>
      <p:sp>
        <p:nvSpPr>
          <p:cNvPr id="14" name="TextBox 13"/>
          <p:cNvSpPr txBox="1"/>
          <p:nvPr/>
        </p:nvSpPr>
        <p:spPr>
          <a:xfrm>
            <a:off x="0" y="2276872"/>
            <a:ext cx="1800200" cy="923330"/>
          </a:xfrm>
          <a:prstGeom prst="rect">
            <a:avLst/>
          </a:prstGeom>
          <a:noFill/>
        </p:spPr>
        <p:txBody>
          <a:bodyPr wrap="square" rtlCol="0">
            <a:spAutoFit/>
          </a:bodyPr>
          <a:lstStyle/>
          <a:p>
            <a:pPr algn="ctr"/>
            <a:r>
              <a:rPr lang="en-GB" b="1" dirty="0" smtClean="0"/>
              <a:t>Sensory processing disorders</a:t>
            </a:r>
            <a:endParaRPr lang="en-GB" b="1" dirty="0"/>
          </a:p>
        </p:txBody>
      </p:sp>
      <p:sp>
        <p:nvSpPr>
          <p:cNvPr id="15" name="TextBox 14"/>
          <p:cNvSpPr txBox="1"/>
          <p:nvPr/>
        </p:nvSpPr>
        <p:spPr>
          <a:xfrm>
            <a:off x="0" y="3933056"/>
            <a:ext cx="1800200" cy="646331"/>
          </a:xfrm>
          <a:prstGeom prst="rect">
            <a:avLst/>
          </a:prstGeom>
          <a:noFill/>
        </p:spPr>
        <p:txBody>
          <a:bodyPr wrap="square" rtlCol="0">
            <a:spAutoFit/>
          </a:bodyPr>
          <a:lstStyle/>
          <a:p>
            <a:pPr algn="ctr"/>
            <a:r>
              <a:rPr lang="en-GB" b="1" dirty="0" err="1" smtClean="0"/>
              <a:t>Sulphation</a:t>
            </a:r>
            <a:r>
              <a:rPr lang="en-GB" b="1" dirty="0" smtClean="0"/>
              <a:t> disorders</a:t>
            </a:r>
            <a:endParaRPr lang="en-GB" b="1" dirty="0"/>
          </a:p>
        </p:txBody>
      </p:sp>
      <p:sp>
        <p:nvSpPr>
          <p:cNvPr id="16" name="TextBox 15"/>
          <p:cNvSpPr txBox="1"/>
          <p:nvPr/>
        </p:nvSpPr>
        <p:spPr>
          <a:xfrm>
            <a:off x="7092280" y="3861048"/>
            <a:ext cx="1800200" cy="646331"/>
          </a:xfrm>
          <a:prstGeom prst="rect">
            <a:avLst/>
          </a:prstGeom>
          <a:noFill/>
        </p:spPr>
        <p:txBody>
          <a:bodyPr wrap="square" rtlCol="0">
            <a:spAutoFit/>
          </a:bodyPr>
          <a:lstStyle/>
          <a:p>
            <a:pPr algn="ctr"/>
            <a:r>
              <a:rPr lang="en-GB" b="1" dirty="0" smtClean="0"/>
              <a:t>Nutrient deficiencies</a:t>
            </a:r>
            <a:endParaRPr lang="en-GB" b="1" dirty="0"/>
          </a:p>
        </p:txBody>
      </p:sp>
      <p:sp>
        <p:nvSpPr>
          <p:cNvPr id="17" name="TextBox 16"/>
          <p:cNvSpPr txBox="1"/>
          <p:nvPr/>
        </p:nvSpPr>
        <p:spPr>
          <a:xfrm>
            <a:off x="0" y="5589240"/>
            <a:ext cx="1800200" cy="646331"/>
          </a:xfrm>
          <a:prstGeom prst="rect">
            <a:avLst/>
          </a:prstGeom>
          <a:noFill/>
        </p:spPr>
        <p:txBody>
          <a:bodyPr wrap="square" rtlCol="0">
            <a:spAutoFit/>
          </a:bodyPr>
          <a:lstStyle/>
          <a:p>
            <a:pPr algn="ctr"/>
            <a:r>
              <a:rPr lang="en-GB" b="1" dirty="0" smtClean="0"/>
              <a:t>Environmental stressors</a:t>
            </a:r>
            <a:endParaRPr lang="en-GB" b="1" dirty="0"/>
          </a:p>
        </p:txBody>
      </p:sp>
      <p:sp>
        <p:nvSpPr>
          <p:cNvPr id="19" name="TextBox 18"/>
          <p:cNvSpPr txBox="1"/>
          <p:nvPr/>
        </p:nvSpPr>
        <p:spPr>
          <a:xfrm>
            <a:off x="7020272" y="5733256"/>
            <a:ext cx="1944216" cy="646331"/>
          </a:xfrm>
          <a:prstGeom prst="rect">
            <a:avLst/>
          </a:prstGeom>
          <a:noFill/>
        </p:spPr>
        <p:txBody>
          <a:bodyPr wrap="square" rtlCol="0">
            <a:spAutoFit/>
          </a:bodyPr>
          <a:lstStyle/>
          <a:p>
            <a:pPr algn="ctr"/>
            <a:r>
              <a:rPr lang="en-GB" b="1" dirty="0" smtClean="0"/>
              <a:t>Altered neurotransmitters</a:t>
            </a:r>
            <a:endParaRPr lang="en-GB" b="1" dirty="0"/>
          </a:p>
        </p:txBody>
      </p:sp>
      <p:sp>
        <p:nvSpPr>
          <p:cNvPr id="20" name="TextBox 19"/>
          <p:cNvSpPr txBox="1"/>
          <p:nvPr/>
        </p:nvSpPr>
        <p:spPr>
          <a:xfrm>
            <a:off x="4860032" y="5733256"/>
            <a:ext cx="1800200" cy="923330"/>
          </a:xfrm>
          <a:prstGeom prst="rect">
            <a:avLst/>
          </a:prstGeom>
          <a:noFill/>
        </p:spPr>
        <p:txBody>
          <a:bodyPr wrap="square" rtlCol="0">
            <a:spAutoFit/>
          </a:bodyPr>
          <a:lstStyle/>
          <a:p>
            <a:pPr algn="ctr"/>
            <a:r>
              <a:rPr lang="en-GB" b="1" dirty="0" smtClean="0"/>
              <a:t>Reduced detoxification capacity</a:t>
            </a:r>
            <a:endParaRPr lang="en-GB" b="1" dirty="0"/>
          </a:p>
        </p:txBody>
      </p:sp>
      <p:sp>
        <p:nvSpPr>
          <p:cNvPr id="21" name="TextBox 20"/>
          <p:cNvSpPr txBox="1"/>
          <p:nvPr/>
        </p:nvSpPr>
        <p:spPr>
          <a:xfrm>
            <a:off x="4788024" y="4365104"/>
            <a:ext cx="1800200" cy="369332"/>
          </a:xfrm>
          <a:prstGeom prst="rect">
            <a:avLst/>
          </a:prstGeom>
          <a:noFill/>
        </p:spPr>
        <p:txBody>
          <a:bodyPr wrap="square" rtlCol="0">
            <a:spAutoFit/>
          </a:bodyPr>
          <a:lstStyle/>
          <a:p>
            <a:pPr algn="ctr"/>
            <a:r>
              <a:rPr lang="en-GB" b="1" dirty="0" smtClean="0"/>
              <a:t>Sub-types</a:t>
            </a:r>
            <a:endParaRPr lang="en-GB" b="1" dirty="0"/>
          </a:p>
        </p:txBody>
      </p:sp>
      <p:sp>
        <p:nvSpPr>
          <p:cNvPr id="22" name="TextBox 21"/>
          <p:cNvSpPr txBox="1"/>
          <p:nvPr/>
        </p:nvSpPr>
        <p:spPr>
          <a:xfrm>
            <a:off x="2483768" y="404664"/>
            <a:ext cx="1800200" cy="923330"/>
          </a:xfrm>
          <a:prstGeom prst="rect">
            <a:avLst/>
          </a:prstGeom>
          <a:noFill/>
        </p:spPr>
        <p:txBody>
          <a:bodyPr wrap="square" rtlCol="0">
            <a:spAutoFit/>
          </a:bodyPr>
          <a:lstStyle/>
          <a:p>
            <a:pPr algn="ctr"/>
            <a:r>
              <a:rPr lang="en-GB" b="1" dirty="0" smtClean="0"/>
              <a:t>Increased oxidative </a:t>
            </a:r>
          </a:p>
          <a:p>
            <a:pPr algn="ctr"/>
            <a:r>
              <a:rPr lang="en-GB" b="1" dirty="0" smtClean="0"/>
              <a:t>stress</a:t>
            </a:r>
            <a:endParaRPr lang="en-GB" b="1" dirty="0"/>
          </a:p>
        </p:txBody>
      </p:sp>
      <p:sp>
        <p:nvSpPr>
          <p:cNvPr id="23" name="TextBox 22"/>
          <p:cNvSpPr txBox="1"/>
          <p:nvPr/>
        </p:nvSpPr>
        <p:spPr>
          <a:xfrm>
            <a:off x="2195736" y="2348880"/>
            <a:ext cx="1872208" cy="830997"/>
          </a:xfrm>
          <a:prstGeom prst="rect">
            <a:avLst/>
          </a:prstGeom>
          <a:noFill/>
        </p:spPr>
        <p:txBody>
          <a:bodyPr wrap="square" rtlCol="0">
            <a:spAutoFit/>
          </a:bodyPr>
          <a:lstStyle/>
          <a:p>
            <a:pPr algn="ctr"/>
            <a:r>
              <a:rPr lang="en-GB" sz="2400" b="1" cap="small" dirty="0" smtClean="0">
                <a:solidFill>
                  <a:schemeClr val="tx1">
                    <a:lumMod val="95000"/>
                    <a:lumOff val="5000"/>
                  </a:schemeClr>
                </a:solidFill>
                <a:effectLst>
                  <a:outerShdw blurRad="38100" dist="38100" dir="2700000" algn="tl">
                    <a:srgbClr val="000000">
                      <a:alpha val="43137"/>
                    </a:srgbClr>
                  </a:outerShdw>
                </a:effectLst>
              </a:rPr>
              <a:t>The autism </a:t>
            </a:r>
          </a:p>
          <a:p>
            <a:pPr algn="ctr"/>
            <a:r>
              <a:rPr lang="en-GB" sz="2400" b="1" cap="small" dirty="0" smtClean="0">
                <a:solidFill>
                  <a:schemeClr val="tx1">
                    <a:lumMod val="95000"/>
                    <a:lumOff val="5000"/>
                  </a:schemeClr>
                </a:solidFill>
                <a:effectLst>
                  <a:outerShdw blurRad="38100" dist="38100" dir="2700000" algn="tl">
                    <a:srgbClr val="000000">
                      <a:alpha val="43137"/>
                    </a:srgbClr>
                  </a:outerShdw>
                </a:effectLst>
              </a:rPr>
              <a:t>puzzle</a:t>
            </a:r>
            <a:endParaRPr lang="en-GB" sz="2400" b="1" cap="small" dirty="0">
              <a:solidFill>
                <a:schemeClr val="tx1">
                  <a:lumMod val="95000"/>
                  <a:lumOff val="5000"/>
                </a:schemeClr>
              </a:solidFill>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Gastro Issues – what’s new</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Expert guidance for management of GI problems published in 2009:</a:t>
            </a:r>
            <a:endParaRPr lang="en-GB" dirty="0"/>
          </a:p>
        </p:txBody>
      </p:sp>
      <p:sp>
        <p:nvSpPr>
          <p:cNvPr id="3" name="Content Placeholder 2"/>
          <p:cNvSpPr>
            <a:spLocks noGrp="1"/>
          </p:cNvSpPr>
          <p:nvPr>
            <p:ph idx="1"/>
          </p:nvPr>
        </p:nvSpPr>
        <p:spPr/>
        <p:txBody>
          <a:bodyPr>
            <a:normAutofit lnSpcReduction="10000"/>
          </a:bodyPr>
          <a:lstStyle/>
          <a:p>
            <a:r>
              <a:rPr lang="en-GB" dirty="0" smtClean="0"/>
              <a:t>“Individuals with ASDs who present with gastrointestinal symptoms warrant a thorough evaluation, as would be undertaken for individuals without ASDs who have the same symptoms or signs.”  </a:t>
            </a:r>
          </a:p>
          <a:p>
            <a:pPr lvl="1"/>
            <a:r>
              <a:rPr lang="en-GB" b="1" i="1" dirty="0" err="1" smtClean="0"/>
              <a:t>Buie</a:t>
            </a:r>
            <a:r>
              <a:rPr lang="en-GB" b="1" i="1" dirty="0" smtClean="0"/>
              <a:t> T, Campbell D, Fuchs GJ III, et al. Evaluation, diagnosis, and treatment of gastrointestinal disorders in individuals with ASDs: a consensus report. </a:t>
            </a:r>
            <a:r>
              <a:rPr lang="en-GB" b="1" i="1" dirty="0" err="1" smtClean="0"/>
              <a:t>Pediatrics</a:t>
            </a:r>
            <a:r>
              <a:rPr lang="en-GB" b="1" i="1" dirty="0" smtClean="0"/>
              <a:t>. 2009; 125(s1):S1–S18 ***** KEY READING</a:t>
            </a:r>
            <a:r>
              <a:rPr lang="en-GB" b="1" i="1" dirty="0" smtClean="0"/>
              <a:t>*****</a:t>
            </a:r>
            <a:endParaRPr lang="en-GB" b="1" i="1"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Expert guidance for management of GI problems published in 2009:</a:t>
            </a:r>
            <a:endParaRPr lang="en-GB" dirty="0"/>
          </a:p>
        </p:txBody>
      </p:sp>
      <p:sp>
        <p:nvSpPr>
          <p:cNvPr id="3" name="Content Placeholder 2"/>
          <p:cNvSpPr>
            <a:spLocks noGrp="1"/>
          </p:cNvSpPr>
          <p:nvPr>
            <p:ph idx="1"/>
          </p:nvPr>
        </p:nvSpPr>
        <p:spPr/>
        <p:txBody>
          <a:bodyPr>
            <a:normAutofit fontScale="92500"/>
          </a:bodyPr>
          <a:lstStyle/>
          <a:p>
            <a:r>
              <a:rPr lang="en-GB" dirty="0" smtClean="0"/>
              <a:t>Prevalence </a:t>
            </a:r>
            <a:r>
              <a:rPr lang="en-GB" dirty="0" smtClean="0"/>
              <a:t>of gastrointestinal symptoms in children with ASD ranges from 9% to more than 70%</a:t>
            </a:r>
          </a:p>
          <a:p>
            <a:r>
              <a:rPr lang="en-GB" dirty="0" smtClean="0"/>
              <a:t>Behaviours </a:t>
            </a:r>
            <a:r>
              <a:rPr lang="en-GB" dirty="0" smtClean="0"/>
              <a:t>and symptoms that can be markers of abdominal pain or discomfort in ASD listed in the consensus statement include </a:t>
            </a:r>
            <a:r>
              <a:rPr lang="en-GB" u="sng" dirty="0" smtClean="0"/>
              <a:t>irritability, agitation, aggression, constant eating, </a:t>
            </a:r>
            <a:r>
              <a:rPr lang="en-GB" u="sng" dirty="0" smtClean="0"/>
              <a:t>feeding problems, pica</a:t>
            </a:r>
            <a:r>
              <a:rPr lang="en-GB" u="sng" dirty="0" smtClean="0"/>
              <a:t>, unusual posturing </a:t>
            </a:r>
            <a:r>
              <a:rPr lang="en-GB" u="sng" dirty="0" smtClean="0"/>
              <a:t>, </a:t>
            </a:r>
            <a:r>
              <a:rPr lang="en-GB" u="sng" dirty="0" smtClean="0"/>
              <a:t>unexplained </a:t>
            </a:r>
            <a:r>
              <a:rPr lang="en-GB" u="sng" dirty="0" smtClean="0"/>
              <a:t>repetitive behaviours, aggression and sensitivity</a:t>
            </a:r>
            <a:r>
              <a:rPr lang="en-GB" dirty="0" smtClean="0"/>
              <a:t>.</a:t>
            </a:r>
          </a:p>
        </p:txBody>
      </p:sp>
      <p:sp>
        <p:nvSpPr>
          <p:cNvPr id="4" name="Slide Number Placeholder 3"/>
          <p:cNvSpPr>
            <a:spLocks noGrp="1"/>
          </p:cNvSpPr>
          <p:nvPr>
            <p:ph type="sldNum" sz="quarter" idx="12"/>
          </p:nvPr>
        </p:nvSpPr>
        <p:spPr/>
        <p:txBody>
          <a:bodyPr/>
          <a:lstStyle/>
          <a:p>
            <a:fld id="{FA3A702A-439C-4BE7-87BD-40E72C21FBE0}"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Expert guidance for management of GI problems published in 2009:</a:t>
            </a:r>
            <a:endParaRPr lang="en-GB" dirty="0"/>
          </a:p>
        </p:txBody>
      </p:sp>
      <p:sp>
        <p:nvSpPr>
          <p:cNvPr id="3" name="Content Placeholder 2"/>
          <p:cNvSpPr>
            <a:spLocks noGrp="1"/>
          </p:cNvSpPr>
          <p:nvPr>
            <p:ph idx="1"/>
          </p:nvPr>
        </p:nvSpPr>
        <p:spPr/>
        <p:txBody>
          <a:bodyPr>
            <a:normAutofit/>
          </a:bodyPr>
          <a:lstStyle/>
          <a:p>
            <a:r>
              <a:rPr lang="en-GB" dirty="0" smtClean="0"/>
              <a:t>Evidence </a:t>
            </a:r>
            <a:r>
              <a:rPr lang="en-GB" dirty="0" smtClean="0"/>
              <a:t>is growing for links between gut inflammation in children with ASD, and resultant inflammatory responses in the brain which could elicit autistic behaviours or impair neurodevelopment.</a:t>
            </a:r>
            <a:endParaRPr lang="en-GB" dirty="0" smtClean="0"/>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Need for increased </a:t>
            </a:r>
            <a:r>
              <a:rPr lang="en-GB" dirty="0" err="1" smtClean="0"/>
              <a:t>Coeliac</a:t>
            </a:r>
            <a:r>
              <a:rPr lang="en-GB" dirty="0" smtClean="0"/>
              <a:t> screening in ASD?</a:t>
            </a:r>
            <a:endParaRPr lang="en-GB" dirty="0"/>
          </a:p>
        </p:txBody>
      </p:sp>
      <p:sp>
        <p:nvSpPr>
          <p:cNvPr id="3" name="Content Placeholder 2"/>
          <p:cNvSpPr>
            <a:spLocks noGrp="1"/>
          </p:cNvSpPr>
          <p:nvPr>
            <p:ph idx="1"/>
          </p:nvPr>
        </p:nvSpPr>
        <p:spPr/>
        <p:txBody>
          <a:bodyPr>
            <a:normAutofit/>
          </a:bodyPr>
          <a:lstStyle/>
          <a:p>
            <a:r>
              <a:rPr lang="en-GB" dirty="0" smtClean="0"/>
              <a:t>Three times increased prevalence in ASD</a:t>
            </a:r>
          </a:p>
          <a:p>
            <a:pPr lvl="1"/>
            <a:r>
              <a:rPr lang="en-GB" dirty="0" smtClean="0"/>
              <a:t>Barcia G, </a:t>
            </a:r>
            <a:r>
              <a:rPr lang="en-GB" dirty="0" err="1" smtClean="0"/>
              <a:t>Posar</a:t>
            </a:r>
            <a:r>
              <a:rPr lang="en-GB" dirty="0" smtClean="0"/>
              <a:t> A, </a:t>
            </a:r>
            <a:r>
              <a:rPr lang="en-GB" dirty="0" err="1" smtClean="0"/>
              <a:t>Santucci</a:t>
            </a:r>
            <a:r>
              <a:rPr lang="en-GB" dirty="0" smtClean="0"/>
              <a:t> M. Autism and </a:t>
            </a:r>
            <a:r>
              <a:rPr lang="en-GB" dirty="0" err="1" smtClean="0"/>
              <a:t>Coeliac</a:t>
            </a:r>
            <a:r>
              <a:rPr lang="en-GB" dirty="0" smtClean="0"/>
              <a:t> Disease. 2008 </a:t>
            </a:r>
            <a:r>
              <a:rPr lang="en-GB" i="1" dirty="0" smtClean="0"/>
              <a:t>J Autism Dev </a:t>
            </a:r>
            <a:r>
              <a:rPr lang="en-GB" i="1" dirty="0" err="1" smtClean="0"/>
              <a:t>Disord</a:t>
            </a:r>
            <a:r>
              <a:rPr lang="en-GB" dirty="0" smtClean="0"/>
              <a:t> (2008) 38:407–408</a:t>
            </a:r>
          </a:p>
          <a:p>
            <a:r>
              <a:rPr lang="en-GB" dirty="0" err="1" smtClean="0"/>
              <a:t>Coeliac</a:t>
            </a:r>
            <a:r>
              <a:rPr lang="en-GB" dirty="0" smtClean="0"/>
              <a:t> Disease can present atypically as neurological symptoms including autism</a:t>
            </a:r>
          </a:p>
          <a:p>
            <a:pPr lvl="1"/>
            <a:r>
              <a:rPr lang="en-GB" u="sng" dirty="0" err="1" smtClean="0">
                <a:hlinkClick r:id="rId2"/>
              </a:rPr>
              <a:t>Genuis</a:t>
            </a:r>
            <a:r>
              <a:rPr lang="en-GB" u="sng" dirty="0" smtClean="0">
                <a:hlinkClick r:id="rId2"/>
              </a:rPr>
              <a:t> SJ</a:t>
            </a:r>
            <a:r>
              <a:rPr lang="en-GB" dirty="0" smtClean="0"/>
              <a:t>, </a:t>
            </a:r>
            <a:r>
              <a:rPr lang="en-GB" u="sng" dirty="0" smtClean="0">
                <a:hlinkClick r:id="rId3"/>
              </a:rPr>
              <a:t>Bouchard TP</a:t>
            </a:r>
            <a:r>
              <a:rPr lang="en-GB" dirty="0" smtClean="0"/>
              <a:t> Celiac disease presenting as autism. </a:t>
            </a:r>
            <a:r>
              <a:rPr lang="en-GB" i="1" u="sng" dirty="0" smtClean="0">
                <a:hlinkClick r:id="rId4" tooltip="Journal of child neurology."/>
              </a:rPr>
              <a:t>J Child Neurol.</a:t>
            </a:r>
            <a:r>
              <a:rPr lang="en-GB" dirty="0" smtClean="0"/>
              <a:t> 2010; 25(1):114-9.</a:t>
            </a:r>
          </a:p>
        </p:txBody>
      </p:sp>
      <p:sp>
        <p:nvSpPr>
          <p:cNvPr id="4" name="Slide Number Placeholder 3"/>
          <p:cNvSpPr>
            <a:spLocks noGrp="1"/>
          </p:cNvSpPr>
          <p:nvPr>
            <p:ph type="sldNum" sz="quarter" idx="12"/>
          </p:nvPr>
        </p:nvSpPr>
        <p:spPr/>
        <p:txBody>
          <a:bodyPr/>
          <a:lstStyle/>
          <a:p>
            <a:fld id="{FA3A702A-439C-4BE7-87BD-40E72C21FBE0}"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Need for increased </a:t>
            </a:r>
            <a:r>
              <a:rPr lang="en-GB" dirty="0" err="1" smtClean="0"/>
              <a:t>Coeliac</a:t>
            </a:r>
            <a:r>
              <a:rPr lang="en-GB" dirty="0" smtClean="0"/>
              <a:t> screening in ASD?</a:t>
            </a:r>
            <a:endParaRPr lang="en-GB" dirty="0"/>
          </a:p>
        </p:txBody>
      </p:sp>
      <p:sp>
        <p:nvSpPr>
          <p:cNvPr id="3" name="Content Placeholder 2"/>
          <p:cNvSpPr>
            <a:spLocks noGrp="1"/>
          </p:cNvSpPr>
          <p:nvPr>
            <p:ph idx="1"/>
          </p:nvPr>
        </p:nvSpPr>
        <p:spPr/>
        <p:txBody>
          <a:bodyPr>
            <a:normAutofit/>
          </a:bodyPr>
          <a:lstStyle/>
          <a:p>
            <a:r>
              <a:rPr lang="en-GB" dirty="0" smtClean="0"/>
              <a:t>NICE </a:t>
            </a:r>
            <a:r>
              <a:rPr lang="en-GB" dirty="0" err="1" smtClean="0"/>
              <a:t>Coeliac</a:t>
            </a:r>
            <a:r>
              <a:rPr lang="en-GB" dirty="0" smtClean="0"/>
              <a:t> guidance is that </a:t>
            </a:r>
            <a:r>
              <a:rPr lang="en-GB" dirty="0" err="1" smtClean="0"/>
              <a:t>Coeliac</a:t>
            </a:r>
            <a:r>
              <a:rPr lang="en-GB" dirty="0" smtClean="0"/>
              <a:t> screening be offered to anyone with unexplained gut problems, fatigue, depression, epilepsy or iron deficiency (</a:t>
            </a:r>
            <a:r>
              <a:rPr lang="en-GB" dirty="0" err="1" smtClean="0"/>
              <a:t>ie</a:t>
            </a:r>
            <a:r>
              <a:rPr lang="en-GB" dirty="0" smtClean="0"/>
              <a:t> most of my ASD pts!) </a:t>
            </a:r>
          </a:p>
          <a:p>
            <a:pPr lvl="1"/>
            <a:r>
              <a:rPr lang="en-GB" dirty="0" smtClean="0"/>
              <a:t>National Institute of Clinical Excellence Clinical Guideline 86: </a:t>
            </a:r>
            <a:r>
              <a:rPr lang="en-GB" i="1" dirty="0" err="1" smtClean="0"/>
              <a:t>Coeliac</a:t>
            </a:r>
            <a:r>
              <a:rPr lang="en-GB" i="1" dirty="0" smtClean="0"/>
              <a:t> disease: Recognition and assessment of </a:t>
            </a:r>
            <a:r>
              <a:rPr lang="en-GB" i="1" dirty="0" err="1" smtClean="0"/>
              <a:t>coeliac</a:t>
            </a:r>
            <a:r>
              <a:rPr lang="en-GB" i="1" dirty="0" smtClean="0"/>
              <a:t> disease</a:t>
            </a:r>
            <a:r>
              <a:rPr lang="en-GB" dirty="0" smtClean="0"/>
              <a:t> 2009</a:t>
            </a:r>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Diet as a ‘Treatment’ – what’s new</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Are dietary interventions still fashionable in the UK?</a:t>
            </a:r>
            <a:endParaRPr lang="en-GB" dirty="0"/>
          </a:p>
        </p:txBody>
      </p:sp>
      <p:sp>
        <p:nvSpPr>
          <p:cNvPr id="3" name="Content Placeholder 2"/>
          <p:cNvSpPr>
            <a:spLocks noGrp="1"/>
          </p:cNvSpPr>
          <p:nvPr>
            <p:ph idx="1"/>
          </p:nvPr>
        </p:nvSpPr>
        <p:spPr/>
        <p:txBody>
          <a:bodyPr>
            <a:normAutofit lnSpcReduction="10000"/>
          </a:bodyPr>
          <a:lstStyle/>
          <a:p>
            <a:r>
              <a:rPr lang="en-GB" dirty="0" smtClean="0"/>
              <a:t>A recent survey of 325 parents of children with ASD in England reported that up to 29% had tried or were on an exclusion diet, and up to 52% were on micronutrient supplements.    </a:t>
            </a:r>
          </a:p>
          <a:p>
            <a:pPr lvl="1"/>
            <a:r>
              <a:rPr lang="en-GB" dirty="0" smtClean="0"/>
              <a:t>Huxham L.  Feeding Problems and Current Dietary Practices in Children with Autism Spectrum Disorder in England.  </a:t>
            </a:r>
            <a:r>
              <a:rPr lang="en-GB" i="1" dirty="0" smtClean="0"/>
              <a:t>Thesis submitted for degree of Master of Nutrition at the University of Stellenbosch</a:t>
            </a:r>
            <a:r>
              <a:rPr lang="en-GB" dirty="0" smtClean="0"/>
              <a:t>.  March 2012. Results supplied by author prior to its submission in December 2011. </a:t>
            </a:r>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Reports of great improvements on GFMF diets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1</a:t>
            </a:r>
            <a:r>
              <a:rPr lang="en-GB" dirty="0" smtClean="0"/>
              <a:t>9</a:t>
            </a:r>
            <a:r>
              <a:rPr lang="en-GB" dirty="0" smtClean="0"/>
              <a:t>% of parents of children with ASD in England </a:t>
            </a:r>
            <a:r>
              <a:rPr lang="en-GB" dirty="0" smtClean="0"/>
              <a:t>who were surveyed had </a:t>
            </a:r>
            <a:r>
              <a:rPr lang="en-GB" dirty="0" smtClean="0"/>
              <a:t>tried a gluten and or milk free diet, </a:t>
            </a:r>
            <a:r>
              <a:rPr lang="en-GB" dirty="0" smtClean="0"/>
              <a:t>(incidentally </a:t>
            </a:r>
            <a:r>
              <a:rPr lang="en-US" dirty="0" smtClean="0"/>
              <a:t>43% of these </a:t>
            </a:r>
            <a:r>
              <a:rPr lang="en-US" dirty="0" smtClean="0"/>
              <a:t>had </a:t>
            </a:r>
            <a:r>
              <a:rPr lang="en-US" dirty="0" smtClean="0"/>
              <a:t>never seen a </a:t>
            </a:r>
            <a:r>
              <a:rPr lang="en-US" dirty="0" smtClean="0"/>
              <a:t>dietitian). </a:t>
            </a:r>
            <a:endParaRPr lang="en-US" dirty="0" smtClean="0"/>
          </a:p>
          <a:p>
            <a:r>
              <a:rPr lang="en-GB" dirty="0" smtClean="0"/>
              <a:t>A </a:t>
            </a:r>
            <a:r>
              <a:rPr lang="en-GB" dirty="0" smtClean="0"/>
              <a:t>majority of these parents reported </a:t>
            </a:r>
            <a:r>
              <a:rPr lang="en-GB" b="1" dirty="0" smtClean="0"/>
              <a:t>significant improvements </a:t>
            </a:r>
            <a:r>
              <a:rPr lang="en-GB" dirty="0" smtClean="0"/>
              <a:t>in various aspects of their child’s wellbeing on a gluten and/or milk free diet – </a:t>
            </a:r>
            <a:r>
              <a:rPr lang="en-GB" dirty="0" smtClean="0"/>
              <a:t>particularly in </a:t>
            </a:r>
          </a:p>
          <a:p>
            <a:pPr lvl="1"/>
            <a:r>
              <a:rPr lang="en-GB" dirty="0" smtClean="0"/>
              <a:t>bowel </a:t>
            </a:r>
            <a:r>
              <a:rPr lang="en-GB" dirty="0" smtClean="0"/>
              <a:t>habits (65% n=54); </a:t>
            </a:r>
            <a:endParaRPr lang="en-GB" dirty="0" smtClean="0"/>
          </a:p>
          <a:p>
            <a:pPr lvl="1"/>
            <a:r>
              <a:rPr lang="en-GB" dirty="0" smtClean="0"/>
              <a:t>general </a:t>
            </a:r>
            <a:r>
              <a:rPr lang="en-GB" dirty="0" smtClean="0"/>
              <a:t>health (87% n=55); </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Reports of great improvements on GFMF diets</a:t>
            </a:r>
            <a:endParaRPr lang="en-GB" dirty="0"/>
          </a:p>
        </p:txBody>
      </p:sp>
      <p:sp>
        <p:nvSpPr>
          <p:cNvPr id="3" name="Content Placeholder 2"/>
          <p:cNvSpPr>
            <a:spLocks noGrp="1"/>
          </p:cNvSpPr>
          <p:nvPr>
            <p:ph idx="1"/>
          </p:nvPr>
        </p:nvSpPr>
        <p:spPr/>
        <p:txBody>
          <a:bodyPr>
            <a:normAutofit/>
          </a:bodyPr>
          <a:lstStyle/>
          <a:p>
            <a:pPr lvl="1"/>
            <a:r>
              <a:rPr lang="en-GB" dirty="0" smtClean="0"/>
              <a:t>sleeping </a:t>
            </a:r>
            <a:r>
              <a:rPr lang="en-GB" dirty="0" smtClean="0"/>
              <a:t>patterns (60% n=31); </a:t>
            </a:r>
            <a:endParaRPr lang="en-GB" dirty="0" smtClean="0"/>
          </a:p>
          <a:p>
            <a:pPr lvl="1"/>
            <a:r>
              <a:rPr lang="en-GB" dirty="0" smtClean="0"/>
              <a:t>concentration </a:t>
            </a:r>
            <a:r>
              <a:rPr lang="en-GB" dirty="0" smtClean="0"/>
              <a:t>(74% n=42); </a:t>
            </a:r>
            <a:endParaRPr lang="en-GB" dirty="0" smtClean="0"/>
          </a:p>
          <a:p>
            <a:pPr lvl="1"/>
            <a:r>
              <a:rPr lang="en-GB" dirty="0" smtClean="0"/>
              <a:t>and </a:t>
            </a:r>
            <a:r>
              <a:rPr lang="en-GB" dirty="0" smtClean="0"/>
              <a:t>social communication (72% n=38).  </a:t>
            </a:r>
          </a:p>
          <a:p>
            <a:r>
              <a:rPr lang="en-GB" dirty="0" smtClean="0"/>
              <a:t>Parents of two children reported significant ‘recovery’ from autism on the gluten and/or milk free diet.  </a:t>
            </a:r>
          </a:p>
          <a:p>
            <a:r>
              <a:rPr lang="en-GB" dirty="0" smtClean="0"/>
              <a:t>These results are consistent with other anecdotal reports and surveys worldwide.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Looking for causes and clues – what’s new?</a:t>
            </a:r>
            <a:endParaRPr lang="en-GB" dirty="0"/>
          </a:p>
        </p:txBody>
      </p:sp>
      <p:sp>
        <p:nvSpPr>
          <p:cNvPr id="3" name="Text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of the </a:t>
            </a:r>
            <a:r>
              <a:rPr lang="en-GB" dirty="0" err="1" smtClean="0"/>
              <a:t>ScanBrit</a:t>
            </a:r>
            <a:r>
              <a:rPr lang="en-GB" dirty="0" smtClean="0"/>
              <a:t> study</a:t>
            </a:r>
            <a:endParaRPr lang="en-GB" dirty="0"/>
          </a:p>
        </p:txBody>
      </p:sp>
      <p:sp>
        <p:nvSpPr>
          <p:cNvPr id="3" name="Content Placeholder 2"/>
          <p:cNvSpPr>
            <a:spLocks noGrp="1"/>
          </p:cNvSpPr>
          <p:nvPr>
            <p:ph idx="1"/>
          </p:nvPr>
        </p:nvSpPr>
        <p:spPr/>
        <p:txBody>
          <a:bodyPr>
            <a:normAutofit fontScale="77500" lnSpcReduction="20000"/>
          </a:bodyPr>
          <a:lstStyle/>
          <a:p>
            <a:pPr marL="342900" lvl="1" indent="-342900">
              <a:buFont typeface="Arial" pitchFamily="34" charset="0"/>
              <a:buChar char="•"/>
            </a:pPr>
            <a:r>
              <a:rPr lang="en-GB" u="sng" dirty="0" err="1" smtClean="0">
                <a:hlinkClick r:id="rId2"/>
              </a:rPr>
              <a:t>Whiteley</a:t>
            </a:r>
            <a:r>
              <a:rPr lang="en-GB" u="sng" dirty="0" smtClean="0">
                <a:hlinkClick r:id="rId2"/>
              </a:rPr>
              <a:t> P</a:t>
            </a:r>
            <a:r>
              <a:rPr lang="en-GB" dirty="0" smtClean="0"/>
              <a:t>, et al The </a:t>
            </a:r>
            <a:r>
              <a:rPr lang="en-GB" dirty="0" err="1" smtClean="0"/>
              <a:t>ScanBrit</a:t>
            </a:r>
            <a:r>
              <a:rPr lang="en-GB" dirty="0" smtClean="0"/>
              <a:t> randomised, controlled, single-blind study of a gluten- and casein-free dietary intervention for children with autism spectrum disorders </a:t>
            </a:r>
            <a:r>
              <a:rPr lang="en-GB" i="1" u="sng" dirty="0" err="1" smtClean="0">
                <a:hlinkClick r:id="rId3" tooltip="Nutritional neuroscience."/>
              </a:rPr>
              <a:t>Nutr</a:t>
            </a:r>
            <a:r>
              <a:rPr lang="en-GB" i="1" u="sng" dirty="0" smtClean="0">
                <a:hlinkClick r:id="rId3" tooltip="Nutritional neuroscience."/>
              </a:rPr>
              <a:t> </a:t>
            </a:r>
            <a:r>
              <a:rPr lang="en-GB" i="1" u="sng" dirty="0" err="1" smtClean="0">
                <a:hlinkClick r:id="rId3" tooltip="Nutritional neuroscience."/>
              </a:rPr>
              <a:t>Neurosci</a:t>
            </a:r>
            <a:r>
              <a:rPr lang="en-GB" u="sng" dirty="0" smtClean="0">
                <a:hlinkClick r:id="rId3" tooltip="Nutritional neuroscience."/>
              </a:rPr>
              <a:t>.</a:t>
            </a:r>
            <a:r>
              <a:rPr lang="en-GB" dirty="0" smtClean="0"/>
              <a:t> 2010 Apr;13(2):</a:t>
            </a:r>
            <a:r>
              <a:rPr lang="en-GB" dirty="0" smtClean="0"/>
              <a:t>87-100</a:t>
            </a:r>
          </a:p>
          <a:p>
            <a:pPr marL="342900" lvl="1" indent="-342900">
              <a:buFont typeface="Arial" pitchFamily="34" charset="0"/>
              <a:buChar char="•"/>
            </a:pPr>
            <a:r>
              <a:rPr lang="en-GB" dirty="0" smtClean="0"/>
              <a:t>a </a:t>
            </a:r>
            <a:r>
              <a:rPr lang="en-GB" dirty="0" smtClean="0"/>
              <a:t>two-stage, 24-month, randomised, controlled trial incorporating an adaptive 'catch-up' design and interim analysis. </a:t>
            </a:r>
            <a:endParaRPr lang="en-GB" dirty="0" smtClean="0"/>
          </a:p>
          <a:p>
            <a:pPr marL="342900" lvl="1" indent="-342900">
              <a:buFont typeface="Arial" pitchFamily="34" charset="0"/>
              <a:buChar char="•"/>
            </a:pPr>
            <a:r>
              <a:rPr lang="en-GB" dirty="0" smtClean="0"/>
              <a:t>Stage </a:t>
            </a:r>
            <a:r>
              <a:rPr lang="en-GB" dirty="0" smtClean="0"/>
              <a:t>1 of the trial saw 72 Danish children (aged 4 years to 10 years 11 months) assigned to diet (A) or non-diet (B) groups by stratified randomisation. </a:t>
            </a:r>
            <a:endParaRPr lang="en-GB" dirty="0" smtClean="0"/>
          </a:p>
          <a:p>
            <a:pPr marL="342900" lvl="1" indent="-342900">
              <a:buFont typeface="Arial" pitchFamily="34" charset="0"/>
              <a:buChar char="•"/>
            </a:pPr>
            <a:r>
              <a:rPr lang="en-GB" dirty="0" smtClean="0"/>
              <a:t>Based </a:t>
            </a:r>
            <a:r>
              <a:rPr lang="en-GB" dirty="0" smtClean="0"/>
              <a:t>on per protocol repeated measures analysis, data for 26 diet children and 29 controls were available at 12 months. </a:t>
            </a:r>
            <a:endParaRPr lang="en-GB" dirty="0" smtClean="0"/>
          </a:p>
          <a:p>
            <a:pPr marL="342900" lvl="1" indent="-342900">
              <a:buFont typeface="Arial" pitchFamily="34" charset="0"/>
              <a:buChar char="•"/>
            </a:pPr>
            <a:r>
              <a:rPr lang="en-GB" dirty="0" smtClean="0"/>
              <a:t>At </a:t>
            </a:r>
            <a:r>
              <a:rPr lang="en-GB" dirty="0" smtClean="0"/>
              <a:t>this point, there was a significant improvement to mean diet group scores (time*treatment interaction) on sub-domains of ADOS, GARS and ADHD-IV measures. </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of the </a:t>
            </a:r>
            <a:r>
              <a:rPr lang="en-GB" dirty="0" err="1" smtClean="0"/>
              <a:t>ScanBrit</a:t>
            </a:r>
            <a:r>
              <a:rPr lang="en-GB" dirty="0" smtClean="0"/>
              <a:t> study</a:t>
            </a:r>
            <a:endParaRPr lang="en-GB" dirty="0"/>
          </a:p>
        </p:txBody>
      </p:sp>
      <p:sp>
        <p:nvSpPr>
          <p:cNvPr id="3" name="Content Placeholder 2"/>
          <p:cNvSpPr>
            <a:spLocks noGrp="1"/>
          </p:cNvSpPr>
          <p:nvPr>
            <p:ph idx="1"/>
          </p:nvPr>
        </p:nvSpPr>
        <p:spPr/>
        <p:txBody>
          <a:bodyPr>
            <a:normAutofit fontScale="70000" lnSpcReduction="20000"/>
          </a:bodyPr>
          <a:lstStyle/>
          <a:p>
            <a:pPr marL="342900" lvl="1" indent="-342900">
              <a:buFont typeface="Arial" pitchFamily="34" charset="0"/>
              <a:buChar char="•"/>
            </a:pPr>
            <a:r>
              <a:rPr lang="en-GB" dirty="0" smtClean="0"/>
              <a:t>Surpassing </a:t>
            </a:r>
            <a:r>
              <a:rPr lang="en-GB" dirty="0" smtClean="0"/>
              <a:t>of predefined statistical thresholds as evidence of improvement in group A at 12 months sanctioned the re-assignment of group B participants to active dietary treatment. </a:t>
            </a:r>
            <a:endParaRPr lang="en-GB" dirty="0" smtClean="0"/>
          </a:p>
          <a:p>
            <a:pPr marL="342900" lvl="1" indent="-342900">
              <a:buFont typeface="Arial" pitchFamily="34" charset="0"/>
              <a:buChar char="•"/>
            </a:pPr>
            <a:r>
              <a:rPr lang="en-GB" dirty="0" smtClean="0"/>
              <a:t>Stage </a:t>
            </a:r>
            <a:r>
              <a:rPr lang="en-GB" dirty="0" smtClean="0"/>
              <a:t>2 data for 18 group A and 17 group B participants were available at 24 months. </a:t>
            </a:r>
            <a:endParaRPr lang="en-GB" dirty="0" smtClean="0"/>
          </a:p>
          <a:p>
            <a:pPr marL="342900" lvl="1" indent="-342900">
              <a:buFont typeface="Arial" pitchFamily="34" charset="0"/>
              <a:buChar char="•"/>
            </a:pPr>
            <a:r>
              <a:rPr lang="en-GB" dirty="0" smtClean="0"/>
              <a:t>Multiple </a:t>
            </a:r>
            <a:r>
              <a:rPr lang="en-GB" dirty="0" smtClean="0"/>
              <a:t>scenario analysis based on inter- and intra-group comparisons showed some evidence of sustained clinical group improvements although possibly indicative of a plateau effect for intervention. </a:t>
            </a:r>
            <a:endParaRPr lang="en-GB" dirty="0" smtClean="0"/>
          </a:p>
          <a:p>
            <a:pPr marL="342900" lvl="1" indent="-342900">
              <a:buFont typeface="Arial" pitchFamily="34" charset="0"/>
              <a:buChar char="•"/>
            </a:pPr>
            <a:r>
              <a:rPr lang="en-GB" dirty="0" smtClean="0"/>
              <a:t>Our </a:t>
            </a:r>
            <a:r>
              <a:rPr lang="en-GB" dirty="0" smtClean="0"/>
              <a:t>results suggest that dietary intervention may positively affect developmental outcome for some children diagnosed with ASD. In the absence of a placebo condition to the current investigation, we are, however, unable to disqualify potential effects derived from intervention outside of dietary changes. Further studies are required to ascertain potential best- and non-responders to intervention</a:t>
            </a:r>
            <a:r>
              <a:rPr lang="en-GB" dirty="0" smtClean="0"/>
              <a:t>.</a:t>
            </a:r>
          </a:p>
          <a:p>
            <a:pPr marL="342900" lvl="1" indent="-342900">
              <a:buFont typeface="Arial" pitchFamily="34" charset="0"/>
              <a:buChar char="•"/>
            </a:pPr>
            <a:r>
              <a:rPr lang="en-GB" dirty="0" smtClean="0"/>
              <a:t>But.... Multivitamins and minerals also given to those on the GFMF diet!!!? Nullifies results??</a:t>
            </a:r>
          </a:p>
          <a:p>
            <a:pPr marL="342900" lvl="1" indent="-342900">
              <a:buFont typeface="Arial" pitchFamily="34" charset="0"/>
              <a:buChar char="•"/>
            </a:pPr>
            <a:endParaRPr lang="en-GB" dirty="0" smtClean="0"/>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Correction of iron deficiency impacts on sleep</a:t>
            </a:r>
            <a:endParaRPr lang="en-GB" dirty="0"/>
          </a:p>
        </p:txBody>
      </p:sp>
      <p:sp>
        <p:nvSpPr>
          <p:cNvPr id="3" name="Content Placeholder 2"/>
          <p:cNvSpPr>
            <a:spLocks noGrp="1"/>
          </p:cNvSpPr>
          <p:nvPr>
            <p:ph idx="1"/>
          </p:nvPr>
        </p:nvSpPr>
        <p:spPr/>
        <p:txBody>
          <a:bodyPr>
            <a:normAutofit/>
          </a:bodyPr>
          <a:lstStyle/>
          <a:p>
            <a:pPr lvl="0"/>
            <a:r>
              <a:rPr lang="en-GB" b="1" dirty="0" smtClean="0"/>
              <a:t>Iron</a:t>
            </a:r>
            <a:r>
              <a:rPr lang="en-GB" dirty="0" smtClean="0"/>
              <a:t> - an open-label treatment trial found that iron therapy significantly improved sleep in many children with ASD - many of which had low serum levels. </a:t>
            </a:r>
            <a:endParaRPr lang="en-GB" dirty="0" smtClean="0"/>
          </a:p>
          <a:p>
            <a:pPr lvl="1"/>
            <a:r>
              <a:rPr lang="en-GB" u="sng" dirty="0" err="1" smtClean="0">
                <a:hlinkClick r:id="rId2"/>
              </a:rPr>
              <a:t>Dosman</a:t>
            </a:r>
            <a:r>
              <a:rPr lang="en-GB" u="sng" dirty="0" smtClean="0">
                <a:hlinkClick r:id="rId2"/>
              </a:rPr>
              <a:t> CF</a:t>
            </a:r>
            <a:r>
              <a:rPr lang="en-GB" dirty="0" smtClean="0"/>
              <a:t>, </a:t>
            </a:r>
            <a:r>
              <a:rPr lang="en-GB" u="sng" dirty="0" smtClean="0">
                <a:hlinkClick r:id="rId3"/>
              </a:rPr>
              <a:t>Brian JA</a:t>
            </a:r>
            <a:r>
              <a:rPr lang="en-GB" dirty="0" smtClean="0"/>
              <a:t>, </a:t>
            </a:r>
            <a:r>
              <a:rPr lang="en-GB" u="sng" dirty="0" err="1" smtClean="0">
                <a:hlinkClick r:id="rId4"/>
              </a:rPr>
              <a:t>Drmic</a:t>
            </a:r>
            <a:r>
              <a:rPr lang="en-GB" u="sng" dirty="0" smtClean="0">
                <a:hlinkClick r:id="rId4"/>
              </a:rPr>
              <a:t> IE</a:t>
            </a:r>
            <a:r>
              <a:rPr lang="en-GB" dirty="0" smtClean="0"/>
              <a:t>, et al Children with autism: effect of iron supplementation on sleep and </a:t>
            </a:r>
            <a:r>
              <a:rPr lang="en-GB" dirty="0" err="1" smtClean="0"/>
              <a:t>ferritin</a:t>
            </a:r>
            <a:r>
              <a:rPr lang="en-GB" dirty="0" smtClean="0"/>
              <a:t>. </a:t>
            </a:r>
            <a:r>
              <a:rPr lang="en-GB" i="1" u="sng" dirty="0" err="1" smtClean="0">
                <a:hlinkClick r:id="rId5" tooltip="Pediatric neurology."/>
              </a:rPr>
              <a:t>Pediatr</a:t>
            </a:r>
            <a:r>
              <a:rPr lang="en-GB" i="1" u="sng" dirty="0" smtClean="0">
                <a:hlinkClick r:id="rId5" tooltip="Pediatric neurology."/>
              </a:rPr>
              <a:t> Neurol</a:t>
            </a:r>
            <a:r>
              <a:rPr lang="en-GB" u="sng" dirty="0" smtClean="0">
                <a:hlinkClick r:id="rId5" tooltip="Pediatric neurology."/>
              </a:rPr>
              <a:t>.</a:t>
            </a:r>
            <a:r>
              <a:rPr lang="en-GB" dirty="0" smtClean="0"/>
              <a:t> 2007; 36(3):152-8.</a:t>
            </a:r>
          </a:p>
          <a:p>
            <a:pPr lvl="0"/>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Some evidence for zinc and vitB6 supplementation</a:t>
            </a:r>
            <a:endParaRPr lang="en-GB" dirty="0"/>
          </a:p>
        </p:txBody>
      </p:sp>
      <p:sp>
        <p:nvSpPr>
          <p:cNvPr id="3" name="Content Placeholder 2"/>
          <p:cNvSpPr>
            <a:spLocks noGrp="1"/>
          </p:cNvSpPr>
          <p:nvPr>
            <p:ph idx="1"/>
          </p:nvPr>
        </p:nvSpPr>
        <p:spPr/>
        <p:txBody>
          <a:bodyPr>
            <a:normAutofit lnSpcReduction="10000"/>
          </a:bodyPr>
          <a:lstStyle/>
          <a:p>
            <a:pPr lvl="0"/>
            <a:r>
              <a:rPr lang="en-GB" b="1" dirty="0" smtClean="0"/>
              <a:t>Zinc</a:t>
            </a:r>
            <a:r>
              <a:rPr lang="en-GB" dirty="0" smtClean="0"/>
              <a:t> </a:t>
            </a:r>
            <a:r>
              <a:rPr lang="en-GB" dirty="0" smtClean="0"/>
              <a:t>- reduced autism symptom severity was seen in children with abnormal zinc to copper ratios after zinc and vitamin B6 </a:t>
            </a:r>
            <a:r>
              <a:rPr lang="en-GB" dirty="0" smtClean="0"/>
              <a:t>supplementation</a:t>
            </a:r>
          </a:p>
          <a:p>
            <a:pPr lvl="1"/>
            <a:r>
              <a:rPr lang="en-GB" u="sng" dirty="0" smtClean="0">
                <a:hlinkClick r:id="rId2"/>
              </a:rPr>
              <a:t>Russo AJ</a:t>
            </a:r>
            <a:r>
              <a:rPr lang="en-GB" dirty="0" smtClean="0"/>
              <a:t>, </a:t>
            </a:r>
            <a:r>
              <a:rPr lang="en-GB" u="sng" dirty="0" err="1" smtClean="0">
                <a:hlinkClick r:id="rId3"/>
              </a:rPr>
              <a:t>Devito</a:t>
            </a:r>
            <a:r>
              <a:rPr lang="en-GB" u="sng" dirty="0" smtClean="0">
                <a:hlinkClick r:id="rId3"/>
              </a:rPr>
              <a:t> R</a:t>
            </a:r>
            <a:r>
              <a:rPr lang="en-GB" dirty="0" smtClean="0"/>
              <a:t>. Analysis of Copper and Zinc Plasma Concentration and the Efficacy of </a:t>
            </a:r>
            <a:r>
              <a:rPr lang="en-GB" dirty="0" err="1" smtClean="0"/>
              <a:t>ZincTherapy</a:t>
            </a:r>
            <a:r>
              <a:rPr lang="en-GB" dirty="0" smtClean="0"/>
              <a:t> in Individuals with </a:t>
            </a:r>
            <a:r>
              <a:rPr lang="en-GB" dirty="0" err="1" smtClean="0"/>
              <a:t>Asperger's</a:t>
            </a:r>
            <a:r>
              <a:rPr lang="en-GB" dirty="0" smtClean="0"/>
              <a:t> Syndrome, Pervasive Developmental Disorder Not Otherwise Specified (PDD-NOS) and Autism. </a:t>
            </a:r>
            <a:r>
              <a:rPr lang="en-GB" i="1" u="sng" dirty="0" err="1" smtClean="0">
                <a:hlinkClick r:id="rId4" tooltip="Biomarker insights."/>
              </a:rPr>
              <a:t>Biomark</a:t>
            </a:r>
            <a:r>
              <a:rPr lang="en-GB" i="1" u="sng" dirty="0" smtClean="0">
                <a:hlinkClick r:id="rId4" tooltip="Biomarker insights."/>
              </a:rPr>
              <a:t> Insights</a:t>
            </a:r>
            <a:r>
              <a:rPr lang="en-GB" u="sng" dirty="0" smtClean="0">
                <a:hlinkClick r:id="rId4" tooltip="Biomarker insights."/>
              </a:rPr>
              <a:t>.</a:t>
            </a:r>
            <a:r>
              <a:rPr lang="en-GB" dirty="0" smtClean="0"/>
              <a:t> 2011;6:127-33.</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Some evidence to support fish oils</a:t>
            </a:r>
            <a:endParaRPr lang="en-GB" dirty="0"/>
          </a:p>
        </p:txBody>
      </p:sp>
      <p:sp>
        <p:nvSpPr>
          <p:cNvPr id="3" name="Content Placeholder 2"/>
          <p:cNvSpPr>
            <a:spLocks noGrp="1"/>
          </p:cNvSpPr>
          <p:nvPr>
            <p:ph idx="1"/>
          </p:nvPr>
        </p:nvSpPr>
        <p:spPr/>
        <p:txBody>
          <a:bodyPr>
            <a:normAutofit/>
          </a:bodyPr>
          <a:lstStyle/>
          <a:p>
            <a:pPr lvl="0"/>
            <a:endParaRPr lang="en-GB" dirty="0" smtClean="0"/>
          </a:p>
          <a:p>
            <a:pPr lvl="0"/>
            <a:r>
              <a:rPr lang="en-GB" dirty="0" smtClean="0"/>
              <a:t>A</a:t>
            </a:r>
            <a:r>
              <a:rPr lang="en-GB" dirty="0" smtClean="0"/>
              <a:t> </a:t>
            </a:r>
            <a:r>
              <a:rPr lang="en-GB" dirty="0" smtClean="0"/>
              <a:t>randomised control trial in 27 children found a decrease in hyperactive behaviour in the supplement group.  </a:t>
            </a:r>
            <a:endParaRPr lang="en-GB" dirty="0" smtClean="0"/>
          </a:p>
          <a:p>
            <a:pPr lvl="1"/>
            <a:r>
              <a:rPr lang="en-GB" u="sng" dirty="0" smtClean="0">
                <a:hlinkClick r:id="rId2"/>
              </a:rPr>
              <a:t>Bent </a:t>
            </a:r>
            <a:r>
              <a:rPr lang="en-GB" u="sng" dirty="0" smtClean="0">
                <a:hlinkClick r:id="rId2"/>
              </a:rPr>
              <a:t>S</a:t>
            </a:r>
            <a:r>
              <a:rPr lang="en-GB" dirty="0" smtClean="0"/>
              <a:t>, </a:t>
            </a:r>
            <a:r>
              <a:rPr lang="en-GB" u="sng" dirty="0" err="1" smtClean="0">
                <a:hlinkClick r:id="rId3"/>
              </a:rPr>
              <a:t>Bertoglio</a:t>
            </a:r>
            <a:r>
              <a:rPr lang="en-GB" u="sng" dirty="0" smtClean="0">
                <a:hlinkClick r:id="rId3"/>
              </a:rPr>
              <a:t> K</a:t>
            </a:r>
            <a:r>
              <a:rPr lang="en-GB" dirty="0" smtClean="0"/>
              <a:t>, </a:t>
            </a:r>
            <a:r>
              <a:rPr lang="en-GB" u="sng" dirty="0" err="1" smtClean="0">
                <a:hlinkClick r:id="rId4"/>
              </a:rPr>
              <a:t>Ashwood</a:t>
            </a:r>
            <a:r>
              <a:rPr lang="en-GB" u="sng" dirty="0" smtClean="0">
                <a:hlinkClick r:id="rId4"/>
              </a:rPr>
              <a:t> P</a:t>
            </a:r>
            <a:r>
              <a:rPr lang="en-GB" dirty="0" smtClean="0"/>
              <a:t> et al. A pilot randomized controlled trial of omega-3 fatty acids for autism spectrum disorder. </a:t>
            </a:r>
            <a:r>
              <a:rPr lang="en-GB" i="1" u="sng" dirty="0" smtClean="0">
                <a:hlinkClick r:id="rId5" tooltip="Journal of autism and developmental disorders."/>
              </a:rPr>
              <a:t>J Autism Dev </a:t>
            </a:r>
            <a:r>
              <a:rPr lang="en-GB" i="1" u="sng" dirty="0" err="1" smtClean="0">
                <a:hlinkClick r:id="rId5" tooltip="Journal of autism and developmental disorders."/>
              </a:rPr>
              <a:t>Disord</a:t>
            </a:r>
            <a:r>
              <a:rPr lang="en-GB" i="1" u="sng" dirty="0" smtClean="0">
                <a:hlinkClick r:id="rId5" tooltip="Journal of autism and developmental disorders."/>
              </a:rPr>
              <a:t>.</a:t>
            </a:r>
            <a:r>
              <a:rPr lang="en-GB" dirty="0" smtClean="0"/>
              <a:t> 2011 May;41(5):545-54. </a:t>
            </a:r>
          </a:p>
          <a:p>
            <a:pPr lvl="0"/>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evidence for probiotics</a:t>
            </a:r>
            <a:endParaRPr lang="en-GB" dirty="0"/>
          </a:p>
        </p:txBody>
      </p:sp>
      <p:sp>
        <p:nvSpPr>
          <p:cNvPr id="3" name="Content Placeholder 2"/>
          <p:cNvSpPr>
            <a:spLocks noGrp="1"/>
          </p:cNvSpPr>
          <p:nvPr>
            <p:ph idx="1"/>
          </p:nvPr>
        </p:nvSpPr>
        <p:spPr/>
        <p:txBody>
          <a:bodyPr>
            <a:normAutofit fontScale="92500" lnSpcReduction="10000"/>
          </a:bodyPr>
          <a:lstStyle/>
          <a:p>
            <a:pPr lvl="0"/>
            <a:r>
              <a:rPr lang="en-GB" dirty="0" smtClean="0"/>
              <a:t>A </a:t>
            </a:r>
            <a:r>
              <a:rPr lang="en-GB" dirty="0" smtClean="0"/>
              <a:t>double-blind placebo controlled trial of </a:t>
            </a:r>
            <a:r>
              <a:rPr lang="en-GB" dirty="0" err="1" smtClean="0"/>
              <a:t>L.plantarum</a:t>
            </a:r>
            <a:r>
              <a:rPr lang="en-GB" dirty="0" smtClean="0"/>
              <a:t> WCFS1 showed improvements in stool consistency and behaviour in children with ASD, but the drop out rate was high and resulted in only 17 out of 62 completing the 3 week </a:t>
            </a:r>
            <a:r>
              <a:rPr lang="en-GB" dirty="0" smtClean="0"/>
              <a:t>trial. </a:t>
            </a:r>
          </a:p>
          <a:p>
            <a:pPr lvl="1"/>
            <a:r>
              <a:rPr lang="en-GB" dirty="0" err="1" smtClean="0"/>
              <a:t>Parracho</a:t>
            </a:r>
            <a:r>
              <a:rPr lang="en-GB" dirty="0" smtClean="0"/>
              <a:t>, H. M. R. T., Gibson, G. R., Knott, F., </a:t>
            </a:r>
            <a:r>
              <a:rPr lang="en-GB" dirty="0" err="1" smtClean="0"/>
              <a:t>Bosscher</a:t>
            </a:r>
            <a:r>
              <a:rPr lang="en-GB" dirty="0" smtClean="0"/>
              <a:t>, D., </a:t>
            </a:r>
            <a:r>
              <a:rPr lang="en-GB" dirty="0" err="1" smtClean="0"/>
              <a:t>Kleerebezem</a:t>
            </a:r>
            <a:r>
              <a:rPr lang="en-GB" dirty="0" smtClean="0"/>
              <a:t>, M. and McCartney, A. L. (2010) A double-blind, placebo-controlled, crossover-designed </a:t>
            </a:r>
            <a:r>
              <a:rPr lang="en-GB" dirty="0" err="1" smtClean="0"/>
              <a:t>probiotic</a:t>
            </a:r>
            <a:r>
              <a:rPr lang="en-GB" dirty="0" smtClean="0"/>
              <a:t> feeding study in children diagnosed with autistic spectrum </a:t>
            </a:r>
            <a:r>
              <a:rPr lang="en-GB" dirty="0" err="1" smtClean="0"/>
              <a:t>disorders</a:t>
            </a:r>
            <a:r>
              <a:rPr lang="en-GB" i="1" dirty="0" err="1" smtClean="0"/>
              <a:t>.International</a:t>
            </a:r>
            <a:r>
              <a:rPr lang="en-GB" i="1" dirty="0" smtClean="0"/>
              <a:t> Journal of Probiotics and </a:t>
            </a:r>
            <a:r>
              <a:rPr lang="en-GB" i="1" dirty="0" err="1" smtClean="0"/>
              <a:t>Prebiotics</a:t>
            </a:r>
            <a:r>
              <a:rPr lang="en-GB" dirty="0" smtClean="0"/>
              <a:t>, 5 (2): 69-74. </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Digestive enzymes not seen to help (much)</a:t>
            </a:r>
            <a:endParaRPr lang="en-GB" dirty="0"/>
          </a:p>
        </p:txBody>
      </p:sp>
      <p:sp>
        <p:nvSpPr>
          <p:cNvPr id="3" name="Content Placeholder 2"/>
          <p:cNvSpPr>
            <a:spLocks noGrp="1"/>
          </p:cNvSpPr>
          <p:nvPr>
            <p:ph idx="1"/>
          </p:nvPr>
        </p:nvSpPr>
        <p:spPr/>
        <p:txBody>
          <a:bodyPr>
            <a:normAutofit lnSpcReduction="10000"/>
          </a:bodyPr>
          <a:lstStyle/>
          <a:p>
            <a:pPr lvl="0"/>
            <a:r>
              <a:rPr lang="en-GB" dirty="0" smtClean="0"/>
              <a:t>A </a:t>
            </a:r>
            <a:r>
              <a:rPr lang="en-GB" dirty="0" smtClean="0"/>
              <a:t>double-blind placebo controlled trial using crossover design over 6 months for 43 children saw no clinically significant improvement in behaviour or gastrointestinal symptoms, but a small significant improvement was seen in food variety eaten</a:t>
            </a:r>
            <a:r>
              <a:rPr lang="en-GB" dirty="0" smtClean="0"/>
              <a:t>.</a:t>
            </a:r>
          </a:p>
          <a:p>
            <a:pPr lvl="1"/>
            <a:r>
              <a:rPr lang="en-GB" u="sng" dirty="0" err="1" smtClean="0">
                <a:hlinkClick r:id="rId2"/>
              </a:rPr>
              <a:t>Munasinghe</a:t>
            </a:r>
            <a:r>
              <a:rPr lang="en-GB" u="sng" dirty="0" smtClean="0">
                <a:hlinkClick r:id="rId2"/>
              </a:rPr>
              <a:t> SA</a:t>
            </a:r>
            <a:r>
              <a:rPr lang="en-GB" dirty="0" smtClean="0"/>
              <a:t>, </a:t>
            </a:r>
            <a:r>
              <a:rPr lang="en-GB" u="sng" dirty="0" err="1" smtClean="0">
                <a:hlinkClick r:id="rId3"/>
              </a:rPr>
              <a:t>Oliff</a:t>
            </a:r>
            <a:r>
              <a:rPr lang="en-GB" u="sng" dirty="0" smtClean="0">
                <a:hlinkClick r:id="rId3"/>
              </a:rPr>
              <a:t> C</a:t>
            </a:r>
            <a:r>
              <a:rPr lang="en-GB" dirty="0" smtClean="0"/>
              <a:t>, </a:t>
            </a:r>
            <a:r>
              <a:rPr lang="en-GB" u="sng" dirty="0" smtClean="0">
                <a:hlinkClick r:id="rId4"/>
              </a:rPr>
              <a:t>Finn J</a:t>
            </a:r>
            <a:r>
              <a:rPr lang="en-GB" dirty="0" smtClean="0"/>
              <a:t>, </a:t>
            </a:r>
            <a:r>
              <a:rPr lang="en-GB" u="sng" dirty="0" smtClean="0">
                <a:hlinkClick r:id="rId5"/>
              </a:rPr>
              <a:t>Wray JA</a:t>
            </a:r>
            <a:r>
              <a:rPr lang="en-GB" dirty="0" smtClean="0"/>
              <a:t>. Digestive enzyme supplementation for autism spectrum disorders: a double-blind randomized controlled trial. </a:t>
            </a:r>
            <a:r>
              <a:rPr lang="en-GB" i="1" u="sng" dirty="0" smtClean="0">
                <a:hlinkClick r:id="rId6" tooltip="Journal of autism and developmental disorders."/>
              </a:rPr>
              <a:t>J Autism Dev </a:t>
            </a:r>
            <a:r>
              <a:rPr lang="en-GB" i="1" u="sng" dirty="0" err="1" smtClean="0">
                <a:hlinkClick r:id="rId6" tooltip="Journal of autism and developmental disorders."/>
              </a:rPr>
              <a:t>Disord</a:t>
            </a:r>
            <a:r>
              <a:rPr lang="en-GB" u="sng" dirty="0" smtClean="0">
                <a:hlinkClick r:id="rId6" tooltip="Journal of autism and developmental disorders."/>
              </a:rPr>
              <a:t>.</a:t>
            </a:r>
            <a:r>
              <a:rPr lang="en-GB" dirty="0" smtClean="0"/>
              <a:t> 2010 Sep;40(9):1131-8.</a:t>
            </a:r>
          </a:p>
          <a:p>
            <a:pPr lvl="0"/>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Evidence that multivitamin and mineral supplementation helps</a:t>
            </a:r>
            <a:endParaRPr lang="en-GB" dirty="0"/>
          </a:p>
        </p:txBody>
      </p:sp>
      <p:sp>
        <p:nvSpPr>
          <p:cNvPr id="3" name="Content Placeholder 2"/>
          <p:cNvSpPr>
            <a:spLocks noGrp="1"/>
          </p:cNvSpPr>
          <p:nvPr>
            <p:ph idx="1"/>
          </p:nvPr>
        </p:nvSpPr>
        <p:spPr/>
        <p:txBody>
          <a:bodyPr>
            <a:normAutofit/>
          </a:bodyPr>
          <a:lstStyle/>
          <a:p>
            <a:r>
              <a:rPr lang="en-GB" dirty="0" smtClean="0"/>
              <a:t>Adams </a:t>
            </a:r>
            <a:r>
              <a:rPr lang="en-GB" dirty="0" smtClean="0"/>
              <a:t>JB, </a:t>
            </a:r>
            <a:r>
              <a:rPr lang="en-GB" dirty="0" err="1" smtClean="0"/>
              <a:t>Audhya</a:t>
            </a:r>
            <a:r>
              <a:rPr lang="en-GB" dirty="0" smtClean="0"/>
              <a:t> T, McDonough-Means S Effect of a vitamin/mineral supplement on children and adults with autism </a:t>
            </a:r>
            <a:r>
              <a:rPr lang="en-GB" i="1" dirty="0" smtClean="0"/>
              <a:t>BMC </a:t>
            </a:r>
            <a:r>
              <a:rPr lang="en-GB" i="1" dirty="0" err="1" smtClean="0"/>
              <a:t>Pediatrics</a:t>
            </a:r>
            <a:r>
              <a:rPr lang="en-GB" i="1" dirty="0" smtClean="0"/>
              <a:t> </a:t>
            </a:r>
            <a:r>
              <a:rPr lang="en-GB" dirty="0" smtClean="0"/>
              <a:t>2011, </a:t>
            </a:r>
            <a:r>
              <a:rPr lang="en-GB" dirty="0" smtClean="0"/>
              <a:t>11:111</a:t>
            </a:r>
          </a:p>
          <a:p>
            <a:r>
              <a:rPr lang="en-GB" dirty="0" smtClean="0"/>
              <a:t>randomized</a:t>
            </a:r>
            <a:r>
              <a:rPr lang="en-GB" dirty="0" smtClean="0"/>
              <a:t>, double-blind, placebo-controlled three month vitamin/mineral treatment </a:t>
            </a:r>
            <a:r>
              <a:rPr lang="en-GB" dirty="0" smtClean="0"/>
              <a:t>study</a:t>
            </a:r>
            <a:r>
              <a:rPr lang="en-GB" dirty="0" smtClean="0"/>
              <a:t> </a:t>
            </a:r>
            <a:r>
              <a:rPr lang="en-GB" dirty="0" smtClean="0"/>
              <a:t>of 41 </a:t>
            </a:r>
            <a:r>
              <a:rPr lang="en-GB" dirty="0" smtClean="0"/>
              <a:t>children and adults with </a:t>
            </a:r>
            <a:r>
              <a:rPr lang="en-GB" dirty="0" smtClean="0"/>
              <a:t>autism.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Evidence that multivitamin and mineral supplementation helps</a:t>
            </a:r>
            <a:endParaRPr lang="en-GB" dirty="0"/>
          </a:p>
        </p:txBody>
      </p:sp>
      <p:sp>
        <p:nvSpPr>
          <p:cNvPr id="3" name="Content Placeholder 2"/>
          <p:cNvSpPr>
            <a:spLocks noGrp="1"/>
          </p:cNvSpPr>
          <p:nvPr>
            <p:ph idx="1"/>
          </p:nvPr>
        </p:nvSpPr>
        <p:spPr/>
        <p:txBody>
          <a:bodyPr>
            <a:normAutofit/>
          </a:bodyPr>
          <a:lstStyle/>
          <a:p>
            <a:r>
              <a:rPr lang="en-GB" b="1" dirty="0" smtClean="0"/>
              <a:t>Results</a:t>
            </a:r>
          </a:p>
          <a:p>
            <a:r>
              <a:rPr lang="en-GB" dirty="0" smtClean="0"/>
              <a:t>The </a:t>
            </a:r>
            <a:r>
              <a:rPr lang="en-GB" dirty="0" smtClean="0"/>
              <a:t>vitamin/mineral supplement was generally well-tolerated, and individually titrated to optimum benefit. </a:t>
            </a:r>
            <a:endParaRPr lang="en-GB" dirty="0" smtClean="0"/>
          </a:p>
          <a:p>
            <a:r>
              <a:rPr lang="en-GB" dirty="0" smtClean="0"/>
              <a:t>Levels of many vitamins, minerals, and biomarkers improved/increased showing good compliance and absorption.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38</a:t>
            </a:fld>
            <a:endParaRPr lang="en-GB"/>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Evidence that multivitamin and mineral supplementation helps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Statistically </a:t>
            </a:r>
            <a:r>
              <a:rPr lang="en-GB" dirty="0" smtClean="0"/>
              <a:t>significant improvements in metabolic status were many including: </a:t>
            </a:r>
            <a:endParaRPr lang="en-GB" dirty="0" smtClean="0"/>
          </a:p>
          <a:p>
            <a:r>
              <a:rPr lang="en-GB" dirty="0" smtClean="0"/>
              <a:t>total </a:t>
            </a:r>
            <a:r>
              <a:rPr lang="en-GB" dirty="0" err="1" smtClean="0"/>
              <a:t>sulfate</a:t>
            </a:r>
            <a:r>
              <a:rPr lang="en-GB" dirty="0" smtClean="0"/>
              <a:t> (+17%, p = 0.001), </a:t>
            </a:r>
            <a:endParaRPr lang="en-GB" dirty="0" smtClean="0"/>
          </a:p>
          <a:p>
            <a:r>
              <a:rPr lang="en-GB" dirty="0" smtClean="0"/>
              <a:t>S-</a:t>
            </a:r>
            <a:r>
              <a:rPr lang="en-GB" dirty="0" err="1" smtClean="0"/>
              <a:t>adenosylmethionine</a:t>
            </a:r>
            <a:r>
              <a:rPr lang="en-GB" dirty="0" smtClean="0"/>
              <a:t> </a:t>
            </a:r>
            <a:r>
              <a:rPr lang="en-GB" dirty="0" smtClean="0"/>
              <a:t>(SAM; +6%, p = 0.003</a:t>
            </a:r>
            <a:r>
              <a:rPr lang="en-GB" dirty="0" smtClean="0"/>
              <a:t>),</a:t>
            </a:r>
          </a:p>
          <a:p>
            <a:r>
              <a:rPr lang="en-GB" dirty="0" smtClean="0"/>
              <a:t>reduced </a:t>
            </a:r>
            <a:r>
              <a:rPr lang="en-GB" dirty="0" smtClean="0"/>
              <a:t>glutathione (+17%, p = 0.0008), </a:t>
            </a:r>
            <a:endParaRPr lang="en-GB" dirty="0" smtClean="0"/>
          </a:p>
          <a:p>
            <a:r>
              <a:rPr lang="en-GB" dirty="0" smtClean="0"/>
              <a:t>ratio </a:t>
            </a:r>
            <a:r>
              <a:rPr lang="en-GB" dirty="0" smtClean="0"/>
              <a:t>of oxidized glutathione to reduced glutathione (GSSG:GSH; -27%, p = 0.002), </a:t>
            </a:r>
            <a:endParaRPr lang="en-GB" dirty="0" smtClean="0"/>
          </a:p>
          <a:p>
            <a:r>
              <a:rPr lang="en-GB" dirty="0" err="1" smtClean="0"/>
              <a:t>nitrotyrosine</a:t>
            </a:r>
            <a:r>
              <a:rPr lang="en-GB" dirty="0" smtClean="0"/>
              <a:t> </a:t>
            </a:r>
            <a:r>
              <a:rPr lang="en-GB" dirty="0" smtClean="0"/>
              <a:t>(-29%, p = 0.004), </a:t>
            </a:r>
            <a:endParaRPr lang="en-GB" dirty="0" smtClean="0"/>
          </a:p>
          <a:p>
            <a:r>
              <a:rPr lang="en-GB" dirty="0" smtClean="0"/>
              <a:t>ATP </a:t>
            </a:r>
            <a:r>
              <a:rPr lang="en-GB" dirty="0" smtClean="0"/>
              <a:t>(+25%, p = 0.000001), </a:t>
            </a:r>
            <a:endParaRPr lang="en-GB" dirty="0" smtClean="0"/>
          </a:p>
          <a:p>
            <a:r>
              <a:rPr lang="en-GB" dirty="0" smtClean="0"/>
              <a:t>NADH </a:t>
            </a:r>
            <a:r>
              <a:rPr lang="en-GB" dirty="0" smtClean="0"/>
              <a:t>(+28%, p = 0.0002), </a:t>
            </a:r>
            <a:endParaRPr lang="en-GB" dirty="0" smtClean="0"/>
          </a:p>
          <a:p>
            <a:r>
              <a:rPr lang="en-GB" dirty="0" smtClean="0"/>
              <a:t>and </a:t>
            </a:r>
            <a:r>
              <a:rPr lang="en-GB" dirty="0" smtClean="0"/>
              <a:t>NADPH (+30%, p = 0.001). </a:t>
            </a:r>
            <a:endParaRPr lang="en-GB" dirty="0" smtClean="0"/>
          </a:p>
          <a:p>
            <a:r>
              <a:rPr lang="en-GB" dirty="0" smtClean="0"/>
              <a:t>Most </a:t>
            </a:r>
            <a:r>
              <a:rPr lang="en-GB" dirty="0" smtClean="0"/>
              <a:t>of these metabolic biomarkers improved to normal or near-normal levels.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Genetics </a:t>
            </a:r>
            <a:r>
              <a:rPr lang="en-GB" dirty="0" err="1" smtClean="0"/>
              <a:t>vs</a:t>
            </a:r>
            <a:r>
              <a:rPr lang="en-GB" dirty="0" smtClean="0"/>
              <a:t> Environment</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Extensive gene studies have failed to find any single ‘autism gene’</a:t>
            </a:r>
          </a:p>
          <a:p>
            <a:r>
              <a:rPr lang="en-GB" dirty="0" smtClean="0"/>
              <a:t>Genes linked to a higher risk of autism have been identified</a:t>
            </a:r>
          </a:p>
          <a:p>
            <a:r>
              <a:rPr lang="en-GB" dirty="0" smtClean="0"/>
              <a:t>Susceptibility </a:t>
            </a:r>
            <a:r>
              <a:rPr lang="en-GB" dirty="0" smtClean="0"/>
              <a:t>to ASD has </a:t>
            </a:r>
            <a:r>
              <a:rPr lang="en-GB" b="1" dirty="0" smtClean="0"/>
              <a:t>moderate</a:t>
            </a:r>
            <a:r>
              <a:rPr lang="en-GB" dirty="0" smtClean="0"/>
              <a:t> genetic heritability </a:t>
            </a:r>
            <a:r>
              <a:rPr lang="en-GB" dirty="0" smtClean="0"/>
              <a:t>(37%) and </a:t>
            </a:r>
            <a:r>
              <a:rPr lang="en-GB" dirty="0" smtClean="0"/>
              <a:t>a </a:t>
            </a:r>
            <a:r>
              <a:rPr lang="en-GB" b="1" dirty="0" smtClean="0"/>
              <a:t>substantial</a:t>
            </a:r>
            <a:r>
              <a:rPr lang="en-GB" dirty="0" smtClean="0"/>
              <a:t> shared twin </a:t>
            </a:r>
            <a:r>
              <a:rPr lang="en-GB" b="1" dirty="0" smtClean="0"/>
              <a:t>environmental</a:t>
            </a:r>
            <a:r>
              <a:rPr lang="en-GB" dirty="0" smtClean="0"/>
              <a:t> </a:t>
            </a:r>
            <a:r>
              <a:rPr lang="en-GB" dirty="0" smtClean="0"/>
              <a:t>component (58%).</a:t>
            </a:r>
            <a:endParaRPr lang="en-GB" dirty="0" smtClean="0"/>
          </a:p>
          <a:p>
            <a:pPr lvl="1"/>
            <a:r>
              <a:rPr lang="en-GB" i="1" dirty="0" smtClean="0"/>
              <a:t>Genetic heritability and shared environmental factors among twin pairs with autism. </a:t>
            </a:r>
            <a:r>
              <a:rPr lang="en-GB" i="1" dirty="0" err="1" smtClean="0"/>
              <a:t>Hallmayer</a:t>
            </a:r>
            <a:r>
              <a:rPr lang="en-GB" i="1" dirty="0" smtClean="0"/>
              <a:t> J, et al. Archives of General Psychiatry. 2011 </a:t>
            </a:r>
            <a:r>
              <a:rPr lang="en-GB" i="1" dirty="0" smtClean="0"/>
              <a:t>July</a:t>
            </a:r>
          </a:p>
          <a:p>
            <a:pPr lvl="1"/>
            <a:r>
              <a:rPr lang="en-GB" dirty="0" smtClean="0"/>
              <a:t>ASD, </a:t>
            </a:r>
            <a:r>
              <a:rPr lang="en-GB" dirty="0" smtClean="0"/>
              <a:t>male twin concordance </a:t>
            </a:r>
            <a:r>
              <a:rPr lang="en-GB" dirty="0" smtClean="0"/>
              <a:t>was 0.77 for </a:t>
            </a:r>
            <a:r>
              <a:rPr lang="en-GB" dirty="0" smtClean="0"/>
              <a:t>MZ and 0.31 for DZ</a:t>
            </a:r>
            <a:endParaRPr lang="en-GB" dirty="0" smtClean="0"/>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Evidence that multivitamin and mineral supplementation helps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a:t>
            </a:r>
            <a:r>
              <a:rPr lang="en-GB" dirty="0" smtClean="0"/>
              <a:t>supplement group had significantly greater improvements than the placebo group on the Parental Global Impressions-Revised (PGI-R, Average Change, p = 0.008), and on the </a:t>
            </a:r>
            <a:r>
              <a:rPr lang="en-GB" dirty="0" err="1" smtClean="0"/>
              <a:t>subscores</a:t>
            </a:r>
            <a:r>
              <a:rPr lang="en-GB" dirty="0" smtClean="0"/>
              <a:t> for Hyperactivity (p = 0.003), </a:t>
            </a:r>
            <a:r>
              <a:rPr lang="en-GB" dirty="0" err="1" smtClean="0"/>
              <a:t>Tantrumming</a:t>
            </a:r>
            <a:r>
              <a:rPr lang="en-GB" dirty="0" smtClean="0"/>
              <a:t> (p = 0.009), Overall (p = 0.02), and Receptive Language (p = 0.03). For the other three assessment tools the difference between treatment group and placebo group was not statistically significant.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Evidence that multivitamin and mineral supplementation helps</a:t>
            </a:r>
            <a:endParaRPr lang="en-GB" dirty="0"/>
          </a:p>
        </p:txBody>
      </p:sp>
      <p:sp>
        <p:nvSpPr>
          <p:cNvPr id="3" name="Content Placeholder 2"/>
          <p:cNvSpPr>
            <a:spLocks noGrp="1"/>
          </p:cNvSpPr>
          <p:nvPr>
            <p:ph idx="1"/>
          </p:nvPr>
        </p:nvSpPr>
        <p:spPr/>
        <p:txBody>
          <a:bodyPr>
            <a:normAutofit/>
          </a:bodyPr>
          <a:lstStyle/>
          <a:p>
            <a:pPr lvl="0"/>
            <a:r>
              <a:rPr lang="en-GB" dirty="0" smtClean="0"/>
              <a:t>But:</a:t>
            </a:r>
          </a:p>
          <a:p>
            <a:pPr lvl="0"/>
            <a:r>
              <a:rPr lang="en-GB" dirty="0" smtClean="0"/>
              <a:t>The </a:t>
            </a:r>
            <a:r>
              <a:rPr lang="en-GB" dirty="0" smtClean="0"/>
              <a:t>study used a supplement with many vitamin and mineral dosages well above the US RDAs but at or within the Tolerable Upper Limit.  The supplement did not contain iron or copper, and did contain sulphur as MSM, coenzyme </a:t>
            </a:r>
            <a:r>
              <a:rPr lang="en-GB" dirty="0" err="1" smtClean="0"/>
              <a:t>CoA</a:t>
            </a:r>
            <a:r>
              <a:rPr lang="en-GB" dirty="0" smtClean="0"/>
              <a:t> and lithium (500mcg</a:t>
            </a:r>
            <a:r>
              <a:rPr lang="en-GB" dirty="0" smtClean="0"/>
              <a:t>).</a:t>
            </a:r>
          </a:p>
          <a:p>
            <a:pPr lvl="0"/>
            <a:r>
              <a:rPr lang="en-GB" dirty="0" smtClean="0"/>
              <a:t>Plus – questionable lab tests used?</a:t>
            </a:r>
            <a:endParaRPr lang="en-GB" dirty="0" smtClean="0"/>
          </a:p>
          <a:p>
            <a:endParaRPr lang="en-GB" b="1"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Malnutrition – are our ASD children at risk?</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42</a:t>
            </a:fld>
            <a:endParaRPr lang="en-GB"/>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Serious deficiencies could be widespread...</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Children with ASD and selective eating are significantly more likely than typical controls to be at risk of at least one serious nutrient deficiency.</a:t>
            </a:r>
          </a:p>
          <a:p>
            <a:pPr lvl="1"/>
            <a:r>
              <a:rPr lang="en-GB" u="sng" dirty="0" smtClean="0">
                <a:hlinkClick r:id="rId2"/>
              </a:rPr>
              <a:t>Zimmer MH</a:t>
            </a:r>
            <a:r>
              <a:rPr lang="en-GB" dirty="0" smtClean="0"/>
              <a:t>, </a:t>
            </a:r>
            <a:r>
              <a:rPr lang="en-GB" u="sng" dirty="0" smtClean="0">
                <a:hlinkClick r:id="rId3"/>
              </a:rPr>
              <a:t>Hart LC</a:t>
            </a:r>
            <a:r>
              <a:rPr lang="en-GB" dirty="0" smtClean="0"/>
              <a:t>, </a:t>
            </a:r>
            <a:r>
              <a:rPr lang="en-GB" u="sng" dirty="0" smtClean="0">
                <a:hlinkClick r:id="rId4"/>
              </a:rPr>
              <a:t>Manning-Courtney P</a:t>
            </a:r>
            <a:r>
              <a:rPr lang="en-GB" dirty="0" smtClean="0"/>
              <a:t>, et al. Food Variety as a Predictor of Nutritional Status Among Children with Autism. </a:t>
            </a:r>
            <a:r>
              <a:rPr lang="en-GB" i="1" u="sng" dirty="0" smtClean="0">
                <a:hlinkClick r:id="rId5" tooltip="Journal of autism and developmental disorders."/>
              </a:rPr>
              <a:t>J Autism Dev </a:t>
            </a:r>
            <a:r>
              <a:rPr lang="en-GB" i="1" u="sng" dirty="0" err="1" smtClean="0">
                <a:hlinkClick r:id="rId5" tooltip="Journal of autism and developmental disorders."/>
              </a:rPr>
              <a:t>Disord</a:t>
            </a:r>
            <a:r>
              <a:rPr lang="en-GB" u="sng" dirty="0" smtClean="0">
                <a:hlinkClick r:id="rId5" tooltip="Journal of autism and developmental disorders."/>
              </a:rPr>
              <a:t>.</a:t>
            </a:r>
            <a:r>
              <a:rPr lang="en-GB" dirty="0" smtClean="0"/>
              <a:t> 2011 May 10. [</a:t>
            </a:r>
            <a:r>
              <a:rPr lang="en-GB" dirty="0" err="1" smtClean="0"/>
              <a:t>Epub</a:t>
            </a:r>
            <a:r>
              <a:rPr lang="en-GB" dirty="0" smtClean="0"/>
              <a:t> ahead of print]</a:t>
            </a:r>
          </a:p>
          <a:p>
            <a:r>
              <a:rPr lang="en-GB" dirty="0" smtClean="0"/>
              <a:t>Cases of scurvy (presenting as muscle atrophy)</a:t>
            </a:r>
          </a:p>
          <a:p>
            <a:pPr lvl="1"/>
            <a:r>
              <a:rPr lang="en-GB" dirty="0" smtClean="0"/>
              <a:t>Monks G et al. A case of scurvy in an ASD Boy. </a:t>
            </a:r>
            <a:r>
              <a:rPr lang="en-GB" i="1" dirty="0" smtClean="0"/>
              <a:t>Journal of Drugs in Dermatology</a:t>
            </a:r>
            <a:r>
              <a:rPr lang="en-GB" dirty="0" smtClean="0"/>
              <a:t> 2002 1:67-69</a:t>
            </a:r>
          </a:p>
          <a:p>
            <a:pPr lvl="1"/>
            <a:r>
              <a:rPr lang="en-GB" dirty="0" smtClean="0"/>
              <a:t>Cole JA, </a:t>
            </a:r>
            <a:r>
              <a:rPr lang="en-GB" dirty="0" err="1" smtClean="0"/>
              <a:t>Warthan</a:t>
            </a:r>
            <a:r>
              <a:rPr lang="en-GB" dirty="0" smtClean="0"/>
              <a:t> MM, Hirano SA et al. Scurvy in a 10-Year-Old Boy. </a:t>
            </a:r>
            <a:r>
              <a:rPr lang="en-GB" i="1" dirty="0" err="1" smtClean="0"/>
              <a:t>Pediatric</a:t>
            </a:r>
            <a:r>
              <a:rPr lang="en-GB" i="1" dirty="0" smtClean="0"/>
              <a:t> Dermatology</a:t>
            </a:r>
            <a:r>
              <a:rPr lang="en-GB" dirty="0" smtClean="0"/>
              <a:t>. 2011 </a:t>
            </a:r>
            <a:r>
              <a:rPr lang="en-GB" dirty="0" err="1" smtClean="0"/>
              <a:t>Vol</a:t>
            </a:r>
            <a:r>
              <a:rPr lang="en-GB" dirty="0" smtClean="0"/>
              <a:t> 28:4 444-446 </a:t>
            </a:r>
          </a:p>
        </p:txBody>
      </p:sp>
      <p:sp>
        <p:nvSpPr>
          <p:cNvPr id="4" name="Slide Number Placeholder 3"/>
          <p:cNvSpPr>
            <a:spLocks noGrp="1"/>
          </p:cNvSpPr>
          <p:nvPr>
            <p:ph type="sldNum" sz="quarter" idx="12"/>
          </p:nvPr>
        </p:nvSpPr>
        <p:spPr/>
        <p:txBody>
          <a:bodyPr/>
          <a:lstStyle/>
          <a:p>
            <a:fld id="{FA3A702A-439C-4BE7-87BD-40E72C21FBE0}" type="slidenum">
              <a:rPr lang="en-GB" smtClean="0"/>
              <a:pPr/>
              <a:t>43</a:t>
            </a:fld>
            <a:endParaRPr lang="en-GB"/>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Many case reports of serious deficiencies</a:t>
            </a:r>
            <a:endParaRPr lang="en-GB" dirty="0"/>
          </a:p>
        </p:txBody>
      </p:sp>
      <p:sp>
        <p:nvSpPr>
          <p:cNvPr id="3" name="Content Placeholder 2"/>
          <p:cNvSpPr>
            <a:spLocks noGrp="1"/>
          </p:cNvSpPr>
          <p:nvPr>
            <p:ph idx="1"/>
          </p:nvPr>
        </p:nvSpPr>
        <p:spPr/>
        <p:txBody>
          <a:bodyPr>
            <a:normAutofit lnSpcReduction="10000"/>
          </a:bodyPr>
          <a:lstStyle/>
          <a:p>
            <a:r>
              <a:rPr lang="en-GB" dirty="0" smtClean="0"/>
              <a:t>Cases of vitamin A and D deficiency (presenting as limp and </a:t>
            </a:r>
            <a:r>
              <a:rPr lang="en-GB" dirty="0" err="1" smtClean="0"/>
              <a:t>periorbital</a:t>
            </a:r>
            <a:r>
              <a:rPr lang="en-GB" dirty="0" smtClean="0"/>
              <a:t> swelling)</a:t>
            </a:r>
          </a:p>
          <a:p>
            <a:pPr lvl="1"/>
            <a:r>
              <a:rPr lang="en-GB" dirty="0" smtClean="0"/>
              <a:t>Clark JH et al. Symptomatic Vitamin A and D Deficiencies in an Eight-Year-Old With Autism </a:t>
            </a:r>
            <a:r>
              <a:rPr lang="en-GB" i="1" dirty="0" smtClean="0"/>
              <a:t>J </a:t>
            </a:r>
            <a:r>
              <a:rPr lang="en-GB" i="1" dirty="0" err="1" smtClean="0"/>
              <a:t>Parenter</a:t>
            </a:r>
            <a:r>
              <a:rPr lang="en-GB" i="1" dirty="0" smtClean="0"/>
              <a:t> Enteral </a:t>
            </a:r>
            <a:r>
              <a:rPr lang="en-GB" i="1" dirty="0" err="1" smtClean="0"/>
              <a:t>Nutr</a:t>
            </a:r>
            <a:r>
              <a:rPr lang="en-GB" i="1" dirty="0" smtClean="0"/>
              <a:t> </a:t>
            </a:r>
            <a:r>
              <a:rPr lang="en-GB" dirty="0" smtClean="0"/>
              <a:t>1993 17(3):284-286</a:t>
            </a:r>
          </a:p>
          <a:p>
            <a:r>
              <a:rPr lang="en-GB" dirty="0" smtClean="0"/>
              <a:t>Three cases of vitamin B12 deficiency (presenting as partially reversible optic neuropathy)</a:t>
            </a:r>
          </a:p>
          <a:p>
            <a:pPr lvl="1"/>
            <a:r>
              <a:rPr lang="en-GB" dirty="0" err="1" smtClean="0"/>
              <a:t>Pineles</a:t>
            </a:r>
            <a:r>
              <a:rPr lang="en-GB" dirty="0" smtClean="0"/>
              <a:t> SL et al. Vitamin B12 optic neuropathy in autism. </a:t>
            </a:r>
            <a:r>
              <a:rPr lang="en-GB" i="1" dirty="0" err="1" smtClean="0"/>
              <a:t>Pediatrics</a:t>
            </a:r>
            <a:r>
              <a:rPr lang="en-GB" dirty="0" smtClean="0"/>
              <a:t>. 2010 </a:t>
            </a:r>
            <a:r>
              <a:rPr lang="en-GB" dirty="0" err="1" smtClean="0"/>
              <a:t>Vol</a:t>
            </a:r>
            <a:r>
              <a:rPr lang="en-GB" dirty="0" smtClean="0"/>
              <a:t> 126(4):967-70</a:t>
            </a:r>
          </a:p>
        </p:txBody>
      </p:sp>
      <p:sp>
        <p:nvSpPr>
          <p:cNvPr id="4" name="Slide Number Placeholder 3"/>
          <p:cNvSpPr>
            <a:spLocks noGrp="1"/>
          </p:cNvSpPr>
          <p:nvPr>
            <p:ph type="sldNum" sz="quarter" idx="12"/>
          </p:nvPr>
        </p:nvSpPr>
        <p:spPr/>
        <p:txBody>
          <a:bodyPr/>
          <a:lstStyle/>
          <a:p>
            <a:fld id="{FA3A702A-439C-4BE7-87BD-40E72C21FBE0}" type="slidenum">
              <a:rPr lang="en-GB" smtClean="0"/>
              <a:pPr/>
              <a:t>44</a:t>
            </a:fld>
            <a:endParaRPr lang="en-GB"/>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Many case reports of serious deficiencies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Three cases of vitamin A deficiency (presenting as vision loss)</a:t>
            </a:r>
          </a:p>
          <a:p>
            <a:pPr lvl="1"/>
            <a:r>
              <a:rPr lang="en-GB" dirty="0" err="1" smtClean="0"/>
              <a:t>McAbee</a:t>
            </a:r>
            <a:r>
              <a:rPr lang="en-GB" dirty="0" smtClean="0"/>
              <a:t> GN et al. Permanent visual loss due to dietary vitamin A deficiency in an autistic adolescent. </a:t>
            </a:r>
            <a:r>
              <a:rPr lang="en-GB" i="1" dirty="0" smtClean="0"/>
              <a:t>J Child Neurol</a:t>
            </a:r>
            <a:r>
              <a:rPr lang="en-GB" dirty="0" smtClean="0"/>
              <a:t>. 2009 24(10):1288-9</a:t>
            </a:r>
          </a:p>
          <a:p>
            <a:pPr lvl="1"/>
            <a:r>
              <a:rPr lang="en-GB" dirty="0" err="1" smtClean="0"/>
              <a:t>Uyanik</a:t>
            </a:r>
            <a:r>
              <a:rPr lang="en-GB" dirty="0" smtClean="0"/>
              <a:t> O, et al. </a:t>
            </a:r>
            <a:r>
              <a:rPr lang="en-US" dirty="0" smtClean="0"/>
              <a:t>Food faddism causing vision loss in an autistic child. </a:t>
            </a:r>
            <a:r>
              <a:rPr lang="en-GB" i="1" dirty="0" smtClean="0"/>
              <a:t>Journal Child Care Health Dev</a:t>
            </a:r>
            <a:r>
              <a:rPr lang="en-GB" dirty="0" smtClean="0"/>
              <a:t>. 2006 32(5):601-2</a:t>
            </a:r>
          </a:p>
          <a:p>
            <a:pPr lvl="1"/>
            <a:r>
              <a:rPr lang="en-GB" dirty="0" err="1" smtClean="0"/>
              <a:t>Steinemann</a:t>
            </a:r>
            <a:r>
              <a:rPr lang="en-GB" dirty="0" smtClean="0"/>
              <a:t> TL, et al. </a:t>
            </a:r>
            <a:r>
              <a:rPr lang="en-US" dirty="0" smtClean="0"/>
              <a:t>Vitamin A deficiency and </a:t>
            </a:r>
            <a:r>
              <a:rPr lang="en-US" dirty="0" err="1" smtClean="0"/>
              <a:t>xerophthalmia</a:t>
            </a:r>
            <a:r>
              <a:rPr lang="en-US" dirty="0" smtClean="0"/>
              <a:t> in an autistic child. </a:t>
            </a:r>
            <a:r>
              <a:rPr lang="en-GB" i="1" dirty="0" smtClean="0"/>
              <a:t>Journal Arch </a:t>
            </a:r>
            <a:r>
              <a:rPr lang="en-GB" i="1" dirty="0" err="1" smtClean="0"/>
              <a:t>Ophthalmol</a:t>
            </a:r>
            <a:r>
              <a:rPr lang="en-GB" dirty="0" smtClean="0"/>
              <a:t>. 1998 116(3):392-3.</a:t>
            </a:r>
          </a:p>
          <a:p>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45</a:t>
            </a:fld>
            <a:endParaRPr lang="en-GB"/>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Many case reports of serious deficiencies</a:t>
            </a:r>
            <a:endParaRPr lang="en-GB" dirty="0"/>
          </a:p>
        </p:txBody>
      </p:sp>
      <p:sp>
        <p:nvSpPr>
          <p:cNvPr id="3" name="Content Placeholder 2"/>
          <p:cNvSpPr>
            <a:spLocks noGrp="1"/>
          </p:cNvSpPr>
          <p:nvPr>
            <p:ph idx="1"/>
          </p:nvPr>
        </p:nvSpPr>
        <p:spPr/>
        <p:txBody>
          <a:bodyPr>
            <a:normAutofit/>
          </a:bodyPr>
          <a:lstStyle/>
          <a:p>
            <a:r>
              <a:rPr lang="en-GB" dirty="0" smtClean="0"/>
              <a:t>Two cases of severe malnutrition, one involving a rash resolving with zinc supplementation. </a:t>
            </a:r>
          </a:p>
          <a:p>
            <a:pPr lvl="1"/>
            <a:r>
              <a:rPr lang="en-GB" u="sng" dirty="0" smtClean="0">
                <a:hlinkClick r:id="rId2"/>
              </a:rPr>
              <a:t>Tang B</a:t>
            </a:r>
            <a:r>
              <a:rPr lang="en-GB" dirty="0" smtClean="0"/>
              <a:t>, </a:t>
            </a:r>
            <a:r>
              <a:rPr lang="en-GB" u="sng" dirty="0" smtClean="0">
                <a:hlinkClick r:id="rId3"/>
              </a:rPr>
              <a:t>Piazza CC</a:t>
            </a:r>
            <a:r>
              <a:rPr lang="en-GB" dirty="0" smtClean="0"/>
              <a:t>, </a:t>
            </a:r>
            <a:r>
              <a:rPr lang="en-GB" u="sng" dirty="0" err="1" smtClean="0">
                <a:hlinkClick r:id="rId4"/>
              </a:rPr>
              <a:t>Dolezal</a:t>
            </a:r>
            <a:r>
              <a:rPr lang="en-GB" u="sng" dirty="0" smtClean="0">
                <a:hlinkClick r:id="rId4"/>
              </a:rPr>
              <a:t> D</a:t>
            </a:r>
            <a:r>
              <a:rPr lang="en-GB" dirty="0" smtClean="0"/>
              <a:t>, </a:t>
            </a:r>
            <a:r>
              <a:rPr lang="en-GB" u="sng" dirty="0" smtClean="0">
                <a:hlinkClick r:id="rId5"/>
              </a:rPr>
              <a:t>Stein MT</a:t>
            </a:r>
            <a:r>
              <a:rPr lang="en-GB" dirty="0" smtClean="0"/>
              <a:t>. Severe feeding disorder and malnutrition in 2 children with autism. </a:t>
            </a:r>
            <a:r>
              <a:rPr lang="en-GB" i="1" u="sng" dirty="0" smtClean="0">
                <a:hlinkClick r:id="rId6" tooltip="Journal of developmental and behavioral pediatrics : JDBP."/>
              </a:rPr>
              <a:t>J Dev </a:t>
            </a:r>
            <a:r>
              <a:rPr lang="en-GB" i="1" u="sng" dirty="0" err="1" smtClean="0">
                <a:hlinkClick r:id="rId6" tooltip="Journal of developmental and behavioral pediatrics : JDBP."/>
              </a:rPr>
              <a:t>Behav</a:t>
            </a:r>
            <a:r>
              <a:rPr lang="en-GB" i="1" u="sng" dirty="0" smtClean="0">
                <a:hlinkClick r:id="rId6" tooltip="Journal of developmental and behavioral pediatrics : JDBP."/>
              </a:rPr>
              <a:t> </a:t>
            </a:r>
            <a:r>
              <a:rPr lang="en-GB" i="1" u="sng" dirty="0" err="1" smtClean="0">
                <a:hlinkClick r:id="rId6" tooltip="Journal of developmental and behavioral pediatrics : JDBP."/>
              </a:rPr>
              <a:t>Pediatr</a:t>
            </a:r>
            <a:r>
              <a:rPr lang="en-GB" i="1" u="sng" dirty="0" smtClean="0">
                <a:hlinkClick r:id="rId6" tooltip="Journal of developmental and behavioral pediatrics : JDBP."/>
              </a:rPr>
              <a:t>.</a:t>
            </a:r>
            <a:r>
              <a:rPr lang="en-GB" dirty="0" smtClean="0"/>
              <a:t> 2011; 32(3):264-7.</a:t>
            </a:r>
          </a:p>
          <a:p>
            <a:pPr>
              <a:buNone/>
            </a:pPr>
            <a:endParaRPr lang="en-GB" dirty="0" smtClean="0"/>
          </a:p>
          <a:p>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46</a:t>
            </a:fld>
            <a:endParaRPr lang="en-GB"/>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Suggested good practice</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47</a:t>
            </a:fld>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Suggested </a:t>
            </a:r>
            <a:r>
              <a:rPr lang="en-GB" dirty="0" smtClean="0"/>
              <a:t>good practice for </a:t>
            </a:r>
            <a:r>
              <a:rPr lang="en-GB" dirty="0" smtClean="0"/>
              <a:t>care </a:t>
            </a:r>
            <a:r>
              <a:rPr lang="en-GB" dirty="0" smtClean="0"/>
              <a:t>of children and young people with ASD</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smtClean="0"/>
              <a:t>Be ASD-friendly - make </a:t>
            </a:r>
            <a:r>
              <a:rPr lang="en-GB" dirty="0" smtClean="0"/>
              <a:t>necessary changes to your clinic setting and appointment </a:t>
            </a:r>
            <a:r>
              <a:rPr lang="en-GB" dirty="0" smtClean="0"/>
              <a:t>times, seek out training where necessary</a:t>
            </a:r>
            <a:endParaRPr lang="en-GB" dirty="0" smtClean="0"/>
          </a:p>
          <a:p>
            <a:pPr lvl="0"/>
            <a:r>
              <a:rPr lang="en-GB" dirty="0" smtClean="0"/>
              <a:t>Aim </a:t>
            </a:r>
            <a:r>
              <a:rPr lang="en-GB" dirty="0" smtClean="0"/>
              <a:t>for intake to meet the RNIs for the full range of vitamins and minerals via a supplement if unachievable via diet modification. </a:t>
            </a:r>
            <a:endParaRPr lang="en-GB" dirty="0" smtClean="0"/>
          </a:p>
          <a:p>
            <a:pPr lvl="0"/>
            <a:r>
              <a:rPr lang="en-GB" dirty="0" smtClean="0"/>
              <a:t>Consider </a:t>
            </a:r>
            <a:r>
              <a:rPr lang="en-GB" dirty="0" smtClean="0"/>
              <a:t>iron supplementation if sleep problems are present. </a:t>
            </a:r>
          </a:p>
          <a:p>
            <a:pPr lvl="0"/>
            <a:r>
              <a:rPr lang="en-GB" dirty="0" smtClean="0"/>
              <a:t>Be proactive in requesting vitamin and mineral tests for children with restricted diets – consider seeking local consensus that this is automatically included (plus </a:t>
            </a:r>
            <a:r>
              <a:rPr lang="en-GB" dirty="0" err="1" smtClean="0"/>
              <a:t>Coeliac</a:t>
            </a:r>
            <a:r>
              <a:rPr lang="en-GB" dirty="0" smtClean="0"/>
              <a:t> screen) when blood is drawn for genetic screening after initial diagnosis to minimise stress on </a:t>
            </a:r>
            <a:r>
              <a:rPr lang="en-GB" dirty="0" smtClean="0"/>
              <a:t>child</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48</a:t>
            </a:fld>
            <a:endParaRPr lang="en-GB"/>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Suggested good practice for dietetic care of children and young people with ASD</a:t>
            </a:r>
            <a:endParaRPr lang="en-GB" dirty="0"/>
          </a:p>
        </p:txBody>
      </p:sp>
      <p:sp>
        <p:nvSpPr>
          <p:cNvPr id="3" name="Content Placeholder 2"/>
          <p:cNvSpPr>
            <a:spLocks noGrp="1"/>
          </p:cNvSpPr>
          <p:nvPr>
            <p:ph idx="1"/>
          </p:nvPr>
        </p:nvSpPr>
        <p:spPr/>
        <p:txBody>
          <a:bodyPr>
            <a:normAutofit lnSpcReduction="10000"/>
          </a:bodyPr>
          <a:lstStyle/>
          <a:p>
            <a:pPr lvl="0"/>
            <a:r>
              <a:rPr lang="en-GB" dirty="0" smtClean="0"/>
              <a:t>Consider </a:t>
            </a:r>
            <a:r>
              <a:rPr lang="en-GB" dirty="0" smtClean="0"/>
              <a:t>avoidance of food additives and sweeteners, and inclusion of omega-3 rich foods or supplements with concurrent reduction of omega-6 intake, particularly if ADHD also present   </a:t>
            </a:r>
          </a:p>
          <a:p>
            <a:pPr lvl="0"/>
            <a:r>
              <a:rPr lang="en-GB" dirty="0" smtClean="0"/>
              <a:t>If signs of any otherwise unexplained gastrointestinal problems, refer to paediatrician or gastroenterologist for </a:t>
            </a:r>
            <a:r>
              <a:rPr lang="en-GB" dirty="0" err="1" smtClean="0"/>
              <a:t>Coeliac</a:t>
            </a:r>
            <a:r>
              <a:rPr lang="en-GB" dirty="0" smtClean="0"/>
              <a:t> screen and further </a:t>
            </a:r>
            <a:r>
              <a:rPr lang="en-GB" dirty="0" smtClean="0"/>
              <a:t>investigation</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49</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t>
            </a:r>
            <a:r>
              <a:rPr lang="en-GB" dirty="0" smtClean="0"/>
              <a:t>inks </a:t>
            </a:r>
            <a:r>
              <a:rPr lang="en-GB" dirty="0" smtClean="0"/>
              <a:t>to maternal </a:t>
            </a:r>
            <a:r>
              <a:rPr lang="en-GB" dirty="0" smtClean="0"/>
              <a:t>nutrition revealed</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Large US population-based case-control study </a:t>
            </a:r>
          </a:p>
          <a:p>
            <a:pPr lvl="1"/>
            <a:r>
              <a:rPr lang="en-GB" dirty="0" smtClean="0"/>
              <a:t>women who reported not taking prenatal vitamins (containing folic acid) before and during the first month of pregnancy </a:t>
            </a:r>
            <a:r>
              <a:rPr lang="en-GB" b="1" dirty="0" smtClean="0"/>
              <a:t>were twice as likely to have a child with ASD</a:t>
            </a:r>
            <a:r>
              <a:rPr lang="en-GB" dirty="0" smtClean="0"/>
              <a:t> as women who did take supplements.  </a:t>
            </a:r>
          </a:p>
          <a:p>
            <a:pPr lvl="1"/>
            <a:r>
              <a:rPr lang="en-GB" b="1" dirty="0" smtClean="0"/>
              <a:t>identified particular maternal gene variants which made the likelihood of having a child with ASD </a:t>
            </a:r>
            <a:r>
              <a:rPr lang="en-GB" b="1" u="sng" dirty="0" smtClean="0"/>
              <a:t>seven times as likely when not taking vitamins</a:t>
            </a:r>
            <a:r>
              <a:rPr lang="en-GB" u="sng" dirty="0" smtClean="0"/>
              <a:t>.  </a:t>
            </a:r>
          </a:p>
          <a:p>
            <a:pPr lvl="1"/>
            <a:r>
              <a:rPr lang="en-GB" i="1" dirty="0" smtClean="0">
                <a:hlinkClick r:id="rId2"/>
              </a:rPr>
              <a:t>Schmidt RJ</a:t>
            </a:r>
            <a:r>
              <a:rPr lang="en-GB" i="1" dirty="0" smtClean="0"/>
              <a:t> et al Prenatal vitamins, one-carbon metabolism gene variants, and risk for autism. </a:t>
            </a:r>
            <a:r>
              <a:rPr lang="en-GB" i="1" dirty="0" smtClean="0">
                <a:hlinkClick r:id="rId3" tooltip="Epidemiology (Cambridge, Mass.)."/>
              </a:rPr>
              <a:t>Epidemiology.</a:t>
            </a:r>
            <a:r>
              <a:rPr lang="en-GB" i="1" dirty="0" smtClean="0"/>
              <a:t> 2011 22(4):476-85</a:t>
            </a:r>
            <a:endParaRPr lang="en-GB" i="1"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5</a:t>
            </a:fld>
            <a:endParaRPr lang="en-GB"/>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Suggested good practice for dietetic care of children and young people with ASD</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smtClean="0"/>
              <a:t>If </a:t>
            </a:r>
            <a:r>
              <a:rPr lang="en-GB" dirty="0" smtClean="0"/>
              <a:t>indicated by gastrointestinal symptoms or behaviour that may be caused by gastrointestinal distress, consider trial exclusion of gluten and/or milk and/or soya and/or fermentable carbohydrates and/or any foods suspected to be problematic by parents as indicated and/or trial of </a:t>
            </a:r>
            <a:r>
              <a:rPr lang="en-GB" dirty="0" err="1" smtClean="0"/>
              <a:t>prebiotics</a:t>
            </a:r>
            <a:r>
              <a:rPr lang="en-GB" dirty="0" smtClean="0"/>
              <a:t> or probiotics</a:t>
            </a:r>
          </a:p>
          <a:p>
            <a:pPr lvl="0"/>
            <a:r>
              <a:rPr lang="en-GB" dirty="0" smtClean="0"/>
              <a:t>If epilepsy present consider trial of classic or modified ketogenic diet, in conjunction with neurologist, or referral to a centre who is experienced in this approach </a:t>
            </a:r>
          </a:p>
          <a:p>
            <a:pPr lvl="0"/>
            <a:r>
              <a:rPr lang="en-GB" dirty="0" smtClean="0"/>
              <a:t>If parents keen to try therapeutic doses of supplements advise to seek advice from doctor to medically supervise, and to consider monitoring serum vitamin and mineral </a:t>
            </a:r>
            <a:r>
              <a:rPr lang="en-GB" dirty="0" smtClean="0"/>
              <a:t>levels</a:t>
            </a:r>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50</a:t>
            </a:fld>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Weighing up the pros and cons of approaches</a:t>
            </a:r>
            <a:endParaRPr lang="en-GB" dirty="0"/>
          </a:p>
        </p:txBody>
      </p:sp>
      <p:sp>
        <p:nvSpPr>
          <p:cNvPr id="6" name="Text Placeholder 5"/>
          <p:cNvSpPr>
            <a:spLocks noGrp="1"/>
          </p:cNvSpPr>
          <p:nvPr>
            <p:ph type="body" idx="1"/>
          </p:nvPr>
        </p:nvSpPr>
        <p:spPr/>
        <p:txBody>
          <a:bodyPr/>
          <a:lstStyle/>
          <a:p>
            <a:endParaRPr lang="en-GB"/>
          </a:p>
        </p:txBody>
      </p:sp>
      <p:sp>
        <p:nvSpPr>
          <p:cNvPr id="4" name="Slide Number Placeholder 3"/>
          <p:cNvSpPr>
            <a:spLocks noGrp="1"/>
          </p:cNvSpPr>
          <p:nvPr>
            <p:ph type="sldNum" sz="quarter" idx="12"/>
          </p:nvPr>
        </p:nvSpPr>
        <p:spPr/>
        <p:txBody>
          <a:bodyPr/>
          <a:lstStyle/>
          <a:p>
            <a:fld id="{FA3A702A-439C-4BE7-87BD-40E72C21FBE0}" type="slidenum">
              <a:rPr lang="en-GB" smtClean="0"/>
              <a:pPr/>
              <a:t>51</a:t>
            </a:fld>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4" name="Content Placeholder 3"/>
          <p:cNvGraphicFramePr>
            <a:graphicFrameLocks noGrp="1"/>
          </p:cNvGraphicFramePr>
          <p:nvPr>
            <p:ph idx="1"/>
          </p:nvPr>
        </p:nvGraphicFramePr>
        <p:xfrm>
          <a:off x="457200" y="260651"/>
          <a:ext cx="8229600" cy="9802831"/>
        </p:xfrm>
        <a:graphic>
          <a:graphicData uri="http://schemas.openxmlformats.org/drawingml/2006/table">
            <a:tbl>
              <a:tblPr firstRow="1" bandRow="1">
                <a:tableStyleId>{5C22544A-7EE6-4342-B048-85BDC9FD1C3A}</a:tableStyleId>
              </a:tblPr>
              <a:tblGrid>
                <a:gridCol w="2057400"/>
                <a:gridCol w="2057400"/>
                <a:gridCol w="2057400"/>
                <a:gridCol w="2057400"/>
              </a:tblGrid>
              <a:tr h="631309">
                <a:tc>
                  <a:txBody>
                    <a:bodyPr/>
                    <a:lstStyle/>
                    <a:p>
                      <a:pPr>
                        <a:lnSpc>
                          <a:spcPct val="150000"/>
                        </a:lnSpc>
                        <a:spcAft>
                          <a:spcPts val="0"/>
                        </a:spcAft>
                      </a:pPr>
                      <a:r>
                        <a:rPr lang="en-GB" sz="1200" dirty="0">
                          <a:latin typeface="Times New Roman"/>
                          <a:ea typeface="Times New Roman"/>
                          <a:cs typeface="Times New Roman"/>
                        </a:rPr>
                        <a:t>Intervention</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Difficulty in following intervention</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Supporting evidence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Negative impact on nutrition/ health</a:t>
                      </a:r>
                    </a:p>
                  </a:txBody>
                  <a:tcPr marL="68580" marR="68580" marT="0" marB="0" anchor="ctr"/>
                </a:tc>
              </a:tr>
              <a:tr h="1262619">
                <a:tc>
                  <a:txBody>
                    <a:bodyPr/>
                    <a:lstStyle/>
                    <a:p>
                      <a:pPr>
                        <a:lnSpc>
                          <a:spcPct val="150000"/>
                        </a:lnSpc>
                        <a:spcAft>
                          <a:spcPts val="0"/>
                        </a:spcAft>
                      </a:pPr>
                      <a:r>
                        <a:rPr lang="en-GB" sz="1200">
                          <a:latin typeface="Times New Roman"/>
                          <a:ea typeface="Times New Roman"/>
                          <a:cs typeface="Times New Roman"/>
                        </a:rPr>
                        <a:t>Exclusion of gluten and/or milk</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Moderate*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Some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Insufficient calcium, iodine, fibre and calorie intakes possible but minimised with dietetic support</a:t>
                      </a:r>
                    </a:p>
                  </a:txBody>
                  <a:tcPr marL="68580" marR="68580" marT="0" marB="0" anchor="ctr"/>
                </a:tc>
              </a:tr>
              <a:tr h="946964">
                <a:tc>
                  <a:txBody>
                    <a:bodyPr/>
                    <a:lstStyle/>
                    <a:p>
                      <a:pPr>
                        <a:lnSpc>
                          <a:spcPct val="150000"/>
                        </a:lnSpc>
                        <a:spcAft>
                          <a:spcPts val="0"/>
                        </a:spcAft>
                      </a:pPr>
                      <a:r>
                        <a:rPr lang="en-GB" sz="1200">
                          <a:latin typeface="Times New Roman"/>
                          <a:ea typeface="Times New Roman"/>
                          <a:cs typeface="Times New Roman"/>
                        </a:rPr>
                        <a:t>Other exclusion diets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Moderate*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None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Possible dietary deficiencies but minimised with dietetic support</a:t>
                      </a:r>
                    </a:p>
                  </a:txBody>
                  <a:tcPr marL="68580" marR="68580" marT="0" marB="0" anchor="ctr"/>
                </a:tc>
              </a:tr>
              <a:tr h="1262619">
                <a:tc>
                  <a:txBody>
                    <a:bodyPr/>
                    <a:lstStyle/>
                    <a:p>
                      <a:pPr>
                        <a:lnSpc>
                          <a:spcPct val="150000"/>
                        </a:lnSpc>
                        <a:spcAft>
                          <a:spcPts val="0"/>
                        </a:spcAft>
                      </a:pPr>
                      <a:r>
                        <a:rPr lang="en-GB" sz="1200" dirty="0">
                          <a:latin typeface="Times New Roman"/>
                          <a:ea typeface="Times New Roman"/>
                          <a:cs typeface="Times New Roman"/>
                        </a:rPr>
                        <a:t>Ketogenic diet</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High*</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Some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High risk of dietary deficiencies and growth faltering but minimised with dietetic support</a:t>
                      </a:r>
                    </a:p>
                  </a:txBody>
                  <a:tcPr marL="68580" marR="68580" marT="0" marB="0" anchor="ctr"/>
                </a:tc>
              </a:tr>
              <a:tr h="946964">
                <a:tc>
                  <a:txBody>
                    <a:bodyPr/>
                    <a:lstStyle/>
                    <a:p>
                      <a:pPr>
                        <a:lnSpc>
                          <a:spcPct val="150000"/>
                        </a:lnSpc>
                        <a:spcAft>
                          <a:spcPts val="0"/>
                        </a:spcAft>
                      </a:pPr>
                      <a:r>
                        <a:rPr lang="en-GB" sz="1200">
                          <a:latin typeface="Times New Roman"/>
                          <a:ea typeface="Times New Roman"/>
                          <a:cs typeface="Times New Roman"/>
                        </a:rPr>
                        <a:t>Other named diets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Moderate*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None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Risk of dietary deficiencies but minimised with dietetic support</a:t>
                      </a:r>
                    </a:p>
                  </a:txBody>
                  <a:tcPr marL="68580" marR="68580" marT="0" marB="0" anchor="ctr"/>
                </a:tc>
              </a:tr>
              <a:tr h="1578274">
                <a:tc>
                  <a:txBody>
                    <a:bodyPr/>
                    <a:lstStyle/>
                    <a:p>
                      <a:pPr>
                        <a:lnSpc>
                          <a:spcPct val="150000"/>
                        </a:lnSpc>
                        <a:spcAft>
                          <a:spcPts val="0"/>
                        </a:spcAft>
                      </a:pPr>
                      <a:r>
                        <a:rPr lang="en-GB" sz="1200">
                          <a:latin typeface="Times New Roman"/>
                          <a:ea typeface="Times New Roman"/>
                          <a:cs typeface="Times New Roman"/>
                        </a:rPr>
                        <a:t>Individual vitamin and mineral supplementation</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Low*</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None/some for vitamin B6</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Possible side effects at high doses – eg neuropathy in high dose vitamin B6, possible antagonistic effect for other vitamins and minerals. </a:t>
                      </a:r>
                    </a:p>
                  </a:txBody>
                  <a:tcPr marL="68580" marR="68580" marT="0" marB="0" anchor="ctr"/>
                </a:tc>
              </a:tr>
              <a:tr h="946964">
                <a:tc>
                  <a:txBody>
                    <a:bodyPr/>
                    <a:lstStyle/>
                    <a:p>
                      <a:pPr>
                        <a:lnSpc>
                          <a:spcPct val="150000"/>
                        </a:lnSpc>
                        <a:spcAft>
                          <a:spcPts val="0"/>
                        </a:spcAft>
                      </a:pPr>
                      <a:r>
                        <a:rPr lang="en-GB" sz="1200">
                          <a:latin typeface="Times New Roman"/>
                          <a:ea typeface="Times New Roman"/>
                          <a:cs typeface="Times New Roman"/>
                        </a:rPr>
                        <a:t>Multivitamin and mineral supplement (standard levels)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Low*</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None (some for supplements with high doses of some nutrients)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Unlikely (possible side effects of high doses)</a:t>
                      </a:r>
                    </a:p>
                  </a:txBody>
                  <a:tcPr marL="68580" marR="68580" marT="0" marB="0" anchor="ctr"/>
                </a:tc>
              </a:tr>
              <a:tr h="426718">
                <a:tc>
                  <a:txBody>
                    <a:bodyPr/>
                    <a:lstStyle/>
                    <a:p>
                      <a:pPr>
                        <a:lnSpc>
                          <a:spcPct val="150000"/>
                        </a:lnSpc>
                        <a:spcAft>
                          <a:spcPts val="0"/>
                        </a:spcAft>
                      </a:pPr>
                      <a:r>
                        <a:rPr lang="en-GB" sz="1200">
                          <a:latin typeface="Times New Roman"/>
                          <a:ea typeface="Times New Roman"/>
                          <a:cs typeface="Times New Roman"/>
                        </a:rPr>
                        <a:t>Fish oil supplements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Low*</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Some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Unlikely</a:t>
                      </a:r>
                    </a:p>
                  </a:txBody>
                  <a:tcPr marL="68580" marR="68580" marT="0" marB="0" anchor="ctr"/>
                </a:tc>
              </a:tr>
              <a:tr h="426718">
                <a:tc>
                  <a:txBody>
                    <a:bodyPr/>
                    <a:lstStyle/>
                    <a:p>
                      <a:pPr>
                        <a:lnSpc>
                          <a:spcPct val="150000"/>
                        </a:lnSpc>
                        <a:spcAft>
                          <a:spcPts val="0"/>
                        </a:spcAft>
                      </a:pPr>
                      <a:r>
                        <a:rPr lang="en-GB" sz="1200">
                          <a:latin typeface="Times New Roman"/>
                          <a:ea typeface="Times New Roman"/>
                          <a:cs typeface="Times New Roman"/>
                        </a:rPr>
                        <a:t>Probiotics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Low*</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Some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Unlikely</a:t>
                      </a:r>
                    </a:p>
                  </a:txBody>
                  <a:tcPr marL="68580" marR="68580" marT="0" marB="0" anchor="ctr"/>
                </a:tc>
              </a:tr>
              <a:tr h="426718">
                <a:tc>
                  <a:txBody>
                    <a:bodyPr/>
                    <a:lstStyle/>
                    <a:p>
                      <a:pPr>
                        <a:lnSpc>
                          <a:spcPct val="150000"/>
                        </a:lnSpc>
                        <a:spcAft>
                          <a:spcPts val="0"/>
                        </a:spcAft>
                      </a:pPr>
                      <a:r>
                        <a:rPr lang="en-GB" sz="1200">
                          <a:latin typeface="Times New Roman"/>
                          <a:ea typeface="Times New Roman"/>
                          <a:cs typeface="Times New Roman"/>
                        </a:rPr>
                        <a:t>Digestive enzymes</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Low*</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Very little</a:t>
                      </a:r>
                    </a:p>
                  </a:txBody>
                  <a:tcPr marL="68580" marR="68580" marT="0" marB="0" anchor="ctr"/>
                </a:tc>
                <a:tc>
                  <a:txBody>
                    <a:bodyPr/>
                    <a:lstStyle/>
                    <a:p>
                      <a:pPr>
                        <a:lnSpc>
                          <a:spcPct val="150000"/>
                        </a:lnSpc>
                        <a:spcAft>
                          <a:spcPts val="0"/>
                        </a:spcAft>
                      </a:pPr>
                      <a:r>
                        <a:rPr lang="en-GB" sz="1200">
                          <a:latin typeface="Times New Roman"/>
                          <a:ea typeface="Times New Roman"/>
                          <a:cs typeface="Times New Roman"/>
                        </a:rPr>
                        <a:t>Unlikely</a:t>
                      </a:r>
                    </a:p>
                  </a:txBody>
                  <a:tcPr marL="68580" marR="68580" marT="0" marB="0" anchor="ctr"/>
                </a:tc>
              </a:tr>
              <a:tr h="946964">
                <a:tc gridSpan="4">
                  <a:txBody>
                    <a:bodyPr/>
                    <a:lstStyle/>
                    <a:p>
                      <a:pPr>
                        <a:lnSpc>
                          <a:spcPct val="150000"/>
                        </a:lnSpc>
                        <a:spcAft>
                          <a:spcPts val="0"/>
                        </a:spcAft>
                      </a:pPr>
                      <a:r>
                        <a:rPr lang="en-GB" sz="1200" dirty="0">
                          <a:latin typeface="Times New Roman"/>
                          <a:ea typeface="Times New Roman"/>
                          <a:cs typeface="Times New Roman"/>
                        </a:rPr>
                        <a:t>*Ease of intervention is greatly decreased if child is resistant to changes in diet/resistant to taking supplements</a:t>
                      </a:r>
                    </a:p>
                    <a:p>
                      <a:pPr>
                        <a:lnSpc>
                          <a:spcPct val="150000"/>
                        </a:lnSpc>
                        <a:spcAft>
                          <a:spcPts val="0"/>
                        </a:spcAft>
                      </a:pPr>
                      <a:r>
                        <a:rPr lang="en-GB" sz="1200" dirty="0">
                          <a:latin typeface="Times New Roman"/>
                          <a:ea typeface="Times New Roman"/>
                          <a:cs typeface="Times New Roman"/>
                        </a:rPr>
                        <a:t>NB Improvement on dietary modifications may mask underlying disorders (</a:t>
                      </a:r>
                      <a:r>
                        <a:rPr lang="en-GB" sz="1200" dirty="0" err="1">
                          <a:latin typeface="Times New Roman"/>
                          <a:ea typeface="Times New Roman"/>
                          <a:cs typeface="Times New Roman"/>
                        </a:rPr>
                        <a:t>Coeliac</a:t>
                      </a:r>
                      <a:r>
                        <a:rPr lang="en-GB" sz="1200" dirty="0">
                          <a:latin typeface="Times New Roman"/>
                          <a:ea typeface="Times New Roman"/>
                          <a:cs typeface="Times New Roman"/>
                        </a:rPr>
                        <a:t> disease, metabolic disorders, epilepsy, etc) therefore continued communication with patient’s doctor is key. </a:t>
                      </a:r>
                    </a:p>
                  </a:txBody>
                  <a:tcPr marL="68580" marR="68580" marT="0" marB="0" anchor="ct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
        <p:nvSpPr>
          <p:cNvPr id="5" name="Slide Number Placeholder 4"/>
          <p:cNvSpPr>
            <a:spLocks noGrp="1"/>
          </p:cNvSpPr>
          <p:nvPr>
            <p:ph type="sldNum" sz="quarter" idx="12"/>
          </p:nvPr>
        </p:nvSpPr>
        <p:spPr/>
        <p:txBody>
          <a:bodyPr/>
          <a:lstStyle/>
          <a:p>
            <a:fld id="{FA3A702A-439C-4BE7-87BD-40E72C21FBE0}" type="slidenum">
              <a:rPr lang="en-GB" smtClean="0"/>
              <a:pPr/>
              <a:t>52</a:t>
            </a:fld>
            <a:endParaRPr lang="en-GB"/>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Useful reading to keep up to date..</a:t>
            </a:r>
            <a:endParaRPr lang="en-GB" dirty="0"/>
          </a:p>
        </p:txBody>
      </p:sp>
      <p:sp>
        <p:nvSpPr>
          <p:cNvPr id="3" name="Content Placeholder 2"/>
          <p:cNvSpPr>
            <a:spLocks noGrp="1"/>
          </p:cNvSpPr>
          <p:nvPr>
            <p:ph idx="1"/>
          </p:nvPr>
        </p:nvSpPr>
        <p:spPr/>
        <p:txBody>
          <a:bodyPr/>
          <a:lstStyle/>
          <a:p>
            <a:r>
              <a:rPr lang="en-GB" dirty="0" smtClean="0"/>
              <a:t>Paul </a:t>
            </a:r>
            <a:r>
              <a:rPr lang="en-GB" dirty="0" err="1" smtClean="0"/>
              <a:t>Whiteley’s</a:t>
            </a:r>
            <a:r>
              <a:rPr lang="en-GB" dirty="0" smtClean="0"/>
              <a:t> blog - http://questioning-answers.blogspot.co.uk/</a:t>
            </a:r>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53</a:t>
            </a:fld>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Thoughts...</a:t>
            </a:r>
            <a:endParaRPr lang="en-GB" dirty="0"/>
          </a:p>
        </p:txBody>
      </p:sp>
      <p:sp>
        <p:nvSpPr>
          <p:cNvPr id="3" name="Content Placeholder 2"/>
          <p:cNvSpPr>
            <a:spLocks noGrp="1"/>
          </p:cNvSpPr>
          <p:nvPr>
            <p:ph idx="1"/>
          </p:nvPr>
        </p:nvSpPr>
        <p:spPr/>
        <p:txBody>
          <a:bodyPr/>
          <a:lstStyle/>
          <a:p>
            <a:pPr>
              <a:buNone/>
            </a:pPr>
            <a:r>
              <a:rPr lang="en-GB" dirty="0" smtClean="0"/>
              <a:t>How much evidence do we need before we start to offer diet as a trial intervention? </a:t>
            </a:r>
            <a:endParaRPr lang="en-GB" dirty="0" smtClean="0"/>
          </a:p>
          <a:p>
            <a:pPr>
              <a:buNone/>
            </a:pPr>
            <a:endParaRPr lang="en-GB" dirty="0" smtClean="0"/>
          </a:p>
          <a:p>
            <a:pPr>
              <a:buNone/>
            </a:pPr>
            <a:r>
              <a:rPr lang="en-GB" dirty="0" smtClean="0"/>
              <a:t>Where do we stand as a profession on advising on supplements above the RNI?</a:t>
            </a:r>
          </a:p>
          <a:p>
            <a:pPr>
              <a:buNone/>
            </a:pPr>
            <a:endParaRPr lang="en-GB" dirty="0" smtClean="0"/>
          </a:p>
          <a:p>
            <a:pPr>
              <a:buNone/>
            </a:pPr>
            <a:r>
              <a:rPr lang="en-GB" dirty="0" smtClean="0"/>
              <a:t>If not ours, who’s responsibility is it?</a:t>
            </a:r>
          </a:p>
          <a:p>
            <a:pPr>
              <a:buNone/>
            </a:pPr>
            <a:endParaRPr lang="en-GB" dirty="0" smtClean="0"/>
          </a:p>
          <a:p>
            <a:pPr>
              <a:buNone/>
            </a:pPr>
            <a:endParaRPr lang="en-GB" dirty="0"/>
          </a:p>
        </p:txBody>
      </p:sp>
      <p:sp>
        <p:nvSpPr>
          <p:cNvPr id="4" name="Slide Number Placeholder 3"/>
          <p:cNvSpPr>
            <a:spLocks noGrp="1"/>
          </p:cNvSpPr>
          <p:nvPr>
            <p:ph type="sldNum" sz="quarter" idx="12"/>
          </p:nvPr>
        </p:nvSpPr>
        <p:spPr/>
        <p:txBody>
          <a:bodyPr/>
          <a:lstStyle/>
          <a:p>
            <a:fld id="{FA3A702A-439C-4BE7-87BD-40E72C21FBE0}" type="slidenum">
              <a:rPr lang="en-GB" smtClean="0"/>
              <a:pPr/>
              <a:t>54</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New biochemical clues</a:t>
            </a:r>
            <a:endParaRPr lang="en-GB" dirty="0"/>
          </a:p>
        </p:txBody>
      </p:sp>
      <p:sp>
        <p:nvSpPr>
          <p:cNvPr id="3" name="Content Placeholder 2"/>
          <p:cNvSpPr>
            <a:spLocks noGrp="1"/>
          </p:cNvSpPr>
          <p:nvPr>
            <p:ph idx="1"/>
          </p:nvPr>
        </p:nvSpPr>
        <p:spPr/>
        <p:txBody>
          <a:bodyPr>
            <a:normAutofit lnSpcReduction="10000"/>
          </a:bodyPr>
          <a:lstStyle/>
          <a:p>
            <a:r>
              <a:rPr lang="en-GB" dirty="0" smtClean="0"/>
              <a:t>low </a:t>
            </a:r>
            <a:r>
              <a:rPr lang="en-GB" dirty="0" smtClean="0"/>
              <a:t>serum iron </a:t>
            </a:r>
            <a:r>
              <a:rPr lang="en-GB" dirty="0" smtClean="0"/>
              <a:t>found</a:t>
            </a:r>
            <a:endParaRPr lang="en-GB" dirty="0" smtClean="0"/>
          </a:p>
          <a:p>
            <a:pPr lvl="1"/>
            <a:r>
              <a:rPr lang="en-GB" dirty="0" err="1" smtClean="0"/>
              <a:t>Hergüner</a:t>
            </a:r>
            <a:r>
              <a:rPr lang="en-GB" dirty="0" smtClean="0"/>
              <a:t> S, et al</a:t>
            </a:r>
            <a:r>
              <a:rPr lang="en-US" dirty="0" smtClean="0"/>
              <a:t> </a:t>
            </a:r>
            <a:r>
              <a:rPr lang="en-US" dirty="0" err="1" smtClean="0"/>
              <a:t>Ferritin</a:t>
            </a:r>
            <a:r>
              <a:rPr lang="en-US" dirty="0" smtClean="0"/>
              <a:t> and iron levels in children with autistic disorder. </a:t>
            </a:r>
            <a:r>
              <a:rPr lang="en-GB" i="1" dirty="0" err="1" smtClean="0"/>
              <a:t>Eur</a:t>
            </a:r>
            <a:r>
              <a:rPr lang="en-GB" i="1" dirty="0" smtClean="0"/>
              <a:t> J </a:t>
            </a:r>
            <a:r>
              <a:rPr lang="en-GB" i="1" dirty="0" err="1" smtClean="0"/>
              <a:t>Pediatr</a:t>
            </a:r>
            <a:r>
              <a:rPr lang="en-GB" i="1" dirty="0" smtClean="0"/>
              <a:t>.</a:t>
            </a:r>
            <a:r>
              <a:rPr lang="en-GB" dirty="0" smtClean="0"/>
              <a:t> 2011 Jun 4</a:t>
            </a:r>
          </a:p>
          <a:p>
            <a:r>
              <a:rPr lang="en-GB" dirty="0" smtClean="0"/>
              <a:t>Low zinc to copper ratios </a:t>
            </a:r>
            <a:r>
              <a:rPr lang="en-GB" dirty="0" smtClean="0"/>
              <a:t>found</a:t>
            </a:r>
          </a:p>
          <a:p>
            <a:pPr lvl="1"/>
            <a:r>
              <a:rPr lang="en-GB" u="sng" dirty="0" smtClean="0">
                <a:hlinkClick r:id="rId3"/>
              </a:rPr>
              <a:t>Russo AJ</a:t>
            </a:r>
            <a:r>
              <a:rPr lang="en-GB" dirty="0" smtClean="0"/>
              <a:t>, </a:t>
            </a:r>
            <a:r>
              <a:rPr lang="en-GB" u="sng" dirty="0" err="1" smtClean="0">
                <a:hlinkClick r:id="rId4"/>
              </a:rPr>
              <a:t>Devito</a:t>
            </a:r>
            <a:r>
              <a:rPr lang="en-GB" u="sng" dirty="0" smtClean="0">
                <a:hlinkClick r:id="rId4"/>
              </a:rPr>
              <a:t> R</a:t>
            </a:r>
            <a:r>
              <a:rPr lang="en-GB" dirty="0" smtClean="0"/>
              <a:t>. Analysis of Copper and Zinc Plasma Concentration and the Efficacy of Zinc Therapy in Individuals with </a:t>
            </a:r>
            <a:r>
              <a:rPr lang="en-GB" dirty="0" err="1" smtClean="0"/>
              <a:t>Asperger's</a:t>
            </a:r>
            <a:r>
              <a:rPr lang="en-GB" dirty="0" smtClean="0"/>
              <a:t> Syndrome, Pervasive Developmental Disorder Not Otherwise Specified (PDD-NOS) and Autism. </a:t>
            </a:r>
            <a:r>
              <a:rPr lang="en-GB" i="1" u="sng" dirty="0" err="1" smtClean="0">
                <a:hlinkClick r:id="rId5" tooltip="Biomarker insights."/>
              </a:rPr>
              <a:t>Biomark</a:t>
            </a:r>
            <a:r>
              <a:rPr lang="en-GB" i="1" u="sng" dirty="0" smtClean="0">
                <a:hlinkClick r:id="rId5" tooltip="Biomarker insights."/>
              </a:rPr>
              <a:t> Insights</a:t>
            </a:r>
            <a:r>
              <a:rPr lang="en-GB" u="sng" dirty="0" smtClean="0">
                <a:hlinkClick r:id="rId5" tooltip="Biomarker insights."/>
              </a:rPr>
              <a:t>.</a:t>
            </a:r>
            <a:r>
              <a:rPr lang="en-GB" dirty="0" smtClean="0"/>
              <a:t> 2011;6:127-33.</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search for biochemical clues continues</a:t>
            </a:r>
            <a:endParaRPr lang="en-GB" dirty="0"/>
          </a:p>
        </p:txBody>
      </p:sp>
      <p:sp>
        <p:nvSpPr>
          <p:cNvPr id="3" name="Content Placeholder 2"/>
          <p:cNvSpPr>
            <a:spLocks noGrp="1"/>
          </p:cNvSpPr>
          <p:nvPr>
            <p:ph idx="1"/>
          </p:nvPr>
        </p:nvSpPr>
        <p:spPr/>
        <p:txBody>
          <a:bodyPr>
            <a:normAutofit/>
          </a:bodyPr>
          <a:lstStyle/>
          <a:p>
            <a:r>
              <a:rPr lang="en-GB" dirty="0" smtClean="0"/>
              <a:t>Low </a:t>
            </a:r>
            <a:r>
              <a:rPr lang="en-GB" dirty="0" smtClean="0"/>
              <a:t>zinc </a:t>
            </a:r>
            <a:r>
              <a:rPr lang="en-GB" dirty="0" smtClean="0"/>
              <a:t>levels found</a:t>
            </a:r>
            <a:endParaRPr lang="en-GB" dirty="0" smtClean="0"/>
          </a:p>
          <a:p>
            <a:pPr lvl="1"/>
            <a:r>
              <a:rPr lang="en-GB" dirty="0" smtClean="0">
                <a:hlinkClick r:id="rId3"/>
              </a:rPr>
              <a:t>Yasuda et al. Infantile zinc deficiency: association with autism spectrum disorders. </a:t>
            </a:r>
            <a:r>
              <a:rPr lang="en-GB" i="1" dirty="0" smtClean="0">
                <a:hlinkClick r:id="rId3"/>
              </a:rPr>
              <a:t>Scientific Reports</a:t>
            </a:r>
            <a:r>
              <a:rPr lang="en-GB" dirty="0" smtClean="0">
                <a:hlinkClick r:id="rId3"/>
              </a:rPr>
              <a:t>. November 2011</a:t>
            </a:r>
            <a:r>
              <a:rPr lang="en-GB" dirty="0" smtClean="0"/>
              <a:t> - A study of hair zinc levels in 1,967 children with autistic disorders in Japan.  The incidence rate of zinc deficiency in infant group aged 0–3 year-old was estimated 43.5 % in males and 52.5 % in females. In older children it was around 30%.</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search for biochemical clues continues</a:t>
            </a:r>
            <a:endParaRPr lang="en-GB" dirty="0"/>
          </a:p>
        </p:txBody>
      </p:sp>
      <p:sp>
        <p:nvSpPr>
          <p:cNvPr id="3" name="Content Placeholder 2"/>
          <p:cNvSpPr>
            <a:spLocks noGrp="1"/>
          </p:cNvSpPr>
          <p:nvPr>
            <p:ph idx="1"/>
          </p:nvPr>
        </p:nvSpPr>
        <p:spPr/>
        <p:txBody>
          <a:bodyPr>
            <a:normAutofit/>
          </a:bodyPr>
          <a:lstStyle/>
          <a:p>
            <a:r>
              <a:rPr lang="en-GB" dirty="0" smtClean="0"/>
              <a:t>Low </a:t>
            </a:r>
            <a:r>
              <a:rPr lang="en-GB" dirty="0" smtClean="0"/>
              <a:t>calcium and vitamin </a:t>
            </a:r>
            <a:r>
              <a:rPr lang="en-GB" dirty="0" smtClean="0"/>
              <a:t>D</a:t>
            </a:r>
            <a:endParaRPr lang="en-GB" dirty="0" smtClean="0"/>
          </a:p>
          <a:p>
            <a:pPr lvl="1"/>
            <a:r>
              <a:rPr lang="en-GB" u="sng" dirty="0" err="1" smtClean="0">
                <a:hlinkClick r:id="rId3"/>
              </a:rPr>
              <a:t>Meguid</a:t>
            </a:r>
            <a:r>
              <a:rPr lang="en-GB" u="sng" dirty="0" smtClean="0">
                <a:hlinkClick r:id="rId3"/>
              </a:rPr>
              <a:t> NA</a:t>
            </a:r>
            <a:r>
              <a:rPr lang="en-GB" dirty="0" smtClean="0"/>
              <a:t>, </a:t>
            </a:r>
            <a:r>
              <a:rPr lang="en-GB" u="sng" dirty="0" smtClean="0"/>
              <a:t>et al</a:t>
            </a:r>
            <a:r>
              <a:rPr lang="en-GB" dirty="0" smtClean="0"/>
              <a:t>. Reduced serum levels of 25-hydroxy and 1,25-dihydroxy vitamin D in Egyptian children with autism. </a:t>
            </a:r>
            <a:r>
              <a:rPr lang="en-GB" i="1" u="sng" dirty="0" smtClean="0">
                <a:hlinkClick r:id="rId4" tooltip="Journal of alternative and complementary medicine (New York, N.Y.)."/>
              </a:rPr>
              <a:t>J </a:t>
            </a:r>
            <a:r>
              <a:rPr lang="en-GB" i="1" u="sng" dirty="0" err="1" smtClean="0">
                <a:hlinkClick r:id="rId4" tooltip="Journal of alternative and complementary medicine (New York, N.Y.)."/>
              </a:rPr>
              <a:t>Altern</a:t>
            </a:r>
            <a:r>
              <a:rPr lang="en-GB" i="1" u="sng" dirty="0" smtClean="0">
                <a:hlinkClick r:id="rId4" tooltip="Journal of alternative and complementary medicine (New York, N.Y.)."/>
              </a:rPr>
              <a:t> Complement Med</a:t>
            </a:r>
            <a:r>
              <a:rPr lang="en-GB" u="sng" dirty="0" smtClean="0">
                <a:hlinkClick r:id="rId4" tooltip="Journal of alternative and complementary medicine (New York, N.Y.)."/>
              </a:rPr>
              <a:t>.</a:t>
            </a:r>
            <a:r>
              <a:rPr lang="en-GB" dirty="0" smtClean="0"/>
              <a:t> 2010;16(6):641-5)</a:t>
            </a:r>
          </a:p>
          <a:p>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search for biochemical clues continues</a:t>
            </a:r>
            <a:endParaRPr lang="en-GB" dirty="0"/>
          </a:p>
        </p:txBody>
      </p:sp>
      <p:sp>
        <p:nvSpPr>
          <p:cNvPr id="3" name="Content Placeholder 2"/>
          <p:cNvSpPr>
            <a:spLocks noGrp="1"/>
          </p:cNvSpPr>
          <p:nvPr>
            <p:ph idx="1"/>
          </p:nvPr>
        </p:nvSpPr>
        <p:spPr/>
        <p:txBody>
          <a:bodyPr>
            <a:normAutofit fontScale="92500" lnSpcReduction="20000"/>
          </a:bodyPr>
          <a:lstStyle/>
          <a:p>
            <a:endParaRPr lang="en-GB" dirty="0" smtClean="0"/>
          </a:p>
          <a:p>
            <a:r>
              <a:rPr lang="en-GB" dirty="0" smtClean="0"/>
              <a:t>markers of reduced </a:t>
            </a:r>
            <a:r>
              <a:rPr lang="en-GB" dirty="0" err="1" smtClean="0"/>
              <a:t>sulphation</a:t>
            </a:r>
            <a:r>
              <a:rPr lang="en-GB" dirty="0" smtClean="0"/>
              <a:t> capacity</a:t>
            </a:r>
            <a:endParaRPr lang="en-GB" baseline="30000" dirty="0" smtClean="0"/>
          </a:p>
          <a:p>
            <a:pPr lvl="1"/>
            <a:r>
              <a:rPr lang="en-GB" dirty="0" err="1" smtClean="0"/>
              <a:t>Alberti</a:t>
            </a:r>
            <a:r>
              <a:rPr lang="en-GB" dirty="0" smtClean="0"/>
              <a:t> A </a:t>
            </a:r>
            <a:r>
              <a:rPr lang="en-GB" i="1" dirty="0" smtClean="0"/>
              <a:t>et al.</a:t>
            </a:r>
            <a:r>
              <a:rPr lang="en-GB" dirty="0" smtClean="0"/>
              <a:t>   </a:t>
            </a:r>
            <a:r>
              <a:rPr lang="en-GB" dirty="0" err="1" smtClean="0"/>
              <a:t>Sulphation</a:t>
            </a:r>
            <a:r>
              <a:rPr lang="en-GB" dirty="0" smtClean="0"/>
              <a:t> Deficit in “Low Functioning” Autistic Children: A Pilot Study. </a:t>
            </a:r>
            <a:r>
              <a:rPr lang="en-GB" i="1" dirty="0" err="1" smtClean="0"/>
              <a:t>Biolog</a:t>
            </a:r>
            <a:r>
              <a:rPr lang="en-GB" i="1" dirty="0" smtClean="0"/>
              <a:t> Psych</a:t>
            </a:r>
            <a:r>
              <a:rPr lang="en-GB" dirty="0" smtClean="0"/>
              <a:t>, 1999, 46 420-24, </a:t>
            </a:r>
          </a:p>
          <a:p>
            <a:pPr lvl="1"/>
            <a:r>
              <a:rPr lang="en-GB" u="sng" dirty="0" smtClean="0">
                <a:hlinkClick r:id="rId2"/>
              </a:rPr>
              <a:t>Al-</a:t>
            </a:r>
            <a:r>
              <a:rPr lang="en-GB" u="sng" dirty="0" err="1" smtClean="0">
                <a:hlinkClick r:id="rId2"/>
              </a:rPr>
              <a:t>Yafee</a:t>
            </a:r>
            <a:r>
              <a:rPr lang="en-GB" u="sng" dirty="0" smtClean="0">
                <a:hlinkClick r:id="rId2"/>
              </a:rPr>
              <a:t> YA</a:t>
            </a:r>
            <a:r>
              <a:rPr lang="en-GB" dirty="0" smtClean="0"/>
              <a:t>, </a:t>
            </a:r>
            <a:r>
              <a:rPr lang="en-GB" u="sng" dirty="0" smtClean="0"/>
              <a:t>et al</a:t>
            </a:r>
            <a:r>
              <a:rPr lang="en-GB" dirty="0" smtClean="0"/>
              <a:t>. Novel metabolic biomarkers related to </a:t>
            </a:r>
            <a:r>
              <a:rPr lang="en-GB" dirty="0" err="1" smtClean="0"/>
              <a:t>sulfur</a:t>
            </a:r>
            <a:r>
              <a:rPr lang="en-GB" dirty="0" smtClean="0"/>
              <a:t>-dependent detoxification pathways in autistic patients of Saudi Arabia </a:t>
            </a:r>
            <a:r>
              <a:rPr lang="en-GB" i="1" u="sng" dirty="0" smtClean="0">
                <a:hlinkClick r:id="rId3" tooltip="BMC neurology."/>
              </a:rPr>
              <a:t>BMC Neurol</a:t>
            </a:r>
            <a:r>
              <a:rPr lang="en-GB" u="sng" dirty="0" smtClean="0">
                <a:hlinkClick r:id="rId3" tooltip="BMC neurology."/>
              </a:rPr>
              <a:t>.</a:t>
            </a:r>
            <a:r>
              <a:rPr lang="en-GB" dirty="0" smtClean="0"/>
              <a:t> 2011 Nov 4;11:139. </a:t>
            </a:r>
          </a:p>
          <a:p>
            <a:pPr lvl="1"/>
            <a:r>
              <a:rPr lang="en-GB" u="sng" dirty="0" err="1" smtClean="0">
                <a:hlinkClick r:id="rId4"/>
              </a:rPr>
              <a:t>Geier</a:t>
            </a:r>
            <a:r>
              <a:rPr lang="en-GB" u="sng" dirty="0" smtClean="0">
                <a:hlinkClick r:id="rId4"/>
              </a:rPr>
              <a:t> DA</a:t>
            </a:r>
            <a:r>
              <a:rPr lang="en-GB" dirty="0" smtClean="0"/>
              <a:t>, </a:t>
            </a:r>
            <a:r>
              <a:rPr lang="en-GB" u="sng" dirty="0" smtClean="0"/>
              <a:t>et al</a:t>
            </a:r>
            <a:r>
              <a:rPr lang="en-GB" dirty="0" smtClean="0"/>
              <a:t>. A prospective study of </a:t>
            </a:r>
            <a:r>
              <a:rPr lang="en-GB" dirty="0" err="1" smtClean="0"/>
              <a:t>transsulfuration</a:t>
            </a:r>
            <a:r>
              <a:rPr lang="en-GB" dirty="0" smtClean="0"/>
              <a:t> biomarkers in autistic disorders </a:t>
            </a:r>
            <a:r>
              <a:rPr lang="en-GB" i="1" u="sng" dirty="0" err="1" smtClean="0">
                <a:hlinkClick r:id="rId5" tooltip="Neurochemical research."/>
              </a:rPr>
              <a:t>Neurochem</a:t>
            </a:r>
            <a:r>
              <a:rPr lang="en-GB" i="1" u="sng" dirty="0" smtClean="0">
                <a:hlinkClick r:id="rId5" tooltip="Neurochemical research."/>
              </a:rPr>
              <a:t> Res</a:t>
            </a:r>
            <a:r>
              <a:rPr lang="en-GB" u="sng" dirty="0" smtClean="0">
                <a:hlinkClick r:id="rId5" tooltip="Neurochemical research."/>
              </a:rPr>
              <a:t>.</a:t>
            </a:r>
            <a:r>
              <a:rPr lang="en-GB" dirty="0" smtClean="0"/>
              <a:t> 2009 Feb;34(2):386-93. )</a:t>
            </a:r>
          </a:p>
          <a:p>
            <a:pPr lvl="1"/>
            <a:endParaRPr lang="en-GB" dirty="0" smtClean="0"/>
          </a:p>
        </p:txBody>
      </p:sp>
      <p:sp>
        <p:nvSpPr>
          <p:cNvPr id="4" name="Slide Number Placeholder 3"/>
          <p:cNvSpPr>
            <a:spLocks noGrp="1"/>
          </p:cNvSpPr>
          <p:nvPr>
            <p:ph type="sldNum" sz="quarter" idx="12"/>
          </p:nvPr>
        </p:nvSpPr>
        <p:spPr/>
        <p:txBody>
          <a:bodyPr/>
          <a:lstStyle/>
          <a:p>
            <a:fld id="{FA3A702A-439C-4BE7-87BD-40E72C21FBE0}" type="slidenum">
              <a:rPr lang="en-GB" smtClean="0"/>
              <a:pPr/>
              <a:t>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759</TotalTime>
  <Words>3361</Words>
  <Application>Microsoft Office PowerPoint</Application>
  <PresentationFormat>On-screen Show (4:3)</PresentationFormat>
  <Paragraphs>332</Paragraphs>
  <Slides>54</Slides>
  <Notes>5</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Autism and ‘special diets’ – an update  DISC and DA joint meeting  April 17th 2012</vt:lpstr>
      <vt:lpstr>Slide 2</vt:lpstr>
      <vt:lpstr>Looking for causes and clues – what’s new?</vt:lpstr>
      <vt:lpstr>Genetics vs Environment</vt:lpstr>
      <vt:lpstr>Links to maternal nutrition revealed</vt:lpstr>
      <vt:lpstr>New biochemical clues</vt:lpstr>
      <vt:lpstr>The search for biochemical clues continues</vt:lpstr>
      <vt:lpstr>The search for biochemical clues continues</vt:lpstr>
      <vt:lpstr>The search for biochemical clues continues</vt:lpstr>
      <vt:lpstr>The search for biochemical clues continues</vt:lpstr>
      <vt:lpstr>The search for biochemical clues continues</vt:lpstr>
      <vt:lpstr>Mitochondrial dysfunction emerges as  a common issue</vt:lpstr>
      <vt:lpstr>Mitochondrial disorders continued</vt:lpstr>
      <vt:lpstr>Is ASD ‘Treatable?’</vt:lpstr>
      <vt:lpstr> </vt:lpstr>
      <vt:lpstr>Research backs up that it is not a static condition</vt:lpstr>
      <vt:lpstr>But for some the idea of a ‘cure’ is unpalatable</vt:lpstr>
      <vt:lpstr>Where we fit in - How could diet help individuals with ASD? </vt:lpstr>
      <vt:lpstr>Where we fit in - How could diet help individuals with ASD? </vt:lpstr>
      <vt:lpstr>Gastro Issues – what’s new</vt:lpstr>
      <vt:lpstr>Expert guidance for management of GI problems published in 2009:</vt:lpstr>
      <vt:lpstr>Expert guidance for management of GI problems published in 2009:</vt:lpstr>
      <vt:lpstr>Expert guidance for management of GI problems published in 2009:</vt:lpstr>
      <vt:lpstr>Need for increased Coeliac screening in ASD?</vt:lpstr>
      <vt:lpstr>Need for increased Coeliac screening in ASD?</vt:lpstr>
      <vt:lpstr>Diet as a ‘Treatment’ – what’s new</vt:lpstr>
      <vt:lpstr>Are dietary interventions still fashionable in the UK?</vt:lpstr>
      <vt:lpstr>Reports of great improvements on GFMF diets</vt:lpstr>
      <vt:lpstr>Reports of great improvements on GFMF diets</vt:lpstr>
      <vt:lpstr>Results of the ScanBrit study</vt:lpstr>
      <vt:lpstr>Results of the ScanBrit study</vt:lpstr>
      <vt:lpstr>Correction of iron deficiency impacts on sleep</vt:lpstr>
      <vt:lpstr>Some evidence for zinc and vitB6 supplementation</vt:lpstr>
      <vt:lpstr>Some evidence to support fish oils</vt:lpstr>
      <vt:lpstr>Some evidence for probiotics</vt:lpstr>
      <vt:lpstr>Digestive enzymes not seen to help (much)</vt:lpstr>
      <vt:lpstr>Evidence that multivitamin and mineral supplementation helps</vt:lpstr>
      <vt:lpstr>Evidence that multivitamin and mineral supplementation helps</vt:lpstr>
      <vt:lpstr>Evidence that multivitamin and mineral supplementation helps</vt:lpstr>
      <vt:lpstr>Evidence that multivitamin and mineral supplementation helps</vt:lpstr>
      <vt:lpstr>Evidence that multivitamin and mineral supplementation helps</vt:lpstr>
      <vt:lpstr>Malnutrition – are our ASD children at risk?</vt:lpstr>
      <vt:lpstr>Serious deficiencies could be widespread...</vt:lpstr>
      <vt:lpstr>Many case reports of serious deficiencies</vt:lpstr>
      <vt:lpstr>Many case reports of serious deficiencies</vt:lpstr>
      <vt:lpstr>Many case reports of serious deficiencies</vt:lpstr>
      <vt:lpstr>Suggested good practice</vt:lpstr>
      <vt:lpstr>Suggested good practice for care of children and young people with ASD</vt:lpstr>
      <vt:lpstr>: Suggested good practice for dietetic care of children and young people with ASD</vt:lpstr>
      <vt:lpstr>: Suggested good practice for dietetic care of children and young people with ASD</vt:lpstr>
      <vt:lpstr>Weighing up the pros and cons of approaches</vt:lpstr>
      <vt:lpstr>Slide 52</vt:lpstr>
      <vt:lpstr>Useful reading to keep up to date..</vt:lpstr>
      <vt:lpstr>Thoughts...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and special diets – an update  DISC and DA joint meeting  April 17th 2012</dc:title>
  <dc:creator>Zoe</dc:creator>
  <cp:lastModifiedBy>Zoe</cp:lastModifiedBy>
  <cp:revision>78</cp:revision>
  <dcterms:created xsi:type="dcterms:W3CDTF">2012-05-09T15:40:06Z</dcterms:created>
  <dcterms:modified xsi:type="dcterms:W3CDTF">2012-05-16T12:17:55Z</dcterms:modified>
</cp:coreProperties>
</file>