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83" r:id="rId2"/>
    <p:sldId id="268" r:id="rId3"/>
    <p:sldId id="269" r:id="rId4"/>
    <p:sldId id="270" r:id="rId5"/>
    <p:sldId id="271" r:id="rId6"/>
    <p:sldId id="272" r:id="rId7"/>
    <p:sldId id="273" r:id="rId8"/>
    <p:sldId id="284" r:id="rId9"/>
    <p:sldId id="275" r:id="rId10"/>
    <p:sldId id="274" r:id="rId11"/>
    <p:sldId id="266" r:id="rId12"/>
    <p:sldId id="279" r:id="rId13"/>
    <p:sldId id="276" r:id="rId14"/>
    <p:sldId id="277" r:id="rId15"/>
    <p:sldId id="278" r:id="rId16"/>
    <p:sldId id="281" r:id="rId17"/>
    <p:sldId id="280" r:id="rId18"/>
    <p:sldId id="285" r:id="rId19"/>
    <p:sldId id="282" r:id="rId20"/>
  </p:sldIdLst>
  <p:sldSz cx="9144000" cy="6858000" type="screen4x3"/>
  <p:notesSz cx="6858000" cy="9144000"/>
  <p:defaultTextStyle>
    <a:defPPr>
      <a:defRPr lang="en-US"/>
    </a:defPPr>
    <a:lvl1pPr marL="0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1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8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4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9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5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1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67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4848"/>
    <a:srgbClr val="5977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360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D2917-DF5F-8743-A80E-439E898D3B9E}" type="datetime1">
              <a:rPr lang="en-GB" smtClean="0"/>
              <a:t>30/01/2015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C680F-9554-4A40-A640-C54B14311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166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C4742-B293-3B4E-BAD8-502D1935217A}" type="datetime1">
              <a:rPr lang="en-GB" smtClean="0"/>
              <a:t>30/01/2015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781185-0F15-DF44-90D7-7973F5338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8912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1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8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84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9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5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21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67" algn="l" defTabSz="4571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Starchy foods to increase energy density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94268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RNI 1-10 </a:t>
            </a:r>
            <a:r>
              <a:rPr lang="en-GB" dirty="0" err="1" smtClean="0"/>
              <a:t>yr</a:t>
            </a:r>
            <a:r>
              <a:rPr lang="en-GB" dirty="0" smtClean="0"/>
              <a:t> olds</a:t>
            </a:r>
          </a:p>
          <a:p>
            <a:r>
              <a:rPr lang="en-GB" dirty="0" smtClean="0"/>
              <a:t>Infants fed on dried milks providing 5 mg/d do not develop scurvy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25095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Coeliac screen negative</a:t>
            </a:r>
          </a:p>
          <a:p>
            <a:r>
              <a:rPr lang="en-GB" dirty="0" smtClean="0"/>
              <a:t>Eggs baked beans </a:t>
            </a:r>
            <a:r>
              <a:rPr lang="en-GB" dirty="0" err="1" smtClean="0"/>
              <a:t>ganthia</a:t>
            </a:r>
            <a:r>
              <a:rPr lang="en-GB" dirty="0" smtClean="0"/>
              <a:t> </a:t>
            </a:r>
            <a:r>
              <a:rPr lang="en-GB" dirty="0" err="1" smtClean="0"/>
              <a:t>bhajia</a:t>
            </a:r>
            <a:r>
              <a:rPr lang="en-GB" dirty="0" smtClean="0"/>
              <a:t> chapatti</a:t>
            </a:r>
            <a:r>
              <a:rPr lang="en-GB" baseline="0" dirty="0" smtClean="0"/>
              <a:t> curry rice lentils spicy pancake vegetables in curries</a:t>
            </a:r>
          </a:p>
          <a:p>
            <a:r>
              <a:rPr lang="en-GB" baseline="0" dirty="0" smtClean="0"/>
              <a:t>No sweet foods or fruit</a:t>
            </a:r>
          </a:p>
          <a:p>
            <a:r>
              <a:rPr lang="en-GB" baseline="0" dirty="0" smtClean="0"/>
              <a:t>Food fortification advice then discontinued</a:t>
            </a:r>
          </a:p>
          <a:p>
            <a:r>
              <a:rPr lang="en-GB" baseline="0" dirty="0" smtClean="0"/>
              <a:t>Meeting Ca requirements from non-dairy sources but if unable commence </a:t>
            </a:r>
            <a:r>
              <a:rPr lang="en-GB" baseline="0" dirty="0" err="1" smtClean="0"/>
              <a:t>Osteocare</a:t>
            </a:r>
            <a:r>
              <a:rPr lang="en-GB" baseline="0" dirty="0" smtClean="0"/>
              <a:t> liquid</a:t>
            </a:r>
          </a:p>
          <a:p>
            <a:r>
              <a:rPr lang="en-GB" baseline="0" dirty="0" smtClean="0"/>
              <a:t>Continue </a:t>
            </a:r>
            <a:r>
              <a:rPr lang="en-GB" baseline="0" dirty="0" err="1" smtClean="0"/>
              <a:t>Mvitamin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82491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2991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1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Paediasure given by syringe as u</a:t>
            </a:r>
            <a:r>
              <a:rPr lang="en-US" sz="1200" dirty="0" smtClean="0"/>
              <a:t>se of feeding bottle discontinued on HV advice therefore will not drink milk</a:t>
            </a:r>
          </a:p>
          <a:p>
            <a:r>
              <a:rPr lang="en-GB" dirty="0" smtClean="0"/>
              <a:t> gradually weaned off</a:t>
            </a:r>
          </a:p>
          <a:p>
            <a:r>
              <a:rPr lang="en-GB" dirty="0" smtClean="0"/>
              <a:t>Yoghurt bread and butter cheese rice lentils chap vegetables mixed in with food e.g.</a:t>
            </a:r>
            <a:r>
              <a:rPr lang="en-GB" baseline="0" dirty="0" smtClean="0"/>
              <a:t> pasta sauce stuffed chapatti</a:t>
            </a:r>
            <a:endParaRPr lang="en-GB" dirty="0" smtClean="0"/>
          </a:p>
          <a:p>
            <a:r>
              <a:rPr lang="en-GB" dirty="0" smtClean="0"/>
              <a:t>Refusing fruit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4599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Now 3 </a:t>
            </a:r>
            <a:r>
              <a:rPr lang="en-GB" dirty="0" err="1" smtClean="0"/>
              <a:t>yrs</a:t>
            </a:r>
            <a:r>
              <a:rPr lang="en-GB" dirty="0" smtClean="0"/>
              <a:t> 9months old</a:t>
            </a:r>
          </a:p>
          <a:p>
            <a:r>
              <a:rPr lang="en-GB" dirty="0" smtClean="0"/>
              <a:t>Feeding</a:t>
            </a:r>
            <a:r>
              <a:rPr lang="en-GB" baseline="0" dirty="0" smtClean="0"/>
              <a:t> difficulties, non verbal, nappies 24/7, co sleeping with mum</a:t>
            </a:r>
          </a:p>
          <a:p>
            <a:r>
              <a:rPr lang="en-GB" baseline="0" dirty="0" smtClean="0"/>
              <a:t>Abdominal ultrasound, </a:t>
            </a:r>
            <a:r>
              <a:rPr lang="en-GB" baseline="0" dirty="0" err="1" smtClean="0"/>
              <a:t>xrays</a:t>
            </a:r>
            <a:r>
              <a:rPr lang="en-GB" baseline="0" dirty="0" smtClean="0"/>
              <a:t>, MRI brain &amp; spine under sedation, urine &amp; blood culture, </a:t>
            </a:r>
            <a:r>
              <a:rPr lang="en-GB" baseline="0" dirty="0" err="1" smtClean="0"/>
              <a:t>coagulaton</a:t>
            </a:r>
            <a:r>
              <a:rPr lang="en-GB" baseline="0" dirty="0" smtClean="0"/>
              <a:t> to check fibrinogen</a:t>
            </a:r>
          </a:p>
          <a:p>
            <a:r>
              <a:rPr lang="en-GB" baseline="0" dirty="0" smtClean="0"/>
              <a:t>MRI bilateral oedema of long bones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4813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RBC </a:t>
            </a:r>
            <a:r>
              <a:rPr lang="en-GB" dirty="0" err="1" smtClean="0"/>
              <a:t>aniso-poikilocytosis</a:t>
            </a:r>
            <a:r>
              <a:rPr lang="en-GB" dirty="0" smtClean="0"/>
              <a:t>, </a:t>
            </a:r>
            <a:r>
              <a:rPr lang="en-GB" dirty="0" err="1" smtClean="0"/>
              <a:t>microcytes</a:t>
            </a:r>
            <a:r>
              <a:rPr lang="en-GB" dirty="0" smtClean="0"/>
              <a:t>, </a:t>
            </a:r>
            <a:r>
              <a:rPr lang="en-GB" dirty="0" err="1" smtClean="0"/>
              <a:t>hypochromia</a:t>
            </a:r>
            <a:r>
              <a:rPr lang="en-GB" dirty="0" smtClean="0"/>
              <a:t>,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elliptoid</a:t>
            </a:r>
            <a:r>
              <a:rPr lang="en-GB" baseline="0" dirty="0" smtClean="0"/>
              <a:t> forms, reactive looking lymphocytes. No evidence of haematology neoplasm.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747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Gluten free diet since hospital admission led to intake improving amount and variety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9283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Mum keen to follow GF &amp;CF diet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8862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Unable to get hold of ID</a:t>
            </a:r>
          </a:p>
          <a:p>
            <a:r>
              <a:rPr lang="en-GB" dirty="0" smtClean="0"/>
              <a:t>Radiology RNOH queried vitamin</a:t>
            </a:r>
            <a:r>
              <a:rPr lang="en-GB" baseline="0" dirty="0" smtClean="0"/>
              <a:t> C deficiency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61617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Initially seen on Friday review the</a:t>
            </a:r>
            <a:r>
              <a:rPr lang="en-GB" baseline="0" dirty="0" smtClean="0"/>
              <a:t> next Monday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04318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Classic presentation of symptoms not recognised as never seen before by any clinicians</a:t>
            </a:r>
          </a:p>
          <a:p>
            <a:r>
              <a:rPr lang="en-GB" dirty="0" smtClean="0"/>
              <a:t>Accompanied by</a:t>
            </a:r>
            <a:r>
              <a:rPr lang="en-GB" baseline="0" dirty="0" smtClean="0"/>
              <a:t> iron deficiency as helps </a:t>
            </a:r>
            <a:r>
              <a:rPr lang="en-GB" baseline="0" dirty="0" err="1" smtClean="0"/>
              <a:t>abspn</a:t>
            </a:r>
            <a:r>
              <a:rPr lang="en-GB" baseline="0" dirty="0" smtClean="0"/>
              <a:t> of iron</a:t>
            </a:r>
          </a:p>
          <a:p>
            <a:r>
              <a:rPr lang="en-GB" baseline="0" dirty="0" smtClean="0"/>
              <a:t>Life threatening disease many infants died of scurvy in the 19</a:t>
            </a:r>
            <a:r>
              <a:rPr lang="en-GB" baseline="30000" dirty="0" smtClean="0"/>
              <a:t>th</a:t>
            </a:r>
            <a:r>
              <a:rPr lang="en-GB" baseline="0" dirty="0" smtClean="0"/>
              <a:t> century due to the introduction of heated milks which reduced infant mortality &amp; morbidity from bacterial contamination of raw milks but increased incidence and mortality from scurvy</a:t>
            </a:r>
          </a:p>
          <a:p>
            <a:r>
              <a:rPr lang="en-GB" baseline="0" dirty="0" smtClean="0"/>
              <a:t>Often seen with rickets in the past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1693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E620126-8B3C-3F47-88AF-4326C6E3DE1E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5E037BE-74F4-2C49-84B4-16415F6B20BD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20126-8B3C-3F47-88AF-4326C6E3DE1E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037BE-74F4-2C49-84B4-16415F6B20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20126-8B3C-3F47-88AF-4326C6E3DE1E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037BE-74F4-2C49-84B4-16415F6B20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20126-8B3C-3F47-88AF-4326C6E3DE1E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037BE-74F4-2C49-84B4-16415F6B20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20126-8B3C-3F47-88AF-4326C6E3DE1E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037BE-74F4-2C49-84B4-16415F6B20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20126-8B3C-3F47-88AF-4326C6E3DE1E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037BE-74F4-2C49-84B4-16415F6B20B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20126-8B3C-3F47-88AF-4326C6E3DE1E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037BE-74F4-2C49-84B4-16415F6B20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20126-8B3C-3F47-88AF-4326C6E3DE1E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037BE-74F4-2C49-84B4-16415F6B20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20126-8B3C-3F47-88AF-4326C6E3DE1E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037BE-74F4-2C49-84B4-16415F6B20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20126-8B3C-3F47-88AF-4326C6E3DE1E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037BE-74F4-2C49-84B4-16415F6B20BD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20126-8B3C-3F47-88AF-4326C6E3DE1E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037BE-74F4-2C49-84B4-16415F6B20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E620126-8B3C-3F47-88AF-4326C6E3DE1E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5E037BE-74F4-2C49-84B4-16415F6B20B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pediatrics.aapublications.org/content/108/4/e76.full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Restrictive eating behaviour in a young child that developed scurvy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Nicole Rothband </a:t>
            </a:r>
          </a:p>
          <a:p>
            <a:r>
              <a:rPr lang="en-GB" dirty="0" smtClean="0"/>
              <a:t>Specialist Paediatric Dietitian</a:t>
            </a:r>
          </a:p>
          <a:p>
            <a:r>
              <a:rPr lang="en-GB" dirty="0" smtClean="0"/>
              <a:t>London Northwest Healthcare NHS Trust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7857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Diet History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90000"/>
              </a:lnSpc>
              <a:buFontTx/>
              <a:buChar char="-"/>
            </a:pPr>
            <a:r>
              <a:rPr lang="en-US" dirty="0"/>
              <a:t>Breakfast: bread/spicy chapatti &amp; butter /cheese </a:t>
            </a:r>
          </a:p>
          <a:p>
            <a:pPr marL="285750" indent="-285750">
              <a:lnSpc>
                <a:spcPct val="90000"/>
              </a:lnSpc>
              <a:buFontTx/>
              <a:buChar char="-"/>
            </a:pPr>
            <a:r>
              <a:rPr lang="en-US" dirty="0"/>
              <a:t>Lunch: as breakfast, previous day had jacket potato with baked beans</a:t>
            </a:r>
          </a:p>
          <a:p>
            <a:pPr marL="285750" indent="-285750">
              <a:lnSpc>
                <a:spcPct val="90000"/>
              </a:lnSpc>
              <a:buFontTx/>
              <a:buChar char="-"/>
            </a:pPr>
            <a:r>
              <a:rPr lang="en-US" dirty="0"/>
              <a:t>Dinner: lentils with rice &amp; carrots (since admission)</a:t>
            </a:r>
          </a:p>
          <a:p>
            <a:pPr marL="285750" indent="-285750">
              <a:lnSpc>
                <a:spcPct val="90000"/>
              </a:lnSpc>
              <a:buFontTx/>
              <a:buChar char="-"/>
            </a:pPr>
            <a:r>
              <a:rPr lang="en-US" dirty="0"/>
              <a:t>Before bed: rice &amp; lentils &amp; slice bread</a:t>
            </a:r>
          </a:p>
          <a:p>
            <a:pPr marL="285750" indent="-285750">
              <a:lnSpc>
                <a:spcPct val="90000"/>
              </a:lnSpc>
              <a:buFontTx/>
              <a:buChar char="-"/>
            </a:pPr>
            <a:r>
              <a:rPr lang="en-US" dirty="0"/>
              <a:t>Sytron 2.5ml </a:t>
            </a:r>
            <a:r>
              <a:rPr lang="en-US" dirty="0" err="1"/>
              <a:t>tds</a:t>
            </a:r>
            <a:r>
              <a:rPr lang="en-US" dirty="0"/>
              <a:t>, no multivitamin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763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Gluten &amp; casein free diet</a:t>
            </a:r>
          </a:p>
          <a:p>
            <a:r>
              <a:rPr lang="en-GB" dirty="0" smtClean="0"/>
              <a:t>Food fortification advice</a:t>
            </a:r>
          </a:p>
          <a:p>
            <a:r>
              <a:rPr lang="en-GB" dirty="0" smtClean="0"/>
              <a:t>Commence Abidec multivitamin</a:t>
            </a:r>
          </a:p>
          <a:p>
            <a:r>
              <a:rPr lang="en-GB" dirty="0" smtClean="0"/>
              <a:t>Follow up in </a:t>
            </a:r>
            <a:r>
              <a:rPr lang="en-GB" dirty="0" err="1" smtClean="0"/>
              <a:t>reg</a:t>
            </a:r>
            <a:r>
              <a:rPr lang="en-GB" dirty="0" smtClean="0"/>
              <a:t> review</a:t>
            </a:r>
          </a:p>
          <a:p>
            <a:r>
              <a:rPr lang="en-GB" dirty="0" smtClean="0"/>
              <a:t>Ongoing follow up to support GF/CF diet</a:t>
            </a:r>
          </a:p>
          <a:p>
            <a:r>
              <a:rPr lang="en-GB" dirty="0" smtClean="0"/>
              <a:t>Mum to weight fortnightly with HV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0356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Investigations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Haematology GOSH</a:t>
            </a:r>
          </a:p>
          <a:p>
            <a:r>
              <a:rPr lang="en-GB" dirty="0" smtClean="0"/>
              <a:t>Radiology GOSH</a:t>
            </a:r>
          </a:p>
          <a:p>
            <a:r>
              <a:rPr lang="en-GB" dirty="0" smtClean="0"/>
              <a:t>Radiology RNOH</a:t>
            </a:r>
          </a:p>
          <a:p>
            <a:r>
              <a:rPr lang="en-GB" dirty="0" smtClean="0"/>
              <a:t>Rheumatology GOSH</a:t>
            </a:r>
          </a:p>
          <a:p>
            <a:r>
              <a:rPr lang="en-GB" dirty="0" smtClean="0"/>
              <a:t>Heamoncology GOSH</a:t>
            </a:r>
          </a:p>
          <a:p>
            <a:r>
              <a:rPr lang="en-GB" dirty="0" smtClean="0"/>
              <a:t>Infectious diseases St Mary’s</a:t>
            </a:r>
          </a:p>
          <a:p>
            <a:r>
              <a:rPr lang="en-GB" dirty="0" smtClean="0"/>
              <a:t>Immunology GOSH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9276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Due for </a:t>
            </a:r>
            <a:r>
              <a:rPr lang="en-GB" dirty="0" err="1" smtClean="0"/>
              <a:t>tx</a:t>
            </a:r>
            <a:r>
              <a:rPr lang="en-GB" dirty="0" smtClean="0"/>
              <a:t> GOSH under immunology team</a:t>
            </a:r>
          </a:p>
          <a:p>
            <a:r>
              <a:rPr lang="en-GB" dirty="0" smtClean="0"/>
              <a:t>Suspected vitamin C deficiency</a:t>
            </a:r>
          </a:p>
          <a:p>
            <a:r>
              <a:rPr lang="en-GB" dirty="0" smtClean="0"/>
              <a:t>“Since starting Abidec 40% better”</a:t>
            </a:r>
          </a:p>
          <a:p>
            <a:r>
              <a:rPr lang="en-GB" dirty="0" smtClean="0"/>
              <a:t>Suspected coeliac gluten back in diet</a:t>
            </a:r>
          </a:p>
          <a:p>
            <a:r>
              <a:rPr lang="en-GB" dirty="0" smtClean="0"/>
              <a:t>Food chart discontinued as eating much better</a:t>
            </a:r>
          </a:p>
          <a:p>
            <a:r>
              <a:rPr lang="en-GB" dirty="0" smtClean="0"/>
              <a:t>Commencing 125mg therapeutic dose vitamin C</a:t>
            </a:r>
          </a:p>
          <a:p>
            <a:r>
              <a:rPr lang="en-GB" dirty="0" smtClean="0"/>
              <a:t>Increased variety in diet; jacket potato, chicken, lentils, baked beans, mixed veg biryani, omelette</a:t>
            </a:r>
          </a:p>
          <a:p>
            <a:r>
              <a:rPr lang="en-GB" dirty="0" smtClean="0"/>
              <a:t>More responsive increased eye contact</a:t>
            </a:r>
          </a:p>
          <a:p>
            <a:r>
              <a:rPr lang="en-GB" dirty="0" smtClean="0"/>
              <a:t>Weight 12.2kg up 420g in 4 days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545509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Continue Abidec multivitamin</a:t>
            </a:r>
          </a:p>
          <a:p>
            <a:r>
              <a:rPr lang="en-GB" dirty="0" smtClean="0"/>
              <a:t>Commence calcium sandoz</a:t>
            </a:r>
          </a:p>
          <a:p>
            <a:r>
              <a:rPr lang="en-GB" dirty="0" smtClean="0"/>
              <a:t>Mum to keep journal diet, behaviour &amp; bowels</a:t>
            </a:r>
          </a:p>
          <a:p>
            <a:r>
              <a:rPr lang="en-GB" dirty="0" smtClean="0"/>
              <a:t>Outpatient follow up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55411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Recognising scurvy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Symptoms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Bleeding gums</a:t>
            </a:r>
          </a:p>
          <a:p>
            <a:r>
              <a:rPr lang="en-GB" dirty="0" smtClean="0"/>
              <a:t>Bone pathology accompanied by pain</a:t>
            </a:r>
          </a:p>
          <a:p>
            <a:r>
              <a:rPr lang="en-GB" dirty="0" smtClean="0"/>
              <a:t>Swelling</a:t>
            </a:r>
          </a:p>
          <a:p>
            <a:r>
              <a:rPr lang="en-GB" dirty="0" smtClean="0"/>
              <a:t>Petechiae </a:t>
            </a:r>
          </a:p>
          <a:p>
            <a:r>
              <a:rPr lang="en-GB" dirty="0" smtClean="0"/>
              <a:t>Anaemia</a:t>
            </a:r>
          </a:p>
          <a:p>
            <a:r>
              <a:rPr lang="en-GB" dirty="0" smtClean="0"/>
              <a:t>Bruising</a:t>
            </a:r>
          </a:p>
          <a:p>
            <a:r>
              <a:rPr lang="en-GB" dirty="0" smtClean="0"/>
              <a:t>Lack of appetite</a:t>
            </a:r>
          </a:p>
          <a:p>
            <a:r>
              <a:rPr lang="en-GB" dirty="0" smtClean="0"/>
              <a:t>Irritable</a:t>
            </a:r>
          </a:p>
          <a:p>
            <a:r>
              <a:rPr lang="en-GB" dirty="0" smtClean="0"/>
              <a:t>Poor wound healing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err="1" smtClean="0"/>
              <a:t>Petichiae</a:t>
            </a:r>
            <a:endParaRPr lang="en-GB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5025" y="3271901"/>
            <a:ext cx="3419475" cy="2241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4922520" y="5719495"/>
            <a:ext cx="3444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endParaRPr lang="en-GB" dirty="0"/>
          </a:p>
          <a:p>
            <a:r>
              <a:rPr lang="en-GB" i="1" dirty="0"/>
              <a:t>www.medicinenet.com/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16993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Vitamin C requirements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RNI 30mg/d</a:t>
            </a:r>
          </a:p>
          <a:p>
            <a:r>
              <a:rPr lang="en-GB" dirty="0" smtClean="0"/>
              <a:t>EAR 20mg/d</a:t>
            </a:r>
          </a:p>
          <a:p>
            <a:r>
              <a:rPr lang="en-GB" dirty="0" smtClean="0"/>
              <a:t>LRNI 8mg/d</a:t>
            </a:r>
          </a:p>
          <a:p>
            <a:r>
              <a:rPr lang="en-GB" dirty="0" smtClean="0"/>
              <a:t>Abidec multivitamin syrup vitamin C 60mg/10ml</a:t>
            </a:r>
          </a:p>
          <a:p>
            <a:r>
              <a:rPr lang="en-GB" dirty="0" smtClean="0"/>
              <a:t>No vitamin C in Abidec drops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7876995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Follow up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Continued on GF CF diet - butter only</a:t>
            </a:r>
          </a:p>
          <a:p>
            <a:r>
              <a:rPr lang="en-GB" dirty="0" smtClean="0"/>
              <a:t>Greater interest in food much more varied diet</a:t>
            </a:r>
          </a:p>
          <a:p>
            <a:r>
              <a:rPr lang="en-GB" dirty="0" smtClean="0"/>
              <a:t>Constipation resolved</a:t>
            </a:r>
          </a:p>
          <a:p>
            <a:r>
              <a:rPr lang="en-GB" dirty="0" smtClean="0"/>
              <a:t>Weight increased to 50</a:t>
            </a:r>
            <a:r>
              <a:rPr lang="en-GB" baseline="30000" dirty="0" smtClean="0"/>
              <a:t>th</a:t>
            </a:r>
            <a:r>
              <a:rPr lang="en-GB" dirty="0" smtClean="0"/>
              <a:t> centile</a:t>
            </a:r>
          </a:p>
          <a:p>
            <a:r>
              <a:rPr lang="en-GB" dirty="0" smtClean="0"/>
              <a:t>Height &lt;25</a:t>
            </a:r>
            <a:r>
              <a:rPr lang="en-GB" baseline="30000" dirty="0" smtClean="0"/>
              <a:t>th</a:t>
            </a:r>
            <a:r>
              <a:rPr lang="en-GB" dirty="0" smtClean="0"/>
              <a:t> centile</a:t>
            </a:r>
          </a:p>
          <a:p>
            <a:r>
              <a:rPr lang="en-GB" dirty="0" smtClean="0"/>
              <a:t>Monitored at special school so at mothers request discharged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38596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&amp; learning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ASD</a:t>
            </a:r>
          </a:p>
          <a:p>
            <a:r>
              <a:rPr lang="en-GB" dirty="0" smtClean="0"/>
              <a:t>Erratic eater</a:t>
            </a:r>
          </a:p>
          <a:p>
            <a:r>
              <a:rPr lang="en-GB" dirty="0" smtClean="0"/>
              <a:t>Does better on GF/CF diet</a:t>
            </a:r>
          </a:p>
          <a:p>
            <a:r>
              <a:rPr lang="en-GB" dirty="0" smtClean="0"/>
              <a:t>When eats wheat &amp; dairy becomes more restrictive in his eating behaviours</a:t>
            </a:r>
          </a:p>
          <a:p>
            <a:r>
              <a:rPr lang="en-GB" dirty="0" smtClean="0"/>
              <a:t>Diet minimal vitamin C content</a:t>
            </a:r>
          </a:p>
          <a:p>
            <a:r>
              <a:rPr lang="en-GB" dirty="0" smtClean="0"/>
              <a:t>Awareness of dietary deficiency diseases very poor </a:t>
            </a:r>
          </a:p>
          <a:p>
            <a:r>
              <a:rPr lang="en-GB" dirty="0" smtClean="0"/>
              <a:t>Cost of extensive tests &amp; clinical time &amp; resources</a:t>
            </a:r>
          </a:p>
          <a:p>
            <a:r>
              <a:rPr lang="en-GB" dirty="0" smtClean="0"/>
              <a:t>The trauma of these investigations &amp; risks to the child</a:t>
            </a:r>
          </a:p>
          <a:p>
            <a:r>
              <a:rPr lang="en-GB" dirty="0" smtClean="0"/>
              <a:t>Know clinical signs of vitamin &amp; mineral deficiency diseases</a:t>
            </a:r>
          </a:p>
        </p:txBody>
      </p:sp>
    </p:spTree>
    <p:extLst>
      <p:ext uri="{BB962C8B-B14F-4D97-AF65-F5344CB8AC3E}">
        <p14:creationId xmlns:p14="http://schemas.microsoft.com/office/powerpoint/2010/main" val="15510067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Department of Health (1991) </a:t>
            </a:r>
            <a:r>
              <a:rPr lang="en-GB" i="1" dirty="0" smtClean="0"/>
              <a:t>Dietary reference values for food energy and nutrients for the United Kingdom</a:t>
            </a:r>
            <a:r>
              <a:rPr lang="en-GB" dirty="0"/>
              <a:t>. Report on health and social subjects </a:t>
            </a:r>
            <a:r>
              <a:rPr lang="en-GB" dirty="0" smtClean="0"/>
              <a:t>No. 41, HMSO, London</a:t>
            </a:r>
          </a:p>
          <a:p>
            <a:r>
              <a:rPr lang="en-GB" dirty="0" err="1" smtClean="0"/>
              <a:t>Rajakumar</a:t>
            </a:r>
            <a:r>
              <a:rPr lang="en-GB" dirty="0" smtClean="0"/>
              <a:t> K. Infantile scurvy: A historical perspective. </a:t>
            </a:r>
            <a:r>
              <a:rPr lang="en-GB" i="1" dirty="0" err="1" smtClean="0"/>
              <a:t>Pediatrics</a:t>
            </a:r>
            <a:r>
              <a:rPr lang="en-GB" i="1" dirty="0" smtClean="0"/>
              <a:t>. </a:t>
            </a:r>
            <a:r>
              <a:rPr lang="en-GB" dirty="0" smtClean="0"/>
              <a:t>2001;108;e76</a:t>
            </a:r>
          </a:p>
          <a:p>
            <a:r>
              <a:rPr lang="en-GB" dirty="0" smtClean="0">
                <a:hlinkClick r:id="rId2"/>
              </a:rPr>
              <a:t>http://pediatrics.aapublications.org/content/108/4/e76.full.html</a:t>
            </a:r>
            <a:endParaRPr lang="en-GB" dirty="0" smtClean="0"/>
          </a:p>
          <a:p>
            <a:r>
              <a:rPr lang="en-GB" dirty="0" smtClean="0"/>
              <a:t>Leger D. Scurvy: </a:t>
            </a:r>
            <a:r>
              <a:rPr lang="en-GB" dirty="0" err="1"/>
              <a:t>R</a:t>
            </a:r>
            <a:r>
              <a:rPr lang="en-GB" dirty="0" err="1" smtClean="0"/>
              <a:t>eemergence</a:t>
            </a:r>
            <a:r>
              <a:rPr lang="en-GB" dirty="0" smtClean="0"/>
              <a:t> of nutritional deficiencies. </a:t>
            </a:r>
            <a:r>
              <a:rPr lang="en-GB" i="1" dirty="0" smtClean="0"/>
              <a:t>Can </a:t>
            </a:r>
            <a:r>
              <a:rPr lang="en-GB" i="1" dirty="0" err="1" smtClean="0"/>
              <a:t>Fam</a:t>
            </a:r>
            <a:r>
              <a:rPr lang="en-GB" i="1" dirty="0" smtClean="0"/>
              <a:t> Physician</a:t>
            </a:r>
            <a:r>
              <a:rPr lang="en-GB" dirty="0" smtClean="0"/>
              <a:t>. </a:t>
            </a:r>
            <a:r>
              <a:rPr lang="en-GB" smtClean="0"/>
              <a:t>2008;54:1403-6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4277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 Study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en-US" dirty="0"/>
              <a:t>Male, South Asian</a:t>
            </a:r>
          </a:p>
          <a:p>
            <a:pPr marL="285750" indent="-285750">
              <a:buFontTx/>
              <a:buChar char="-"/>
            </a:pPr>
            <a:r>
              <a:rPr lang="en-US" dirty="0"/>
              <a:t>First referred as outpatient age 2yrs 1 month</a:t>
            </a:r>
          </a:p>
          <a:p>
            <a:pPr marL="285750" indent="-285750">
              <a:buFontTx/>
              <a:buChar char="-"/>
            </a:pPr>
            <a:r>
              <a:rPr lang="en-US" dirty="0"/>
              <a:t>PC </a:t>
            </a:r>
            <a:r>
              <a:rPr lang="en-US" dirty="0" smtClean="0"/>
              <a:t>faltering growth, </a:t>
            </a:r>
            <a:r>
              <a:rPr lang="en-US" dirty="0"/>
              <a:t>unknown cause</a:t>
            </a:r>
          </a:p>
          <a:p>
            <a:pPr marL="285750" indent="-285750">
              <a:buFontTx/>
              <a:buChar char="-"/>
            </a:pPr>
            <a:r>
              <a:rPr lang="en-US" dirty="0"/>
              <a:t>Weight: 0.4th Centile</a:t>
            </a:r>
          </a:p>
          <a:p>
            <a:pPr marL="285750" indent="-285750">
              <a:buFontTx/>
              <a:buChar char="-"/>
            </a:pPr>
            <a:r>
              <a:rPr lang="en-US" dirty="0"/>
              <a:t>Height: 0.4th Centile</a:t>
            </a:r>
          </a:p>
          <a:p>
            <a:pPr marL="285750" indent="-285750">
              <a:buFontTx/>
              <a:buChar char="-"/>
            </a:pPr>
            <a:r>
              <a:rPr lang="en-US" dirty="0"/>
              <a:t>Birth weight: 25th Centile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9872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Feeding/diet history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Breast </a:t>
            </a:r>
            <a:r>
              <a:rPr lang="en-US" dirty="0"/>
              <a:t>fed 14/12</a:t>
            </a:r>
          </a:p>
          <a:p>
            <a:pPr marL="285750" indent="-285750">
              <a:buFontTx/>
              <a:buChar char="-"/>
            </a:pPr>
            <a:r>
              <a:rPr lang="en-US" dirty="0"/>
              <a:t>Bottle introduced 14/12 full fat milk</a:t>
            </a:r>
          </a:p>
          <a:p>
            <a:pPr marL="285750" indent="-285750">
              <a:buFontTx/>
              <a:buChar char="-"/>
            </a:pPr>
            <a:r>
              <a:rPr lang="en-US" dirty="0"/>
              <a:t>Complementary foods introduced 6/12</a:t>
            </a:r>
          </a:p>
          <a:p>
            <a:pPr marL="285750" indent="-285750">
              <a:buFontTx/>
              <a:buChar char="-"/>
            </a:pPr>
            <a:r>
              <a:rPr lang="en-US" dirty="0"/>
              <a:t>Was taking family foods and textures until aged 22/12 mouth ulcers &amp; stopped </a:t>
            </a:r>
            <a:r>
              <a:rPr lang="en-US" dirty="0" smtClean="0"/>
              <a:t>eating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Drinking milk only from bottle for 4/12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Accepting yoghurt from </a:t>
            </a:r>
            <a:r>
              <a:rPr lang="en-US" dirty="0" smtClean="0"/>
              <a:t>spoon 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Anaemia triggered referral to dietitian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Bowels open alternate days ?functional difficulties</a:t>
            </a:r>
          </a:p>
          <a:p>
            <a:pPr marL="285750" indent="-285750">
              <a:buFontTx/>
              <a:buChar char="-"/>
            </a:pPr>
            <a:r>
              <a:rPr lang="en-US" dirty="0"/>
              <a:t>Taking Sytron and multivitamins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3538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90000"/>
              </a:lnSpc>
              <a:buFontTx/>
              <a:buChar char="-"/>
            </a:pPr>
            <a:r>
              <a:rPr lang="en-US" sz="2200" dirty="0"/>
              <a:t>Commenced on 1/7 trial Paediasure Plus od &amp; Paediasure Plus Fibre od </a:t>
            </a:r>
          </a:p>
          <a:p>
            <a:pPr marL="285750" indent="-285750">
              <a:lnSpc>
                <a:spcPct val="90000"/>
              </a:lnSpc>
              <a:buFontTx/>
              <a:buChar char="-"/>
            </a:pPr>
            <a:r>
              <a:rPr lang="en-US" sz="2200" dirty="0"/>
              <a:t>Continue yogurt</a:t>
            </a:r>
          </a:p>
          <a:p>
            <a:pPr marL="285750" indent="-285750">
              <a:lnSpc>
                <a:spcPct val="90000"/>
              </a:lnSpc>
              <a:buFontTx/>
              <a:buChar char="-"/>
            </a:pPr>
            <a:r>
              <a:rPr lang="en-US" sz="2200" dirty="0"/>
              <a:t>Advice to try runny potato &amp; baby rice</a:t>
            </a:r>
          </a:p>
          <a:p>
            <a:pPr marL="285750" indent="-285750">
              <a:lnSpc>
                <a:spcPct val="90000"/>
              </a:lnSpc>
              <a:buFontTx/>
              <a:buChar char="-"/>
            </a:pPr>
            <a:r>
              <a:rPr lang="en-US" sz="2200" dirty="0"/>
              <a:t>Progress with textures as soon as child allows </a:t>
            </a:r>
          </a:p>
          <a:p>
            <a:pPr marL="285750" indent="-285750">
              <a:lnSpc>
                <a:spcPct val="90000"/>
              </a:lnSpc>
              <a:buFontTx/>
              <a:buChar char="-"/>
            </a:pPr>
            <a:endParaRPr lang="en-US" sz="2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456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Follow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Regular follow up over a year</a:t>
            </a:r>
          </a:p>
          <a:p>
            <a:r>
              <a:rPr lang="en-GB" dirty="0" smtClean="0"/>
              <a:t>Gaining weight 9</a:t>
            </a:r>
            <a:r>
              <a:rPr lang="en-GB" baseline="30000" dirty="0" smtClean="0"/>
              <a:t>th</a:t>
            </a:r>
            <a:r>
              <a:rPr lang="en-GB" dirty="0" smtClean="0"/>
              <a:t>-25</a:t>
            </a:r>
            <a:r>
              <a:rPr lang="en-GB" baseline="30000" dirty="0" smtClean="0"/>
              <a:t>th</a:t>
            </a:r>
            <a:r>
              <a:rPr lang="en-GB" dirty="0" smtClean="0"/>
              <a:t> centile</a:t>
            </a:r>
          </a:p>
          <a:p>
            <a:r>
              <a:rPr lang="en-GB" dirty="0" smtClean="0"/>
              <a:t>Height 25</a:t>
            </a:r>
            <a:r>
              <a:rPr lang="en-GB" baseline="30000" dirty="0" smtClean="0"/>
              <a:t>th</a:t>
            </a:r>
            <a:r>
              <a:rPr lang="en-GB" dirty="0" smtClean="0"/>
              <a:t> centile</a:t>
            </a:r>
          </a:p>
          <a:p>
            <a:r>
              <a:rPr lang="en-GB" dirty="0" smtClean="0"/>
              <a:t>Increasing variety in types and textures of foods as a result of messy food play &amp; gradual progression with textures by adding fruit to yoghurt</a:t>
            </a:r>
          </a:p>
          <a:p>
            <a:r>
              <a:rPr lang="en-GB" dirty="0" smtClean="0"/>
              <a:t>BO alternate days with fig syrup</a:t>
            </a:r>
          </a:p>
          <a:p>
            <a:r>
              <a:rPr lang="en-GB" dirty="0" smtClean="0"/>
              <a:t>Not talking or babbling</a:t>
            </a:r>
          </a:p>
          <a:p>
            <a:r>
              <a:rPr lang="en-GB" dirty="0" smtClean="0"/>
              <a:t>FG resolved so discharged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9025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9</a:t>
            </a:r>
            <a:r>
              <a:rPr lang="en-GB" dirty="0" smtClean="0"/>
              <a:t> months later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85750" indent="-285750">
              <a:buFontTx/>
              <a:buChar char="-"/>
            </a:pPr>
            <a:r>
              <a:rPr lang="en-US" sz="2000" dirty="0"/>
              <a:t>Referred  4 days post admission for advice re: weight loss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Non weight bearing, haematuria, 3/52 history of </a:t>
            </a:r>
            <a:r>
              <a:rPr lang="en-US" sz="2000" dirty="0" smtClean="0"/>
              <a:t>fevers, weight loss, reduced appetite, spontaneous </a:t>
            </a:r>
            <a:r>
              <a:rPr lang="en-US" sz="2000" dirty="0"/>
              <a:t>bruising of legs &amp; swollen left knee, spontaneous bleeding of gums, X-rays show abnormality of bones, multiple petechiae everywhere on </a:t>
            </a:r>
            <a:r>
              <a:rPr lang="en-US" sz="2000" dirty="0" smtClean="0"/>
              <a:t>body.</a:t>
            </a:r>
          </a:p>
          <a:p>
            <a:pPr marL="285750" indent="-285750">
              <a:buFontTx/>
              <a:buChar char="-"/>
            </a:pPr>
            <a:r>
              <a:rPr lang="en-US" sz="2000" dirty="0" smtClean="0"/>
              <a:t>Abnormal </a:t>
            </a:r>
            <a:r>
              <a:rPr lang="en-US" sz="2000" dirty="0"/>
              <a:t>blood film, past history of anaemia</a:t>
            </a:r>
          </a:p>
          <a:p>
            <a:pPr marL="285750" indent="-285750">
              <a:buFontTx/>
              <a:buChar char="-"/>
            </a:pPr>
            <a:r>
              <a:rPr lang="en-US" sz="2000" dirty="0" smtClean="0"/>
              <a:t>?Malignancy </a:t>
            </a:r>
            <a:r>
              <a:rPr lang="en-US" sz="2000" dirty="0"/>
              <a:t>underlying cause unknown</a:t>
            </a:r>
          </a:p>
          <a:p>
            <a:pPr marL="285750" indent="-285750">
              <a:buFontTx/>
              <a:buChar char="-"/>
            </a:pPr>
            <a:r>
              <a:rPr lang="en-US" sz="2000" dirty="0"/>
              <a:t>Known to have diagnosis of autism ?when made</a:t>
            </a:r>
          </a:p>
          <a:p>
            <a:pPr marL="285750" indent="-285750">
              <a:buFontTx/>
              <a:buChar char="-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96712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Weight history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6576" y="3015769"/>
            <a:ext cx="6096528" cy="1548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8813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Biochemistry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Hb</a:t>
            </a:r>
            <a:r>
              <a:rPr lang="en-GB" dirty="0" smtClean="0"/>
              <a:t> 9.4 (range 11.0-14.0)</a:t>
            </a:r>
            <a:r>
              <a:rPr lang="en-GB" dirty="0"/>
              <a:t> </a:t>
            </a:r>
            <a:r>
              <a:rPr lang="en-GB" dirty="0" smtClean="0"/>
              <a:t>?iron deficient, ?</a:t>
            </a:r>
            <a:r>
              <a:rPr lang="en-GB" dirty="0" err="1" smtClean="0"/>
              <a:t>thal</a:t>
            </a:r>
            <a:r>
              <a:rPr lang="en-GB" dirty="0" smtClean="0"/>
              <a:t> trait, ?viral infection. Prior history of iron deficiency. RA</a:t>
            </a:r>
          </a:p>
          <a:p>
            <a:r>
              <a:rPr lang="en-GB" dirty="0" smtClean="0"/>
              <a:t>Sodium, creatinine, </a:t>
            </a:r>
            <a:r>
              <a:rPr lang="en-GB" dirty="0" err="1"/>
              <a:t>a</a:t>
            </a:r>
            <a:r>
              <a:rPr lang="en-GB" dirty="0" err="1" smtClean="0"/>
              <a:t>lk</a:t>
            </a:r>
            <a:r>
              <a:rPr lang="en-GB" dirty="0" smtClean="0"/>
              <a:t> </a:t>
            </a:r>
            <a:r>
              <a:rPr lang="en-GB" dirty="0" err="1" smtClean="0"/>
              <a:t>phos</a:t>
            </a:r>
            <a:r>
              <a:rPr lang="en-GB" dirty="0" smtClean="0"/>
              <a:t>, albumin  were all low </a:t>
            </a:r>
          </a:p>
          <a:p>
            <a:r>
              <a:rPr lang="en-GB" dirty="0" smtClean="0"/>
              <a:t>CRP high</a:t>
            </a:r>
          </a:p>
        </p:txBody>
      </p:sp>
    </p:spTree>
    <p:extLst>
      <p:ext uri="{BB962C8B-B14F-4D97-AF65-F5344CB8AC3E}">
        <p14:creationId xmlns:p14="http://schemas.microsoft.com/office/powerpoint/2010/main" val="3673544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Feeding history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lnSpc>
                <a:spcPct val="90000"/>
              </a:lnSpc>
              <a:buFontTx/>
              <a:buChar char="-"/>
            </a:pPr>
            <a:r>
              <a:rPr lang="en-US" sz="2800" dirty="0" smtClean="0"/>
              <a:t>Improvement lasted a few months but diet started to become more restricted </a:t>
            </a:r>
          </a:p>
          <a:p>
            <a:pPr marL="285750" indent="-285750">
              <a:lnSpc>
                <a:spcPct val="90000"/>
              </a:lnSpc>
              <a:buFontTx/>
              <a:buChar char="-"/>
            </a:pPr>
            <a:r>
              <a:rPr lang="en-US" sz="2800" dirty="0" smtClean="0"/>
              <a:t>bread &amp; butter or cheese sandwiches and yoghurt</a:t>
            </a:r>
          </a:p>
          <a:p>
            <a:pPr marL="285750" indent="-285750">
              <a:lnSpc>
                <a:spcPct val="90000"/>
              </a:lnSpc>
              <a:buFontTx/>
              <a:buChar char="-"/>
            </a:pPr>
            <a:r>
              <a:rPr lang="en-US" sz="2800" dirty="0" smtClean="0"/>
              <a:t>Holiday in Spain refused yoghurt</a:t>
            </a:r>
          </a:p>
          <a:p>
            <a:pPr marL="285750" indent="-285750">
              <a:lnSpc>
                <a:spcPct val="90000"/>
              </a:lnSpc>
              <a:buFontTx/>
              <a:buChar char="-"/>
            </a:pPr>
            <a:r>
              <a:rPr lang="en-US" sz="2800" dirty="0" smtClean="0"/>
              <a:t>Can’t </a:t>
            </a:r>
            <a:r>
              <a:rPr lang="en-US" sz="2800" dirty="0"/>
              <a:t>drink from a straw, rigid re which drinks from which </a:t>
            </a:r>
            <a:r>
              <a:rPr lang="en-US" sz="2800" dirty="0" smtClean="0"/>
              <a:t>vessels - water only</a:t>
            </a:r>
            <a:endParaRPr lang="en-US" sz="2800" dirty="0"/>
          </a:p>
          <a:p>
            <a:pPr marL="285750" indent="-285750">
              <a:lnSpc>
                <a:spcPct val="90000"/>
              </a:lnSpc>
              <a:buFontTx/>
              <a:buChar char="-"/>
            </a:pPr>
            <a:r>
              <a:rPr lang="en-US" sz="2800" dirty="0"/>
              <a:t>Lack of routine meals &amp; sleep</a:t>
            </a:r>
          </a:p>
          <a:p>
            <a:pPr marL="285750" indent="-285750">
              <a:lnSpc>
                <a:spcPct val="90000"/>
              </a:lnSpc>
              <a:buFontTx/>
              <a:buChar char="-"/>
            </a:pPr>
            <a:r>
              <a:rPr lang="en-US" sz="2800" dirty="0"/>
              <a:t>Poor dentition as refuses tooth brushing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7728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673</TotalTime>
  <Words>1046</Words>
  <Application>Microsoft Office PowerPoint</Application>
  <PresentationFormat>On-screen Show (4:3)</PresentationFormat>
  <Paragraphs>161</Paragraphs>
  <Slides>19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Austin</vt:lpstr>
      <vt:lpstr>Restrictive eating behaviour in a young child that developed scurvy</vt:lpstr>
      <vt:lpstr>Case Study</vt:lpstr>
      <vt:lpstr>Feeding/diet history</vt:lpstr>
      <vt:lpstr>Advice</vt:lpstr>
      <vt:lpstr>Follow up</vt:lpstr>
      <vt:lpstr>9 months later</vt:lpstr>
      <vt:lpstr>Weight history</vt:lpstr>
      <vt:lpstr>Biochemistry</vt:lpstr>
      <vt:lpstr>Feeding history</vt:lpstr>
      <vt:lpstr>Diet History</vt:lpstr>
      <vt:lpstr>Advice</vt:lpstr>
      <vt:lpstr>Investigations</vt:lpstr>
      <vt:lpstr>Review</vt:lpstr>
      <vt:lpstr>Plan</vt:lpstr>
      <vt:lpstr>Recognising scurvy</vt:lpstr>
      <vt:lpstr>Vitamin C requirements</vt:lpstr>
      <vt:lpstr>Follow up</vt:lpstr>
      <vt:lpstr>Summary &amp; learning points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Creative1</dc:creator>
  <cp:lastModifiedBy>Jordan Emma</cp:lastModifiedBy>
  <cp:revision>72</cp:revision>
  <dcterms:created xsi:type="dcterms:W3CDTF">2014-06-18T13:22:14Z</dcterms:created>
  <dcterms:modified xsi:type="dcterms:W3CDTF">2015-01-30T09:09:14Z</dcterms:modified>
</cp:coreProperties>
</file>