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3"/>
  </p:notesMasterIdLst>
  <p:sldIdLst>
    <p:sldId id="256" r:id="rId2"/>
    <p:sldId id="257" r:id="rId3"/>
    <p:sldId id="258" r:id="rId4"/>
    <p:sldId id="270" r:id="rId5"/>
    <p:sldId id="272" r:id="rId6"/>
    <p:sldId id="261" r:id="rId7"/>
    <p:sldId id="260" r:id="rId8"/>
    <p:sldId id="262" r:id="rId9"/>
    <p:sldId id="259" r:id="rId10"/>
    <p:sldId id="264" r:id="rId11"/>
    <p:sldId id="265" r:id="rId12"/>
    <p:sldId id="266" r:id="rId13"/>
    <p:sldId id="267" r:id="rId14"/>
    <p:sldId id="268" r:id="rId15"/>
    <p:sldId id="263" r:id="rId16"/>
    <p:sldId id="273" r:id="rId17"/>
    <p:sldId id="269" r:id="rId18"/>
    <p:sldId id="278" r:id="rId19"/>
    <p:sldId id="275"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01A1C-84D1-4ACD-8632-F961259F2D4A}" v="59" dt="2020-07-14T12:46:1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48" autoAdjust="0"/>
  </p:normalViewPr>
  <p:slideViewPr>
    <p:cSldViewPr snapToGrid="0">
      <p:cViewPr varScale="1">
        <p:scale>
          <a:sx n="80" d="100"/>
          <a:sy n="80" d="100"/>
        </p:scale>
        <p:origin x="7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7598B-2953-4C43-ABE8-008B240CD301}"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4F50E-5DFA-486D-AB1A-E18A0BAF51D1}" type="slidenum">
              <a:rPr lang="en-GB" smtClean="0"/>
              <a:t>‹#›</a:t>
            </a:fld>
            <a:endParaRPr lang="en-GB"/>
          </a:p>
        </p:txBody>
      </p:sp>
    </p:spTree>
    <p:extLst>
      <p:ext uri="{BB962C8B-B14F-4D97-AF65-F5344CB8AC3E}">
        <p14:creationId xmlns:p14="http://schemas.microsoft.com/office/powerpoint/2010/main" val="167268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64F50E-5DFA-486D-AB1A-E18A0BAF51D1}" type="slidenum">
              <a:rPr lang="en-GB" smtClean="0"/>
              <a:t>1</a:t>
            </a:fld>
            <a:endParaRPr lang="en-GB"/>
          </a:p>
        </p:txBody>
      </p:sp>
    </p:spTree>
    <p:extLst>
      <p:ext uri="{BB962C8B-B14F-4D97-AF65-F5344CB8AC3E}">
        <p14:creationId xmlns:p14="http://schemas.microsoft.com/office/powerpoint/2010/main" val="123802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5</a:t>
            </a:fld>
            <a:endParaRPr lang="en-GB"/>
          </a:p>
        </p:txBody>
      </p:sp>
    </p:spTree>
    <p:extLst>
      <p:ext uri="{BB962C8B-B14F-4D97-AF65-F5344CB8AC3E}">
        <p14:creationId xmlns:p14="http://schemas.microsoft.com/office/powerpoint/2010/main" val="85779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8</a:t>
            </a:fld>
            <a:endParaRPr lang="en-GB"/>
          </a:p>
        </p:txBody>
      </p:sp>
    </p:spTree>
    <p:extLst>
      <p:ext uri="{BB962C8B-B14F-4D97-AF65-F5344CB8AC3E}">
        <p14:creationId xmlns:p14="http://schemas.microsoft.com/office/powerpoint/2010/main" val="29005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flow chart shows the importance of feedback in the development of expertise (competency cycle)</a:t>
            </a:r>
          </a:p>
          <a:p>
            <a:r>
              <a:rPr lang="en-GB" dirty="0"/>
              <a:t>Start in the top left hand quadrant as learners, blissfully unaware of our shortcomings – unaware of lack in knowledge or skills until something happens to make us aware of them *could be feedback from a teacher *could be observing another doing the same task. </a:t>
            </a:r>
          </a:p>
          <a:p>
            <a:endParaRPr lang="en-GB" dirty="0"/>
          </a:p>
          <a:p>
            <a:r>
              <a:rPr lang="en-GB" dirty="0"/>
              <a:t>Until we are aware of this incompetence we cannot begin to learn how to change or learn new knowledge to become more competent – therefore this awareness is vital. Feedback needs to be supportive but also challenging and provide impetus from which student can reflect on areas for development. This type of feedback is constructive which allows the student to grow and develop. </a:t>
            </a:r>
          </a:p>
          <a:p>
            <a:endParaRPr lang="en-GB" dirty="0"/>
          </a:p>
          <a:p>
            <a:r>
              <a:rPr lang="en-GB" dirty="0"/>
              <a:t>The next stage is CONSCIOUS INCOMPETENCE where we are now aware of our shortcomings and trying to improve upon these</a:t>
            </a:r>
          </a:p>
          <a:p>
            <a:r>
              <a:rPr lang="en-GB" dirty="0"/>
              <a:t>At this stage we are LEARNING and feedback facilitates this – becoming aware of areas on which have improved and which still need developing</a:t>
            </a:r>
          </a:p>
          <a:p>
            <a:endParaRPr lang="en-GB" dirty="0"/>
          </a:p>
          <a:p>
            <a:r>
              <a:rPr lang="en-GB" dirty="0"/>
              <a:t>Once we have learned the essential skills we are CONSCIOUS COMPETENT – so we know what we are doing is OK but feedback is still important to help us maintain these altered or competent behaviours and become EXPERT or unconsciously competent – the skill becomes second nature.</a:t>
            </a:r>
          </a:p>
          <a:p>
            <a:r>
              <a:rPr lang="en-GB" dirty="0"/>
              <a:t>Pressure / personal problems may cause slip ups and reversion to unconscious incompetence</a:t>
            </a:r>
          </a:p>
          <a:p>
            <a:endParaRPr lang="en-GB" dirty="0"/>
          </a:p>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11</a:t>
            </a:fld>
            <a:endParaRPr lang="en-GB"/>
          </a:p>
        </p:txBody>
      </p:sp>
    </p:spTree>
    <p:extLst>
      <p:ext uri="{BB962C8B-B14F-4D97-AF65-F5344CB8AC3E}">
        <p14:creationId xmlns:p14="http://schemas.microsoft.com/office/powerpoint/2010/main" val="358186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include feedback on things we are good at so that they do not become commonplace and we can reflect upon them, keep them up to date. </a:t>
            </a:r>
          </a:p>
          <a:p>
            <a:endParaRPr lang="en-GB" dirty="0"/>
          </a:p>
          <a:p>
            <a:r>
              <a:rPr lang="en-GB" dirty="0"/>
              <a:t>Positive feedback makes people better able to tolerate negative feedback and as we have discussed feedback does need to have teeth rather than be focused exclusively on someone's strengths.</a:t>
            </a:r>
          </a:p>
          <a:p>
            <a:endParaRPr lang="en-GB" dirty="0"/>
          </a:p>
          <a:p>
            <a:r>
              <a:rPr lang="en-GB" dirty="0"/>
              <a:t>For example</a:t>
            </a:r>
          </a:p>
          <a:p>
            <a:r>
              <a:rPr lang="en-GB" dirty="0"/>
              <a:t>NO --- that was great</a:t>
            </a:r>
          </a:p>
          <a:p>
            <a:r>
              <a:rPr lang="en-GB" dirty="0"/>
              <a:t>YES --- Good effort – I could see how you were trying to extract information on her motivation to change but do you think you got to the crux of the problem?</a:t>
            </a:r>
          </a:p>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12</a:t>
            </a:fld>
            <a:endParaRPr lang="en-GB"/>
          </a:p>
        </p:txBody>
      </p:sp>
    </p:spTree>
    <p:extLst>
      <p:ext uri="{BB962C8B-B14F-4D97-AF65-F5344CB8AC3E}">
        <p14:creationId xmlns:p14="http://schemas.microsoft.com/office/powerpoint/2010/main" val="8435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that done in a way so as to not destroy the confidence of the student – so that they feel hopelessly useless. </a:t>
            </a:r>
          </a:p>
          <a:p>
            <a:endParaRPr lang="en-GB" dirty="0"/>
          </a:p>
          <a:p>
            <a:r>
              <a:rPr lang="en-GB" dirty="0"/>
              <a:t>Reflective feedback conversations offer a strategic approach for promoting the learner's critical reflection, self-assessment and a fact-based process to improvement.</a:t>
            </a:r>
          </a:p>
          <a:p>
            <a:endParaRPr lang="en-GB" dirty="0"/>
          </a:p>
          <a:p>
            <a:r>
              <a:rPr lang="en-GB" dirty="0"/>
              <a:t>    Invite self-assessment</a:t>
            </a:r>
          </a:p>
          <a:p>
            <a:r>
              <a:rPr lang="en-GB" dirty="0"/>
              <a:t>    Provide actionable guidance</a:t>
            </a:r>
          </a:p>
          <a:p>
            <a:r>
              <a:rPr lang="en-GB" dirty="0"/>
              <a:t>    Describe relevant, observable behaviours to include constructive compliments and constructive correction.</a:t>
            </a:r>
          </a:p>
          <a:p>
            <a:endParaRPr lang="en-GB" dirty="0"/>
          </a:p>
          <a:p>
            <a:r>
              <a:rPr lang="en-GB" dirty="0"/>
              <a:t>Framing feedback as a conversation communicates to the learner that they are responsible for self-assessing and participating in a plan for improvement. Feedback, rather than being a one-way transmission, is a dialogue.  </a:t>
            </a:r>
          </a:p>
          <a:p>
            <a:endParaRPr lang="en-GB" dirty="0"/>
          </a:p>
          <a:p>
            <a:r>
              <a:rPr lang="en-GB" dirty="0"/>
              <a:t>This model recommends that both constructive compliments and corrective comments are included in feedback. </a:t>
            </a:r>
          </a:p>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14</a:t>
            </a:fld>
            <a:endParaRPr lang="en-GB"/>
          </a:p>
        </p:txBody>
      </p:sp>
    </p:spTree>
    <p:extLst>
      <p:ext uri="{BB962C8B-B14F-4D97-AF65-F5344CB8AC3E}">
        <p14:creationId xmlns:p14="http://schemas.microsoft.com/office/powerpoint/2010/main" val="2948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15</a:t>
            </a:fld>
            <a:endParaRPr lang="en-GB"/>
          </a:p>
        </p:txBody>
      </p:sp>
    </p:spTree>
    <p:extLst>
      <p:ext uri="{BB962C8B-B14F-4D97-AF65-F5344CB8AC3E}">
        <p14:creationId xmlns:p14="http://schemas.microsoft.com/office/powerpoint/2010/main" val="399088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4F50E-5DFA-486D-AB1A-E18A0BAF51D1}" type="slidenum">
              <a:rPr lang="en-GB" smtClean="0"/>
              <a:t>16</a:t>
            </a:fld>
            <a:endParaRPr lang="en-GB"/>
          </a:p>
        </p:txBody>
      </p:sp>
    </p:spTree>
    <p:extLst>
      <p:ext uri="{BB962C8B-B14F-4D97-AF65-F5344CB8AC3E}">
        <p14:creationId xmlns:p14="http://schemas.microsoft.com/office/powerpoint/2010/main" val="329795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2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516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7107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99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18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9607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9452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58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286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460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180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37742776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EFBE7-8B75-4CE4-B4F8-82FE1C1A9275}"/>
              </a:ext>
            </a:extLst>
          </p:cNvPr>
          <p:cNvSpPr>
            <a:spLocks noGrp="1"/>
          </p:cNvSpPr>
          <p:nvPr>
            <p:ph type="ctrTitle"/>
          </p:nvPr>
        </p:nvSpPr>
        <p:spPr>
          <a:xfrm>
            <a:off x="0" y="1215889"/>
            <a:ext cx="5007145" cy="3204134"/>
          </a:xfrm>
        </p:spPr>
        <p:txBody>
          <a:bodyPr anchor="b">
            <a:normAutofit/>
          </a:bodyPr>
          <a:lstStyle/>
          <a:p>
            <a:pPr algn="ctr"/>
            <a:r>
              <a:rPr lang="en-GB" sz="4000" dirty="0"/>
              <a:t>Supporting Struggling Students </a:t>
            </a:r>
            <a:br>
              <a:rPr lang="en-GB" sz="4000" dirty="0"/>
            </a:br>
            <a:r>
              <a:rPr lang="en-GB" sz="4000" dirty="0"/>
              <a:t>and Giving Feedback</a:t>
            </a:r>
          </a:p>
        </p:txBody>
      </p:sp>
      <p:sp>
        <p:nvSpPr>
          <p:cNvPr id="3" name="Subtitle 2">
            <a:extLst>
              <a:ext uri="{FF2B5EF4-FFF2-40B4-BE49-F238E27FC236}">
                <a16:creationId xmlns:a16="http://schemas.microsoft.com/office/drawing/2014/main" id="{9A7FE21F-A338-4E5F-B525-BB57DE839474}"/>
              </a:ext>
            </a:extLst>
          </p:cNvPr>
          <p:cNvSpPr>
            <a:spLocks noGrp="1"/>
          </p:cNvSpPr>
          <p:nvPr>
            <p:ph type="subTitle" idx="1"/>
          </p:nvPr>
        </p:nvSpPr>
        <p:spPr>
          <a:xfrm>
            <a:off x="526056" y="4863924"/>
            <a:ext cx="3933306" cy="1208141"/>
          </a:xfrm>
        </p:spPr>
        <p:txBody>
          <a:bodyPr>
            <a:normAutofit/>
          </a:bodyPr>
          <a:lstStyle/>
          <a:p>
            <a:pPr algn="ctr"/>
            <a:r>
              <a:rPr lang="en-GB" sz="2000" dirty="0"/>
              <a:t>New Educator Course (online)</a:t>
            </a:r>
            <a:br>
              <a:rPr lang="en-GB" sz="2000" dirty="0"/>
            </a:br>
            <a:r>
              <a:rPr lang="en-GB" sz="2000" dirty="0"/>
              <a:t>Coventry University</a:t>
            </a:r>
          </a:p>
        </p:txBody>
      </p:sp>
      <p:sp>
        <p:nvSpPr>
          <p:cNvPr id="39" name="Rectangle 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9F38C4-AD48-465A-B4FD-0D9DA13A0707}"/>
              </a:ext>
            </a:extLst>
          </p:cNvPr>
          <p:cNvPicPr>
            <a:picLocks noChangeAspect="1"/>
          </p:cNvPicPr>
          <p:nvPr/>
        </p:nvPicPr>
        <p:blipFill>
          <a:blip r:embed="rId3"/>
          <a:stretch>
            <a:fillRect/>
          </a:stretch>
        </p:blipFill>
        <p:spPr>
          <a:xfrm>
            <a:off x="4864608" y="905799"/>
            <a:ext cx="6846363" cy="4895148"/>
          </a:xfrm>
          <a:prstGeom prst="rect">
            <a:avLst/>
          </a:prstGeom>
        </p:spPr>
      </p:pic>
    </p:spTree>
    <p:extLst>
      <p:ext uri="{BB962C8B-B14F-4D97-AF65-F5344CB8AC3E}">
        <p14:creationId xmlns:p14="http://schemas.microsoft.com/office/powerpoint/2010/main" val="336386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3E86-3175-4490-A68E-B45FA4D57EBB}"/>
              </a:ext>
            </a:extLst>
          </p:cNvPr>
          <p:cNvSpPr>
            <a:spLocks noGrp="1"/>
          </p:cNvSpPr>
          <p:nvPr>
            <p:ph type="title"/>
          </p:nvPr>
        </p:nvSpPr>
        <p:spPr/>
        <p:txBody>
          <a:bodyPr/>
          <a:lstStyle/>
          <a:p>
            <a:r>
              <a:rPr lang="en-GB" dirty="0"/>
              <a:t>What is feedback?</a:t>
            </a:r>
          </a:p>
        </p:txBody>
      </p:sp>
      <p:sp>
        <p:nvSpPr>
          <p:cNvPr id="3" name="Content Placeholder 2">
            <a:extLst>
              <a:ext uri="{FF2B5EF4-FFF2-40B4-BE49-F238E27FC236}">
                <a16:creationId xmlns:a16="http://schemas.microsoft.com/office/drawing/2014/main" id="{4A6B9E23-2F3C-4580-8055-453BCBEF0FE3}"/>
              </a:ext>
            </a:extLst>
          </p:cNvPr>
          <p:cNvSpPr>
            <a:spLocks noGrp="1"/>
          </p:cNvSpPr>
          <p:nvPr>
            <p:ph idx="1"/>
          </p:nvPr>
        </p:nvSpPr>
        <p:spPr/>
        <p:txBody>
          <a:bodyPr>
            <a:normAutofit fontScale="92500"/>
          </a:bodyPr>
          <a:lstStyle/>
          <a:p>
            <a:r>
              <a:rPr lang="en-GB" dirty="0"/>
              <a:t>The art of holding conversations with others about their performance.</a:t>
            </a:r>
          </a:p>
          <a:p>
            <a:r>
              <a:rPr lang="en-GB" dirty="0"/>
              <a:t>Feedback on performance is a necessary condition of learning.</a:t>
            </a:r>
          </a:p>
          <a:p>
            <a:r>
              <a:rPr lang="en-GB" dirty="0"/>
              <a:t>Good quality feedback…</a:t>
            </a:r>
          </a:p>
          <a:p>
            <a:pPr lvl="1"/>
            <a:r>
              <a:rPr lang="en-GB" dirty="0"/>
              <a:t>Can improve performance, and morale.</a:t>
            </a:r>
          </a:p>
          <a:p>
            <a:r>
              <a:rPr lang="en-GB" dirty="0"/>
              <a:t>Poor quality feedback…</a:t>
            </a:r>
          </a:p>
          <a:p>
            <a:pPr lvl="1"/>
            <a:r>
              <a:rPr lang="en-GB" dirty="0"/>
              <a:t>Can demoralise, reduce confidence and even cause conflict.</a:t>
            </a:r>
          </a:p>
          <a:p>
            <a:endParaRPr lang="en-GB" dirty="0"/>
          </a:p>
        </p:txBody>
      </p:sp>
    </p:spTree>
    <p:extLst>
      <p:ext uri="{BB962C8B-B14F-4D97-AF65-F5344CB8AC3E}">
        <p14:creationId xmlns:p14="http://schemas.microsoft.com/office/powerpoint/2010/main" val="360397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8006-E5A0-4457-8ACC-55E908A5C467}"/>
              </a:ext>
            </a:extLst>
          </p:cNvPr>
          <p:cNvSpPr>
            <a:spLocks noGrp="1"/>
          </p:cNvSpPr>
          <p:nvPr>
            <p:ph type="title"/>
          </p:nvPr>
        </p:nvSpPr>
        <p:spPr/>
        <p:txBody>
          <a:bodyPr>
            <a:normAutofit fontScale="90000"/>
          </a:bodyPr>
          <a:lstStyle/>
          <a:p>
            <a:r>
              <a:rPr lang="en-GB" i="1" dirty="0"/>
              <a:t>Competency cycle </a:t>
            </a:r>
            <a:r>
              <a:rPr lang="en-GB" dirty="0"/>
              <a:t>- The importance of feedback in the development of expertise:</a:t>
            </a:r>
          </a:p>
        </p:txBody>
      </p:sp>
      <p:grpSp>
        <p:nvGrpSpPr>
          <p:cNvPr id="6" name="Group 5">
            <a:extLst>
              <a:ext uri="{FF2B5EF4-FFF2-40B4-BE49-F238E27FC236}">
                <a16:creationId xmlns:a16="http://schemas.microsoft.com/office/drawing/2014/main" id="{3505F5C6-A4BA-4C2C-B622-59CA5D06DCD1}"/>
              </a:ext>
            </a:extLst>
          </p:cNvPr>
          <p:cNvGrpSpPr/>
          <p:nvPr/>
        </p:nvGrpSpPr>
        <p:grpSpPr>
          <a:xfrm>
            <a:off x="2017291" y="2449767"/>
            <a:ext cx="2069431" cy="830179"/>
            <a:chOff x="1636295" y="2598821"/>
            <a:chExt cx="2069431" cy="830179"/>
          </a:xfrm>
        </p:grpSpPr>
        <p:sp>
          <p:nvSpPr>
            <p:cNvPr id="4" name="Oval 3">
              <a:extLst>
                <a:ext uri="{FF2B5EF4-FFF2-40B4-BE49-F238E27FC236}">
                  <a16:creationId xmlns:a16="http://schemas.microsoft.com/office/drawing/2014/main" id="{F8229A55-509D-46E0-8C13-7C05D0D95AF0}"/>
                </a:ext>
              </a:extLst>
            </p:cNvPr>
            <p:cNvSpPr/>
            <p:nvPr/>
          </p:nvSpPr>
          <p:spPr>
            <a:xfrm>
              <a:off x="1636295" y="2598821"/>
              <a:ext cx="2069431" cy="830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464A483-6692-43B1-A808-D10FA97A14D8}"/>
                </a:ext>
              </a:extLst>
            </p:cNvPr>
            <p:cNvSpPr txBox="1"/>
            <p:nvPr/>
          </p:nvSpPr>
          <p:spPr>
            <a:xfrm>
              <a:off x="1724526" y="2690744"/>
              <a:ext cx="1892968" cy="646331"/>
            </a:xfrm>
            <a:prstGeom prst="rect">
              <a:avLst/>
            </a:prstGeom>
            <a:noFill/>
          </p:spPr>
          <p:txBody>
            <a:bodyPr wrap="square" rtlCol="0">
              <a:spAutoFit/>
            </a:bodyPr>
            <a:lstStyle/>
            <a:p>
              <a:pPr algn="ctr"/>
              <a:r>
                <a:rPr lang="en-GB" b="1" dirty="0"/>
                <a:t>Unconscious incompetence</a:t>
              </a:r>
            </a:p>
          </p:txBody>
        </p:sp>
      </p:grpSp>
      <p:grpSp>
        <p:nvGrpSpPr>
          <p:cNvPr id="7" name="Group 6">
            <a:extLst>
              <a:ext uri="{FF2B5EF4-FFF2-40B4-BE49-F238E27FC236}">
                <a16:creationId xmlns:a16="http://schemas.microsoft.com/office/drawing/2014/main" id="{07DA4DA6-ED23-422A-A233-C83C351A482F}"/>
              </a:ext>
            </a:extLst>
          </p:cNvPr>
          <p:cNvGrpSpPr/>
          <p:nvPr/>
        </p:nvGrpSpPr>
        <p:grpSpPr>
          <a:xfrm>
            <a:off x="7664116" y="2358430"/>
            <a:ext cx="2069431" cy="830179"/>
            <a:chOff x="1636295" y="2598821"/>
            <a:chExt cx="2069431" cy="830179"/>
          </a:xfrm>
        </p:grpSpPr>
        <p:sp>
          <p:nvSpPr>
            <p:cNvPr id="8" name="Oval 7">
              <a:extLst>
                <a:ext uri="{FF2B5EF4-FFF2-40B4-BE49-F238E27FC236}">
                  <a16:creationId xmlns:a16="http://schemas.microsoft.com/office/drawing/2014/main" id="{A316834D-8ECE-4E75-862C-AFEC5818E4DA}"/>
                </a:ext>
              </a:extLst>
            </p:cNvPr>
            <p:cNvSpPr/>
            <p:nvPr/>
          </p:nvSpPr>
          <p:spPr>
            <a:xfrm>
              <a:off x="1636295" y="2598821"/>
              <a:ext cx="2069431" cy="830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275E004-8CBB-4028-A69D-5E1E8BD6FF9B}"/>
                </a:ext>
              </a:extLst>
            </p:cNvPr>
            <p:cNvSpPr txBox="1"/>
            <p:nvPr/>
          </p:nvSpPr>
          <p:spPr>
            <a:xfrm>
              <a:off x="1724526" y="2690744"/>
              <a:ext cx="1892968" cy="646331"/>
            </a:xfrm>
            <a:prstGeom prst="rect">
              <a:avLst/>
            </a:prstGeom>
            <a:noFill/>
          </p:spPr>
          <p:txBody>
            <a:bodyPr wrap="square" rtlCol="0">
              <a:spAutoFit/>
            </a:bodyPr>
            <a:lstStyle/>
            <a:p>
              <a:pPr algn="ctr"/>
              <a:r>
                <a:rPr lang="en-GB" b="1" dirty="0"/>
                <a:t>Conscious incompetence</a:t>
              </a:r>
            </a:p>
          </p:txBody>
        </p:sp>
      </p:grpSp>
      <p:grpSp>
        <p:nvGrpSpPr>
          <p:cNvPr id="10" name="Group 9">
            <a:extLst>
              <a:ext uri="{FF2B5EF4-FFF2-40B4-BE49-F238E27FC236}">
                <a16:creationId xmlns:a16="http://schemas.microsoft.com/office/drawing/2014/main" id="{A0BF5E6F-43F0-45D3-B118-DC91985AA7A7}"/>
              </a:ext>
            </a:extLst>
          </p:cNvPr>
          <p:cNvGrpSpPr/>
          <p:nvPr/>
        </p:nvGrpSpPr>
        <p:grpSpPr>
          <a:xfrm>
            <a:off x="7677661" y="5479181"/>
            <a:ext cx="2069431" cy="830179"/>
            <a:chOff x="1636295" y="2598821"/>
            <a:chExt cx="2069431" cy="830179"/>
          </a:xfrm>
        </p:grpSpPr>
        <p:sp>
          <p:nvSpPr>
            <p:cNvPr id="11" name="Oval 10">
              <a:extLst>
                <a:ext uri="{FF2B5EF4-FFF2-40B4-BE49-F238E27FC236}">
                  <a16:creationId xmlns:a16="http://schemas.microsoft.com/office/drawing/2014/main" id="{DEA549DE-E003-42CE-992B-6646CDBC6A5A}"/>
                </a:ext>
              </a:extLst>
            </p:cNvPr>
            <p:cNvSpPr/>
            <p:nvPr/>
          </p:nvSpPr>
          <p:spPr>
            <a:xfrm>
              <a:off x="1636295" y="2598821"/>
              <a:ext cx="2069431" cy="830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9E8B29F-A815-421F-95BF-1DF3E014331C}"/>
                </a:ext>
              </a:extLst>
            </p:cNvPr>
            <p:cNvSpPr txBox="1"/>
            <p:nvPr/>
          </p:nvSpPr>
          <p:spPr>
            <a:xfrm>
              <a:off x="1724526" y="2690744"/>
              <a:ext cx="1892968" cy="646331"/>
            </a:xfrm>
            <a:prstGeom prst="rect">
              <a:avLst/>
            </a:prstGeom>
            <a:noFill/>
          </p:spPr>
          <p:txBody>
            <a:bodyPr wrap="square" rtlCol="0">
              <a:spAutoFit/>
            </a:bodyPr>
            <a:lstStyle/>
            <a:p>
              <a:pPr algn="ctr"/>
              <a:r>
                <a:rPr lang="en-GB" b="1" dirty="0"/>
                <a:t>Conscious competence</a:t>
              </a:r>
            </a:p>
          </p:txBody>
        </p:sp>
      </p:grpSp>
      <p:grpSp>
        <p:nvGrpSpPr>
          <p:cNvPr id="13" name="Group 12">
            <a:extLst>
              <a:ext uri="{FF2B5EF4-FFF2-40B4-BE49-F238E27FC236}">
                <a16:creationId xmlns:a16="http://schemas.microsoft.com/office/drawing/2014/main" id="{724D1EAA-0B06-440F-A3C8-6E703AC7EA46}"/>
              </a:ext>
            </a:extLst>
          </p:cNvPr>
          <p:cNvGrpSpPr/>
          <p:nvPr/>
        </p:nvGrpSpPr>
        <p:grpSpPr>
          <a:xfrm>
            <a:off x="2017290" y="5373528"/>
            <a:ext cx="2069431" cy="830179"/>
            <a:chOff x="1636295" y="2598821"/>
            <a:chExt cx="2069431" cy="830179"/>
          </a:xfrm>
        </p:grpSpPr>
        <p:sp>
          <p:nvSpPr>
            <p:cNvPr id="14" name="Oval 13">
              <a:extLst>
                <a:ext uri="{FF2B5EF4-FFF2-40B4-BE49-F238E27FC236}">
                  <a16:creationId xmlns:a16="http://schemas.microsoft.com/office/drawing/2014/main" id="{942120E3-88CB-44B6-BCD0-F93718BD43C1}"/>
                </a:ext>
              </a:extLst>
            </p:cNvPr>
            <p:cNvSpPr/>
            <p:nvPr/>
          </p:nvSpPr>
          <p:spPr>
            <a:xfrm>
              <a:off x="1636295" y="2598821"/>
              <a:ext cx="2069431" cy="830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510E862-161D-4E4C-8E5D-36572F5B5524}"/>
                </a:ext>
              </a:extLst>
            </p:cNvPr>
            <p:cNvSpPr txBox="1"/>
            <p:nvPr/>
          </p:nvSpPr>
          <p:spPr>
            <a:xfrm>
              <a:off x="1724526" y="2690744"/>
              <a:ext cx="1892968" cy="646331"/>
            </a:xfrm>
            <a:prstGeom prst="rect">
              <a:avLst/>
            </a:prstGeom>
            <a:noFill/>
          </p:spPr>
          <p:txBody>
            <a:bodyPr wrap="square" rtlCol="0">
              <a:spAutoFit/>
            </a:bodyPr>
            <a:lstStyle/>
            <a:p>
              <a:pPr algn="ctr"/>
              <a:r>
                <a:rPr lang="en-GB" b="1" dirty="0"/>
                <a:t>Unconscious competence</a:t>
              </a:r>
            </a:p>
          </p:txBody>
        </p:sp>
      </p:grpSp>
      <p:grpSp>
        <p:nvGrpSpPr>
          <p:cNvPr id="18" name="Group 17">
            <a:extLst>
              <a:ext uri="{FF2B5EF4-FFF2-40B4-BE49-F238E27FC236}">
                <a16:creationId xmlns:a16="http://schemas.microsoft.com/office/drawing/2014/main" id="{20E66E0B-6D6F-46F1-A7E2-E941D14DDCE4}"/>
              </a:ext>
            </a:extLst>
          </p:cNvPr>
          <p:cNvGrpSpPr/>
          <p:nvPr/>
        </p:nvGrpSpPr>
        <p:grpSpPr>
          <a:xfrm>
            <a:off x="4957010" y="2196689"/>
            <a:ext cx="1748587" cy="1179576"/>
            <a:chOff x="3312696" y="2697395"/>
            <a:chExt cx="1748587" cy="1179576"/>
          </a:xfrm>
          <a:noFill/>
        </p:grpSpPr>
        <p:sp>
          <p:nvSpPr>
            <p:cNvPr id="16" name="Arrow: Right 15">
              <a:extLst>
                <a:ext uri="{FF2B5EF4-FFF2-40B4-BE49-F238E27FC236}">
                  <a16:creationId xmlns:a16="http://schemas.microsoft.com/office/drawing/2014/main" id="{2ED24AE4-D5DA-45AA-9065-BC604AB4AC43}"/>
                </a:ext>
              </a:extLst>
            </p:cNvPr>
            <p:cNvSpPr/>
            <p:nvPr/>
          </p:nvSpPr>
          <p:spPr>
            <a:xfrm>
              <a:off x="3400927" y="2697395"/>
              <a:ext cx="1660356" cy="117957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FE36F6A-406E-4489-9022-D49175F5A63C}"/>
                </a:ext>
              </a:extLst>
            </p:cNvPr>
            <p:cNvSpPr txBox="1"/>
            <p:nvPr/>
          </p:nvSpPr>
          <p:spPr>
            <a:xfrm>
              <a:off x="3312696" y="2950473"/>
              <a:ext cx="1660356" cy="646331"/>
            </a:xfrm>
            <a:prstGeom prst="rect">
              <a:avLst/>
            </a:prstGeom>
            <a:grpFill/>
          </p:spPr>
          <p:txBody>
            <a:bodyPr wrap="square" rtlCol="0">
              <a:spAutoFit/>
            </a:bodyPr>
            <a:lstStyle/>
            <a:p>
              <a:pPr algn="ctr"/>
              <a:r>
                <a:rPr lang="en-GB" b="1" dirty="0"/>
                <a:t>Observation and feedback</a:t>
              </a:r>
            </a:p>
          </p:txBody>
        </p:sp>
      </p:grpSp>
      <p:grpSp>
        <p:nvGrpSpPr>
          <p:cNvPr id="19" name="Group 18">
            <a:extLst>
              <a:ext uri="{FF2B5EF4-FFF2-40B4-BE49-F238E27FC236}">
                <a16:creationId xmlns:a16="http://schemas.microsoft.com/office/drawing/2014/main" id="{29B59C13-AF0E-422D-98BA-E19D14BF387E}"/>
              </a:ext>
            </a:extLst>
          </p:cNvPr>
          <p:cNvGrpSpPr/>
          <p:nvPr/>
        </p:nvGrpSpPr>
        <p:grpSpPr>
          <a:xfrm rot="5400000">
            <a:off x="7882198" y="3504823"/>
            <a:ext cx="1660356" cy="1660356"/>
            <a:chOff x="3400927" y="2443461"/>
            <a:chExt cx="1660356" cy="1660356"/>
          </a:xfrm>
          <a:noFill/>
        </p:grpSpPr>
        <p:sp>
          <p:nvSpPr>
            <p:cNvPr id="20" name="Arrow: Right 19">
              <a:extLst>
                <a:ext uri="{FF2B5EF4-FFF2-40B4-BE49-F238E27FC236}">
                  <a16:creationId xmlns:a16="http://schemas.microsoft.com/office/drawing/2014/main" id="{8F2C1965-9529-4E1A-AF97-C174FB018472}"/>
                </a:ext>
              </a:extLst>
            </p:cNvPr>
            <p:cNvSpPr/>
            <p:nvPr/>
          </p:nvSpPr>
          <p:spPr>
            <a:xfrm>
              <a:off x="3400927" y="2697395"/>
              <a:ext cx="1660356" cy="117957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230F6B0-3599-4131-BFE4-4094E2A36D17}"/>
                </a:ext>
              </a:extLst>
            </p:cNvPr>
            <p:cNvSpPr txBox="1"/>
            <p:nvPr/>
          </p:nvSpPr>
          <p:spPr>
            <a:xfrm rot="16200000">
              <a:off x="3312696" y="2950473"/>
              <a:ext cx="1660356" cy="646331"/>
            </a:xfrm>
            <a:prstGeom prst="rect">
              <a:avLst/>
            </a:prstGeom>
            <a:grpFill/>
          </p:spPr>
          <p:txBody>
            <a:bodyPr wrap="square" rtlCol="0">
              <a:spAutoFit/>
            </a:bodyPr>
            <a:lstStyle/>
            <a:p>
              <a:pPr algn="ctr"/>
              <a:r>
                <a:rPr lang="en-GB" b="1" dirty="0"/>
                <a:t>Learning and feedback</a:t>
              </a:r>
            </a:p>
          </p:txBody>
        </p:sp>
      </p:grpSp>
      <p:grpSp>
        <p:nvGrpSpPr>
          <p:cNvPr id="22" name="Group 21">
            <a:extLst>
              <a:ext uri="{FF2B5EF4-FFF2-40B4-BE49-F238E27FC236}">
                <a16:creationId xmlns:a16="http://schemas.microsoft.com/office/drawing/2014/main" id="{8B3DADB9-9E45-4287-B81B-368BAAE77067}"/>
              </a:ext>
            </a:extLst>
          </p:cNvPr>
          <p:cNvGrpSpPr/>
          <p:nvPr/>
        </p:nvGrpSpPr>
        <p:grpSpPr>
          <a:xfrm rot="10800000">
            <a:off x="4868779" y="5304481"/>
            <a:ext cx="1748587" cy="1179576"/>
            <a:chOff x="3312696" y="2697395"/>
            <a:chExt cx="1748587" cy="1179576"/>
          </a:xfrm>
          <a:noFill/>
        </p:grpSpPr>
        <p:sp>
          <p:nvSpPr>
            <p:cNvPr id="23" name="Arrow: Right 22">
              <a:extLst>
                <a:ext uri="{FF2B5EF4-FFF2-40B4-BE49-F238E27FC236}">
                  <a16:creationId xmlns:a16="http://schemas.microsoft.com/office/drawing/2014/main" id="{E38A2AC7-3F1B-4D09-AA46-8C7A669A97A9}"/>
                </a:ext>
              </a:extLst>
            </p:cNvPr>
            <p:cNvSpPr/>
            <p:nvPr/>
          </p:nvSpPr>
          <p:spPr>
            <a:xfrm>
              <a:off x="3400927" y="2697395"/>
              <a:ext cx="1660356" cy="117957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AC23B36-15E4-44D1-AC55-0976F82B3AC3}"/>
                </a:ext>
              </a:extLst>
            </p:cNvPr>
            <p:cNvSpPr txBox="1"/>
            <p:nvPr/>
          </p:nvSpPr>
          <p:spPr>
            <a:xfrm rot="10800000">
              <a:off x="3312696" y="2950473"/>
              <a:ext cx="1660356" cy="646331"/>
            </a:xfrm>
            <a:prstGeom prst="rect">
              <a:avLst/>
            </a:prstGeom>
            <a:grpFill/>
          </p:spPr>
          <p:txBody>
            <a:bodyPr wrap="square" rtlCol="0">
              <a:spAutoFit/>
            </a:bodyPr>
            <a:lstStyle/>
            <a:p>
              <a:pPr algn="ctr"/>
              <a:r>
                <a:rPr lang="en-GB" b="1" dirty="0"/>
                <a:t>Practice and feedback</a:t>
              </a:r>
            </a:p>
          </p:txBody>
        </p:sp>
      </p:grpSp>
    </p:spTree>
    <p:extLst>
      <p:ext uri="{BB962C8B-B14F-4D97-AF65-F5344CB8AC3E}">
        <p14:creationId xmlns:p14="http://schemas.microsoft.com/office/powerpoint/2010/main" val="64897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810B-A54B-4FED-A80C-34900295764A}"/>
              </a:ext>
            </a:extLst>
          </p:cNvPr>
          <p:cNvSpPr>
            <a:spLocks noGrp="1"/>
          </p:cNvSpPr>
          <p:nvPr>
            <p:ph type="title"/>
          </p:nvPr>
        </p:nvSpPr>
        <p:spPr/>
        <p:txBody>
          <a:bodyPr>
            <a:normAutofit fontScale="90000"/>
          </a:bodyPr>
          <a:lstStyle/>
          <a:p>
            <a:r>
              <a:rPr lang="en-GB" dirty="0"/>
              <a:t>The impact of feedback on self-esteem and worth:</a:t>
            </a:r>
          </a:p>
        </p:txBody>
      </p:sp>
      <p:sp>
        <p:nvSpPr>
          <p:cNvPr id="3" name="Content Placeholder 2">
            <a:extLst>
              <a:ext uri="{FF2B5EF4-FFF2-40B4-BE49-F238E27FC236}">
                <a16:creationId xmlns:a16="http://schemas.microsoft.com/office/drawing/2014/main" id="{20D49AC8-D633-4A09-8E6A-81ECAA367459}"/>
              </a:ext>
            </a:extLst>
          </p:cNvPr>
          <p:cNvSpPr>
            <a:spLocks noGrp="1"/>
          </p:cNvSpPr>
          <p:nvPr>
            <p:ph idx="1"/>
          </p:nvPr>
        </p:nvSpPr>
        <p:spPr>
          <a:xfrm>
            <a:off x="1115568" y="2227301"/>
            <a:ext cx="10168128" cy="3694176"/>
          </a:xfrm>
        </p:spPr>
        <p:txBody>
          <a:bodyPr/>
          <a:lstStyle/>
          <a:p>
            <a:pPr algn="ctr"/>
            <a:r>
              <a:rPr lang="en-GB" dirty="0"/>
              <a:t>Identify &amp; reinforce strengths (competencies)</a:t>
            </a:r>
          </a:p>
          <a:p>
            <a:pPr algn="ctr"/>
            <a:r>
              <a:rPr lang="en-GB" dirty="0"/>
              <a:t>Identify &amp; clarify weaknesses (areas to improve)</a:t>
            </a:r>
          </a:p>
          <a:p>
            <a:pPr algn="ctr"/>
            <a:r>
              <a:rPr lang="en-GB" dirty="0"/>
              <a:t>Both of which provide the information by which a person maintains or adjusts their performance</a:t>
            </a:r>
          </a:p>
          <a:p>
            <a:endParaRPr lang="en-GB" dirty="0"/>
          </a:p>
        </p:txBody>
      </p:sp>
      <p:pic>
        <p:nvPicPr>
          <p:cNvPr id="4" name="Picture 3">
            <a:extLst>
              <a:ext uri="{FF2B5EF4-FFF2-40B4-BE49-F238E27FC236}">
                <a16:creationId xmlns:a16="http://schemas.microsoft.com/office/drawing/2014/main" id="{E28FB7B8-A40F-49AA-8376-03EB458F51E9}"/>
              </a:ext>
            </a:extLst>
          </p:cNvPr>
          <p:cNvPicPr>
            <a:picLocks noChangeAspect="1"/>
          </p:cNvPicPr>
          <p:nvPr/>
        </p:nvPicPr>
        <p:blipFill rotWithShape="1">
          <a:blip r:embed="rId3"/>
          <a:srcRect t="14354"/>
          <a:stretch/>
        </p:blipFill>
        <p:spPr>
          <a:xfrm>
            <a:off x="4414377" y="4515722"/>
            <a:ext cx="3333750" cy="1904840"/>
          </a:xfrm>
          <a:prstGeom prst="rect">
            <a:avLst/>
          </a:prstGeom>
        </p:spPr>
      </p:pic>
    </p:spTree>
    <p:extLst>
      <p:ext uri="{BB962C8B-B14F-4D97-AF65-F5344CB8AC3E}">
        <p14:creationId xmlns:p14="http://schemas.microsoft.com/office/powerpoint/2010/main" val="30262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5B6A-688D-458B-BDE4-ACE4B103039C}"/>
              </a:ext>
            </a:extLst>
          </p:cNvPr>
          <p:cNvSpPr>
            <a:spLocks noGrp="1"/>
          </p:cNvSpPr>
          <p:nvPr>
            <p:ph type="title"/>
          </p:nvPr>
        </p:nvSpPr>
        <p:spPr/>
        <p:txBody>
          <a:bodyPr>
            <a:normAutofit/>
          </a:bodyPr>
          <a:lstStyle/>
          <a:p>
            <a:r>
              <a:rPr lang="en-GB" dirty="0"/>
              <a:t>Characteristics of good and bad feedback:</a:t>
            </a:r>
          </a:p>
        </p:txBody>
      </p:sp>
      <p:sp>
        <p:nvSpPr>
          <p:cNvPr id="3" name="Text Placeholder 2">
            <a:extLst>
              <a:ext uri="{FF2B5EF4-FFF2-40B4-BE49-F238E27FC236}">
                <a16:creationId xmlns:a16="http://schemas.microsoft.com/office/drawing/2014/main" id="{51CCCC33-7E51-4278-987C-EEB7C2CE9FD2}"/>
              </a:ext>
            </a:extLst>
          </p:cNvPr>
          <p:cNvSpPr>
            <a:spLocks noGrp="1"/>
          </p:cNvSpPr>
          <p:nvPr>
            <p:ph type="body" idx="1"/>
          </p:nvPr>
        </p:nvSpPr>
        <p:spPr>
          <a:xfrm>
            <a:off x="787005" y="1842372"/>
            <a:ext cx="4937760" cy="823912"/>
          </a:xfrm>
        </p:spPr>
        <p:txBody>
          <a:bodyPr/>
          <a:lstStyle/>
          <a:p>
            <a:pPr algn="ctr"/>
            <a:r>
              <a:rPr lang="en-GB" dirty="0"/>
              <a:t>Good</a:t>
            </a:r>
          </a:p>
        </p:txBody>
      </p:sp>
      <p:sp>
        <p:nvSpPr>
          <p:cNvPr id="4" name="Content Placeholder 3">
            <a:extLst>
              <a:ext uri="{FF2B5EF4-FFF2-40B4-BE49-F238E27FC236}">
                <a16:creationId xmlns:a16="http://schemas.microsoft.com/office/drawing/2014/main" id="{FD4458D8-1899-41CB-942E-D8FF694941B2}"/>
              </a:ext>
            </a:extLst>
          </p:cNvPr>
          <p:cNvSpPr>
            <a:spLocks noGrp="1"/>
          </p:cNvSpPr>
          <p:nvPr>
            <p:ph sz="half" idx="2"/>
          </p:nvPr>
        </p:nvSpPr>
        <p:spPr>
          <a:xfrm>
            <a:off x="787005" y="2780439"/>
            <a:ext cx="4937760" cy="3868935"/>
          </a:xfrm>
        </p:spPr>
        <p:txBody>
          <a:bodyPr anchor="ctr">
            <a:noAutofit/>
          </a:bodyPr>
          <a:lstStyle/>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Asks for self-evaluation first</a:t>
            </a:r>
            <a:endParaRPr lang="en-GB" sz="1600" b="1" baseline="30000" dirty="0">
              <a:solidFill>
                <a:schemeClr val="tx2">
                  <a:lumMod val="25000"/>
                </a:schemeClr>
              </a:solidFill>
              <a:latin typeface="+mj-lt"/>
              <a:cs typeface="Arial" pitchFamily="34" charset="0"/>
            </a:endParaRP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Describes behaviours</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Specific &amp; gives examples</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Calm &amp; objective</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Prepared (both parties)</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Timely </a:t>
            </a:r>
            <a:r>
              <a:rPr lang="en-GB" sz="1200" b="1" dirty="0">
                <a:solidFill>
                  <a:schemeClr val="tx2">
                    <a:lumMod val="25000"/>
                  </a:schemeClr>
                </a:solidFill>
                <a:latin typeface="+mj-lt"/>
                <a:cs typeface="Arial" pitchFamily="34" charset="0"/>
              </a:rPr>
              <a:t>– </a:t>
            </a:r>
            <a:r>
              <a:rPr lang="en-GB" sz="1600" b="1" dirty="0">
                <a:solidFill>
                  <a:schemeClr val="tx2">
                    <a:lumMod val="25000"/>
                  </a:schemeClr>
                </a:solidFill>
                <a:latin typeface="+mj-lt"/>
                <a:cs typeface="Arial" pitchFamily="34" charset="0"/>
              </a:rPr>
              <a:t>during if appropriate or soon after</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Environment considered</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Effectiveness checked</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Uses +</a:t>
            </a:r>
            <a:r>
              <a:rPr lang="en-GB" sz="1600" b="1" dirty="0" err="1">
                <a:solidFill>
                  <a:schemeClr val="tx2">
                    <a:lumMod val="25000"/>
                  </a:schemeClr>
                </a:solidFill>
                <a:latin typeface="+mj-lt"/>
                <a:cs typeface="Arial" pitchFamily="34" charset="0"/>
              </a:rPr>
              <a:t>ve</a:t>
            </a:r>
            <a:r>
              <a:rPr lang="en-GB" sz="1600" b="1" dirty="0">
                <a:solidFill>
                  <a:schemeClr val="tx2">
                    <a:lumMod val="25000"/>
                  </a:schemeClr>
                </a:solidFill>
                <a:latin typeface="+mj-lt"/>
                <a:cs typeface="Arial" pitchFamily="34" charset="0"/>
              </a:rPr>
              <a:t> / -</a:t>
            </a:r>
            <a:r>
              <a:rPr lang="en-GB" sz="1600" b="1" dirty="0" err="1">
                <a:solidFill>
                  <a:schemeClr val="tx2">
                    <a:lumMod val="25000"/>
                  </a:schemeClr>
                </a:solidFill>
                <a:latin typeface="+mj-lt"/>
                <a:cs typeface="Arial" pitchFamily="34" charset="0"/>
              </a:rPr>
              <a:t>ve</a:t>
            </a:r>
            <a:r>
              <a:rPr lang="en-GB" sz="1600" b="1" dirty="0">
                <a:solidFill>
                  <a:schemeClr val="tx2">
                    <a:lumMod val="25000"/>
                  </a:schemeClr>
                </a:solidFill>
                <a:latin typeface="+mj-lt"/>
                <a:cs typeface="Arial" pitchFamily="34" charset="0"/>
              </a:rPr>
              <a:t> sandwich</a:t>
            </a:r>
          </a:p>
          <a:p>
            <a:pPr algn="ctr">
              <a:buFont typeface="Wingdings" panose="05000000000000000000" pitchFamily="2" charset="2"/>
              <a:buChar char=""/>
            </a:pPr>
            <a:r>
              <a:rPr lang="en-GB" sz="1600" b="1" dirty="0">
                <a:solidFill>
                  <a:schemeClr val="tx2">
                    <a:lumMod val="25000"/>
                  </a:schemeClr>
                </a:solidFill>
                <a:latin typeface="+mj-lt"/>
                <a:cs typeface="Arial" pitchFamily="34" charset="0"/>
              </a:rPr>
              <a:t>Sets clear objectives</a:t>
            </a:r>
            <a:endParaRPr lang="en-GB" sz="1600" b="1" dirty="0"/>
          </a:p>
        </p:txBody>
      </p:sp>
      <p:sp>
        <p:nvSpPr>
          <p:cNvPr id="5" name="Text Placeholder 4">
            <a:extLst>
              <a:ext uri="{FF2B5EF4-FFF2-40B4-BE49-F238E27FC236}">
                <a16:creationId xmlns:a16="http://schemas.microsoft.com/office/drawing/2014/main" id="{F62F3FA1-07F5-4E25-93D6-DF25305E72A0}"/>
              </a:ext>
            </a:extLst>
          </p:cNvPr>
          <p:cNvSpPr>
            <a:spLocks noGrp="1"/>
          </p:cNvSpPr>
          <p:nvPr>
            <p:ph type="body" sz="quarter" idx="3"/>
          </p:nvPr>
        </p:nvSpPr>
        <p:spPr>
          <a:xfrm>
            <a:off x="6345936" y="1842371"/>
            <a:ext cx="4937760" cy="823912"/>
          </a:xfrm>
        </p:spPr>
        <p:txBody>
          <a:bodyPr/>
          <a:lstStyle/>
          <a:p>
            <a:pPr algn="ctr"/>
            <a:r>
              <a:rPr lang="en-GB" dirty="0"/>
              <a:t>Bad</a:t>
            </a:r>
          </a:p>
        </p:txBody>
      </p:sp>
      <p:sp>
        <p:nvSpPr>
          <p:cNvPr id="6" name="Content Placeholder 5">
            <a:extLst>
              <a:ext uri="{FF2B5EF4-FFF2-40B4-BE49-F238E27FC236}">
                <a16:creationId xmlns:a16="http://schemas.microsoft.com/office/drawing/2014/main" id="{16E4F2C3-1678-43DA-89A1-7861BAD52D84}"/>
              </a:ext>
            </a:extLst>
          </p:cNvPr>
          <p:cNvSpPr>
            <a:spLocks noGrp="1"/>
          </p:cNvSpPr>
          <p:nvPr>
            <p:ph sz="quarter" idx="4"/>
          </p:nvPr>
        </p:nvSpPr>
        <p:spPr>
          <a:xfrm>
            <a:off x="6110748" y="2311917"/>
            <a:ext cx="5846065" cy="4398190"/>
          </a:xfrm>
        </p:spPr>
        <p:txBody>
          <a:bodyPr anchor="ctr">
            <a:noAutofit/>
          </a:bodyPr>
          <a:lstStyle/>
          <a:p>
            <a:pPr algn="ctr" eaLnBrk="1" hangingPunct="1">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Launches straight in</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Attacks personality</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Vague and generalised</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Emotional &amp; judgement laden</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Not prepared</a:t>
            </a:r>
          </a:p>
          <a:p>
            <a:pPr algn="ctr" eaLnBrk="1" hangingPunct="1">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Poor timing </a:t>
            </a:r>
            <a:r>
              <a:rPr lang="en-GB" sz="1200" b="1" dirty="0">
                <a:solidFill>
                  <a:schemeClr val="tx2">
                    <a:lumMod val="25000"/>
                  </a:schemeClr>
                </a:solidFill>
                <a:latin typeface="+mj-lt"/>
                <a:cs typeface="Arial" pitchFamily="34" charset="0"/>
              </a:rPr>
              <a:t>– </a:t>
            </a:r>
            <a:r>
              <a:rPr lang="en-GB" sz="1600" b="1" dirty="0">
                <a:solidFill>
                  <a:schemeClr val="tx2">
                    <a:lumMod val="25000"/>
                  </a:schemeClr>
                </a:solidFill>
                <a:latin typeface="+mj-lt"/>
                <a:cs typeface="Arial" pitchFamily="34" charset="0"/>
              </a:rPr>
              <a:t>during when not appropriate or much later</a:t>
            </a:r>
          </a:p>
          <a:p>
            <a:pPr algn="ctr" eaLnBrk="1" hangingPunct="1">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Environment not considered</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Effectiveness not checked</a:t>
            </a:r>
          </a:p>
          <a:p>
            <a:pPr algn="ctr">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Predominantly negative</a:t>
            </a:r>
          </a:p>
          <a:p>
            <a:pPr algn="ctr" eaLnBrk="1" hangingPunct="1">
              <a:lnSpc>
                <a:spcPct val="90000"/>
              </a:lnSpc>
              <a:buFont typeface="Wingdings" panose="05000000000000000000" pitchFamily="2" charset="2"/>
              <a:buChar char=""/>
            </a:pPr>
            <a:r>
              <a:rPr lang="en-GB" sz="1600" b="1" dirty="0">
                <a:solidFill>
                  <a:schemeClr val="tx2">
                    <a:lumMod val="25000"/>
                  </a:schemeClr>
                </a:solidFill>
                <a:latin typeface="+mj-lt"/>
                <a:cs typeface="Arial" pitchFamily="34" charset="0"/>
              </a:rPr>
              <a:t>No clear objectives</a:t>
            </a:r>
          </a:p>
        </p:txBody>
      </p:sp>
      <p:cxnSp>
        <p:nvCxnSpPr>
          <p:cNvPr id="8" name="Straight Connector 7">
            <a:extLst>
              <a:ext uri="{FF2B5EF4-FFF2-40B4-BE49-F238E27FC236}">
                <a16:creationId xmlns:a16="http://schemas.microsoft.com/office/drawing/2014/main" id="{8C866A14-FA25-4A50-B2D6-609E63B153FA}"/>
              </a:ext>
            </a:extLst>
          </p:cNvPr>
          <p:cNvCxnSpPr>
            <a:cxnSpLocks/>
          </p:cNvCxnSpPr>
          <p:nvPr/>
        </p:nvCxnSpPr>
        <p:spPr>
          <a:xfrm>
            <a:off x="6096000" y="2372650"/>
            <a:ext cx="0" cy="427672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97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E4682A-CC1F-4C9B-BEFD-D5E051EE6699}"/>
              </a:ext>
            </a:extLst>
          </p:cNvPr>
          <p:cNvSpPr>
            <a:spLocks noGrp="1"/>
          </p:cNvSpPr>
          <p:nvPr>
            <p:ph type="title"/>
          </p:nvPr>
        </p:nvSpPr>
        <p:spPr>
          <a:xfrm>
            <a:off x="841246" y="978619"/>
            <a:ext cx="5991244" cy="1106424"/>
          </a:xfrm>
        </p:spPr>
        <p:txBody>
          <a:bodyPr>
            <a:normAutofit/>
          </a:bodyPr>
          <a:lstStyle/>
          <a:p>
            <a:pPr algn="ctr"/>
            <a:r>
              <a:rPr lang="en-GB" dirty="0"/>
              <a:t>Reflective feedback:</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66D5D2-5A82-45E8-9F3C-4A5874E92CAF}"/>
              </a:ext>
            </a:extLst>
          </p:cNvPr>
          <p:cNvSpPr>
            <a:spLocks noGrp="1"/>
          </p:cNvSpPr>
          <p:nvPr>
            <p:ph idx="1"/>
          </p:nvPr>
        </p:nvSpPr>
        <p:spPr>
          <a:xfrm>
            <a:off x="841248" y="2112053"/>
            <a:ext cx="6406896" cy="4017491"/>
          </a:xfrm>
        </p:spPr>
        <p:txBody>
          <a:bodyPr anchor="ctr">
            <a:normAutofit fontScale="85000" lnSpcReduction="20000"/>
          </a:bodyPr>
          <a:lstStyle/>
          <a:p>
            <a:pPr>
              <a:lnSpc>
                <a:spcPct val="100000"/>
              </a:lnSpc>
            </a:pPr>
            <a:r>
              <a:rPr lang="en-GB" sz="2400" dirty="0"/>
              <a:t>As a student supervisor you may also be able to help the student develop their reflective skills by giving reflective feedback.</a:t>
            </a:r>
          </a:p>
          <a:p>
            <a:pPr>
              <a:lnSpc>
                <a:spcPct val="100000"/>
              </a:lnSpc>
            </a:pPr>
            <a:r>
              <a:rPr lang="en-GB" sz="2400" dirty="0"/>
              <a:t>Reflective feedback conversations offer a strategic approach for promoting the learner's critical reflection, self-assessment and a fact-based process to improvement.</a:t>
            </a:r>
          </a:p>
          <a:p>
            <a:pPr>
              <a:lnSpc>
                <a:spcPct val="100000"/>
              </a:lnSpc>
            </a:pPr>
            <a:r>
              <a:rPr lang="en-GB" sz="2400" dirty="0"/>
              <a:t>Should be a two-way conversation.</a:t>
            </a:r>
          </a:p>
          <a:p>
            <a:pPr lvl="1">
              <a:lnSpc>
                <a:spcPct val="100000"/>
              </a:lnSpc>
            </a:pPr>
            <a:r>
              <a:rPr lang="en-GB" dirty="0"/>
              <a:t>Invite self-assessment</a:t>
            </a:r>
          </a:p>
          <a:p>
            <a:pPr lvl="1">
              <a:lnSpc>
                <a:spcPct val="100000"/>
              </a:lnSpc>
            </a:pPr>
            <a:r>
              <a:rPr lang="en-GB" dirty="0"/>
              <a:t>Provide actionable guidance</a:t>
            </a:r>
          </a:p>
          <a:p>
            <a:pPr lvl="1">
              <a:lnSpc>
                <a:spcPct val="100000"/>
              </a:lnSpc>
            </a:pPr>
            <a:r>
              <a:rPr lang="en-GB" dirty="0"/>
              <a:t>Describe relevant, observable behaviours to include constructive compliments and constructive correction</a:t>
            </a:r>
          </a:p>
        </p:txBody>
      </p:sp>
      <p:pic>
        <p:nvPicPr>
          <p:cNvPr id="4" name="Picture 3" descr="A picture containing room&#10;&#10;Description automatically generated">
            <a:extLst>
              <a:ext uri="{FF2B5EF4-FFF2-40B4-BE49-F238E27FC236}">
                <a16:creationId xmlns:a16="http://schemas.microsoft.com/office/drawing/2014/main" id="{0B23FC54-5D82-46EC-9538-452AA84EC298}"/>
              </a:ext>
            </a:extLst>
          </p:cNvPr>
          <p:cNvPicPr>
            <a:picLocks noChangeAspect="1"/>
          </p:cNvPicPr>
          <p:nvPr/>
        </p:nvPicPr>
        <p:blipFill>
          <a:blip r:embed="rId3"/>
          <a:stretch>
            <a:fillRect/>
          </a:stretch>
        </p:blipFill>
        <p:spPr>
          <a:xfrm>
            <a:off x="7679814" y="1534762"/>
            <a:ext cx="4097657" cy="3687891"/>
          </a:xfrm>
          <a:prstGeom prst="rect">
            <a:avLst/>
          </a:prstGeom>
        </p:spPr>
      </p:pic>
    </p:spTree>
    <p:extLst>
      <p:ext uri="{BB962C8B-B14F-4D97-AF65-F5344CB8AC3E}">
        <p14:creationId xmlns:p14="http://schemas.microsoft.com/office/powerpoint/2010/main" val="2098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E016-9CEF-4AC4-99A4-6044E82D8B00}"/>
              </a:ext>
            </a:extLst>
          </p:cNvPr>
          <p:cNvSpPr>
            <a:spLocks noGrp="1"/>
          </p:cNvSpPr>
          <p:nvPr>
            <p:ph type="title"/>
          </p:nvPr>
        </p:nvSpPr>
        <p:spPr/>
        <p:txBody>
          <a:bodyPr/>
          <a:lstStyle/>
          <a:p>
            <a:r>
              <a:rPr lang="en-GB" dirty="0"/>
              <a:t>Strategies to help:</a:t>
            </a:r>
          </a:p>
        </p:txBody>
      </p:sp>
      <p:sp>
        <p:nvSpPr>
          <p:cNvPr id="3" name="Content Placeholder 2">
            <a:extLst>
              <a:ext uri="{FF2B5EF4-FFF2-40B4-BE49-F238E27FC236}">
                <a16:creationId xmlns:a16="http://schemas.microsoft.com/office/drawing/2014/main" id="{A983D0FE-4CDF-448C-A2CE-39F8D20D3891}"/>
              </a:ext>
            </a:extLst>
          </p:cNvPr>
          <p:cNvSpPr>
            <a:spLocks noGrp="1"/>
          </p:cNvSpPr>
          <p:nvPr>
            <p:ph idx="1"/>
          </p:nvPr>
        </p:nvSpPr>
        <p:spPr>
          <a:xfrm>
            <a:off x="1115568" y="2376424"/>
            <a:ext cx="10168128" cy="3694176"/>
          </a:xfrm>
        </p:spPr>
        <p:txBody>
          <a:bodyPr>
            <a:normAutofit fontScale="77500" lnSpcReduction="20000"/>
          </a:bodyPr>
          <a:lstStyle/>
          <a:p>
            <a:r>
              <a:rPr lang="en-GB" dirty="0"/>
              <a:t>Good / effective  communication (feed-forward) between supervisors</a:t>
            </a:r>
          </a:p>
          <a:p>
            <a:r>
              <a:rPr lang="en-GB" dirty="0"/>
              <a:t>Ensure issues aren’t missed &amp; are acted upon </a:t>
            </a:r>
          </a:p>
          <a:p>
            <a:r>
              <a:rPr lang="en-GB" dirty="0"/>
              <a:t>Clearly identify specific areas of concern to the student, in relation to capabilities (keep in mind expectations at different stages of placement)</a:t>
            </a:r>
          </a:p>
          <a:p>
            <a:r>
              <a:rPr lang="en-GB" dirty="0"/>
              <a:t>Support student to identify strategies (SMART goals) to address specific issues</a:t>
            </a:r>
          </a:p>
          <a:p>
            <a:r>
              <a:rPr lang="en-GB" dirty="0"/>
              <a:t>Ensure effective support of student’s identified SMART objectives / action plan</a:t>
            </a:r>
          </a:p>
          <a:p>
            <a:r>
              <a:rPr lang="en-GB" dirty="0"/>
              <a:t>If significant concerns identified, let university tutor know before the visit</a:t>
            </a:r>
          </a:p>
        </p:txBody>
      </p:sp>
    </p:spTree>
    <p:extLst>
      <p:ext uri="{BB962C8B-B14F-4D97-AF65-F5344CB8AC3E}">
        <p14:creationId xmlns:p14="http://schemas.microsoft.com/office/powerpoint/2010/main" val="119240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82FD-250B-464A-9FD8-51E794B75710}"/>
              </a:ext>
            </a:extLst>
          </p:cNvPr>
          <p:cNvSpPr>
            <a:spLocks noGrp="1"/>
          </p:cNvSpPr>
          <p:nvPr>
            <p:ph type="title"/>
          </p:nvPr>
        </p:nvSpPr>
        <p:spPr/>
        <p:txBody>
          <a:bodyPr>
            <a:normAutofit fontScale="90000"/>
          </a:bodyPr>
          <a:lstStyle/>
          <a:p>
            <a:r>
              <a:rPr lang="en-GB" i="1" dirty="0"/>
              <a:t>Example </a:t>
            </a:r>
            <a:r>
              <a:rPr lang="en-GB" dirty="0"/>
              <a:t>– Approaching negative feedback and constructive criticism:</a:t>
            </a:r>
          </a:p>
        </p:txBody>
      </p:sp>
      <p:sp>
        <p:nvSpPr>
          <p:cNvPr id="3" name="Content Placeholder 2">
            <a:extLst>
              <a:ext uri="{FF2B5EF4-FFF2-40B4-BE49-F238E27FC236}">
                <a16:creationId xmlns:a16="http://schemas.microsoft.com/office/drawing/2014/main" id="{2E6FFC19-3594-4F06-86E3-D3DA932996C5}"/>
              </a:ext>
            </a:extLst>
          </p:cNvPr>
          <p:cNvSpPr>
            <a:spLocks noGrp="1"/>
          </p:cNvSpPr>
          <p:nvPr>
            <p:ph idx="1"/>
          </p:nvPr>
        </p:nvSpPr>
        <p:spPr>
          <a:xfrm>
            <a:off x="1115568" y="2124062"/>
            <a:ext cx="10168128" cy="4497963"/>
          </a:xfrm>
        </p:spPr>
        <p:txBody>
          <a:bodyPr>
            <a:normAutofit fontScale="92500" lnSpcReduction="20000"/>
          </a:bodyPr>
          <a:lstStyle/>
          <a:p>
            <a:r>
              <a:rPr lang="en-GB" dirty="0"/>
              <a:t>Ensure timely, in ‘safe’ environment</a:t>
            </a:r>
          </a:p>
          <a:p>
            <a:r>
              <a:rPr lang="en-GB" dirty="0"/>
              <a:t>Elicit student’s self-evaluation first</a:t>
            </a:r>
          </a:p>
          <a:p>
            <a:r>
              <a:rPr lang="en-GB" dirty="0"/>
              <a:t>Use reflective feedback</a:t>
            </a:r>
          </a:p>
          <a:p>
            <a:r>
              <a:rPr lang="en-GB" dirty="0"/>
              <a:t>Depersonalise, focus on capabilities/task</a:t>
            </a:r>
          </a:p>
          <a:p>
            <a:r>
              <a:rPr lang="en-GB" dirty="0"/>
              <a:t>Sandwich (positive negative sandwich)</a:t>
            </a:r>
          </a:p>
          <a:p>
            <a:r>
              <a:rPr lang="en-GB" dirty="0"/>
              <a:t>Tactfulness (skill development)</a:t>
            </a:r>
          </a:p>
          <a:p>
            <a:r>
              <a:rPr lang="en-GB" dirty="0"/>
              <a:t>Check student’s understanding</a:t>
            </a:r>
          </a:p>
          <a:p>
            <a:r>
              <a:rPr lang="en-GB" dirty="0"/>
              <a:t>Support with strategy to address issues </a:t>
            </a:r>
          </a:p>
          <a:p>
            <a:r>
              <a:rPr lang="en-GB" dirty="0"/>
              <a:t>Feed forward</a:t>
            </a:r>
          </a:p>
        </p:txBody>
      </p:sp>
    </p:spTree>
    <p:extLst>
      <p:ext uri="{BB962C8B-B14F-4D97-AF65-F5344CB8AC3E}">
        <p14:creationId xmlns:p14="http://schemas.microsoft.com/office/powerpoint/2010/main" val="1873409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B0A6-03AC-4E2C-9F94-6E220D5B028E}"/>
              </a:ext>
            </a:extLst>
          </p:cNvPr>
          <p:cNvSpPr>
            <a:spLocks noGrp="1"/>
          </p:cNvSpPr>
          <p:nvPr>
            <p:ph type="title"/>
          </p:nvPr>
        </p:nvSpPr>
        <p:spPr/>
        <p:txBody>
          <a:bodyPr>
            <a:normAutofit fontScale="90000"/>
          </a:bodyPr>
          <a:lstStyle/>
          <a:p>
            <a:r>
              <a:rPr lang="en-GB" i="1" dirty="0"/>
              <a:t>Example</a:t>
            </a:r>
            <a:r>
              <a:rPr lang="en-GB" dirty="0"/>
              <a:t> - How to deal with student that makes same mistake:</a:t>
            </a:r>
          </a:p>
        </p:txBody>
      </p:sp>
      <p:sp>
        <p:nvSpPr>
          <p:cNvPr id="3" name="Content Placeholder 2">
            <a:extLst>
              <a:ext uri="{FF2B5EF4-FFF2-40B4-BE49-F238E27FC236}">
                <a16:creationId xmlns:a16="http://schemas.microsoft.com/office/drawing/2014/main" id="{88013F01-1063-4B09-95B0-4E1AE5A5AA42}"/>
              </a:ext>
            </a:extLst>
          </p:cNvPr>
          <p:cNvSpPr>
            <a:spLocks noGrp="1"/>
          </p:cNvSpPr>
          <p:nvPr>
            <p:ph idx="1"/>
          </p:nvPr>
        </p:nvSpPr>
        <p:spPr>
          <a:xfrm>
            <a:off x="1115568" y="2374785"/>
            <a:ext cx="10168128" cy="3694176"/>
          </a:xfrm>
        </p:spPr>
        <p:txBody>
          <a:bodyPr>
            <a:normAutofit fontScale="92500" lnSpcReduction="10000"/>
          </a:bodyPr>
          <a:lstStyle/>
          <a:p>
            <a:r>
              <a:rPr lang="en-GB" dirty="0"/>
              <a:t>? Effective feedback (ask for feedback on your feedback) </a:t>
            </a:r>
          </a:p>
          <a:p>
            <a:r>
              <a:rPr lang="en-GB" dirty="0"/>
              <a:t>Aim to establish why not acting on feedback?</a:t>
            </a:r>
          </a:p>
          <a:p>
            <a:r>
              <a:rPr lang="en-GB" dirty="0"/>
              <a:t>Does student understand? </a:t>
            </a:r>
          </a:p>
          <a:p>
            <a:r>
              <a:rPr lang="en-GB" dirty="0"/>
              <a:t>Ensure clear action plan – SMART, written format</a:t>
            </a:r>
          </a:p>
          <a:p>
            <a:r>
              <a:rPr lang="en-GB" dirty="0"/>
              <a:t>Strategies – modify timetable to allow extra practice</a:t>
            </a:r>
          </a:p>
          <a:p>
            <a:endParaRPr lang="en-GB" dirty="0"/>
          </a:p>
          <a:p>
            <a:r>
              <a:rPr lang="en-GB" dirty="0"/>
              <a:t>?Suggest student undertakes a written reflection on the area</a:t>
            </a:r>
          </a:p>
          <a:p>
            <a:endParaRPr lang="en-GB" dirty="0"/>
          </a:p>
        </p:txBody>
      </p:sp>
    </p:spTree>
    <p:extLst>
      <p:ext uri="{BB962C8B-B14F-4D97-AF65-F5344CB8AC3E}">
        <p14:creationId xmlns:p14="http://schemas.microsoft.com/office/powerpoint/2010/main" val="90605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4D8015-F73D-4473-93AB-FDC8EE20B2AF}"/>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gn="ctr"/>
            <a:r>
              <a:rPr lang="en-US" sz="4400" dirty="0"/>
              <a:t>Recognise, Reflect, Respond</a:t>
            </a:r>
          </a:p>
        </p:txBody>
      </p:sp>
      <p:sp>
        <p:nvSpPr>
          <p:cNvPr id="3" name="Text Placeholder 2">
            <a:extLst>
              <a:ext uri="{FF2B5EF4-FFF2-40B4-BE49-F238E27FC236}">
                <a16:creationId xmlns:a16="http://schemas.microsoft.com/office/drawing/2014/main" id="{4F5370CE-7AB9-4D97-A1C3-7E3EF2FDBD7D}"/>
              </a:ext>
            </a:extLst>
          </p:cNvPr>
          <p:cNvSpPr>
            <a:spLocks noGrp="1"/>
          </p:cNvSpPr>
          <p:nvPr>
            <p:ph type="body" idx="1"/>
          </p:nvPr>
        </p:nvSpPr>
        <p:spPr>
          <a:xfrm>
            <a:off x="7848600" y="4326497"/>
            <a:ext cx="4023360" cy="1208141"/>
          </a:xfrm>
        </p:spPr>
        <p:txBody>
          <a:bodyPr vert="horz" lIns="91440" tIns="45720" rIns="91440" bIns="45720" rtlCol="0">
            <a:normAutofit/>
          </a:bodyPr>
          <a:lstStyle/>
          <a:p>
            <a:pPr algn="ctr"/>
            <a:r>
              <a:rPr lang="en-US" dirty="0"/>
              <a:t>Summary</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2467645-6A58-4027-AD08-65A7973E318D}"/>
              </a:ext>
            </a:extLst>
          </p:cNvPr>
          <p:cNvPicPr>
            <a:picLocks noChangeAspect="1"/>
          </p:cNvPicPr>
          <p:nvPr/>
        </p:nvPicPr>
        <p:blipFill>
          <a:blip r:embed="rId2"/>
          <a:stretch>
            <a:fillRect/>
          </a:stretch>
        </p:blipFill>
        <p:spPr>
          <a:xfrm>
            <a:off x="483051" y="981244"/>
            <a:ext cx="6846401" cy="4895512"/>
          </a:xfrm>
          <a:prstGeom prst="rect">
            <a:avLst/>
          </a:prstGeom>
        </p:spPr>
      </p:pic>
    </p:spTree>
    <p:extLst>
      <p:ext uri="{BB962C8B-B14F-4D97-AF65-F5344CB8AC3E}">
        <p14:creationId xmlns:p14="http://schemas.microsoft.com/office/powerpoint/2010/main" val="89266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90A9-D96C-4EA7-BF05-99624C0F423B}"/>
              </a:ext>
            </a:extLst>
          </p:cNvPr>
          <p:cNvSpPr>
            <a:spLocks noGrp="1"/>
          </p:cNvSpPr>
          <p:nvPr>
            <p:ph type="title"/>
          </p:nvPr>
        </p:nvSpPr>
        <p:spPr/>
        <p:txBody>
          <a:bodyPr/>
          <a:lstStyle/>
          <a:p>
            <a:r>
              <a:rPr lang="en-GB" dirty="0"/>
              <a:t>Recognise:</a:t>
            </a:r>
          </a:p>
        </p:txBody>
      </p:sp>
      <p:sp>
        <p:nvSpPr>
          <p:cNvPr id="3" name="Text Placeholder 2">
            <a:extLst>
              <a:ext uri="{FF2B5EF4-FFF2-40B4-BE49-F238E27FC236}">
                <a16:creationId xmlns:a16="http://schemas.microsoft.com/office/drawing/2014/main" id="{743FA41E-E99F-4222-8FF4-411C5D834252}"/>
              </a:ext>
            </a:extLst>
          </p:cNvPr>
          <p:cNvSpPr>
            <a:spLocks noGrp="1"/>
          </p:cNvSpPr>
          <p:nvPr>
            <p:ph type="body" idx="1"/>
          </p:nvPr>
        </p:nvSpPr>
        <p:spPr>
          <a:xfrm>
            <a:off x="738257" y="2056355"/>
            <a:ext cx="4937760" cy="823912"/>
          </a:xfrm>
        </p:spPr>
        <p:txBody>
          <a:bodyPr anchor="t"/>
          <a:lstStyle/>
          <a:p>
            <a:pPr algn="ctr"/>
            <a:r>
              <a:rPr lang="en-GB" dirty="0"/>
              <a:t>Do…</a:t>
            </a:r>
          </a:p>
        </p:txBody>
      </p:sp>
      <p:sp>
        <p:nvSpPr>
          <p:cNvPr id="4" name="Content Placeholder 3">
            <a:extLst>
              <a:ext uri="{FF2B5EF4-FFF2-40B4-BE49-F238E27FC236}">
                <a16:creationId xmlns:a16="http://schemas.microsoft.com/office/drawing/2014/main" id="{9B93C524-5E42-4F31-AFD8-3C76908DB114}"/>
              </a:ext>
            </a:extLst>
          </p:cNvPr>
          <p:cNvSpPr>
            <a:spLocks noGrp="1"/>
          </p:cNvSpPr>
          <p:nvPr>
            <p:ph sz="half" idx="2"/>
          </p:nvPr>
        </p:nvSpPr>
        <p:spPr>
          <a:xfrm>
            <a:off x="360947" y="2562727"/>
            <a:ext cx="5692381" cy="4030578"/>
          </a:xfrm>
        </p:spPr>
        <p:txBody>
          <a:bodyPr anchor="ctr">
            <a:normAutofit fontScale="92500" lnSpcReduction="20000"/>
          </a:bodyPr>
          <a:lstStyle/>
          <a:p>
            <a:pPr algn="ctr"/>
            <a:r>
              <a:rPr lang="en-GB" dirty="0"/>
              <a:t>Ask students during their induction if they find themselves struggling at any point, how this might present/how you might recognise it/what they might do about it</a:t>
            </a:r>
          </a:p>
          <a:p>
            <a:pPr algn="ctr"/>
            <a:endParaRPr lang="en-GB" dirty="0"/>
          </a:p>
          <a:p>
            <a:pPr algn="ctr"/>
            <a:r>
              <a:rPr lang="en-GB" dirty="0"/>
              <a:t>Encourage students to raise any difficulties they are experiencing at the earliest opportunity</a:t>
            </a:r>
          </a:p>
          <a:p>
            <a:pPr algn="ctr"/>
            <a:endParaRPr lang="en-GB" dirty="0"/>
          </a:p>
          <a:p>
            <a:pPr algn="ctr"/>
            <a:r>
              <a:rPr lang="en-GB" dirty="0"/>
              <a:t>Allocate a mentor to all students at the start of placement</a:t>
            </a:r>
          </a:p>
        </p:txBody>
      </p:sp>
      <p:sp>
        <p:nvSpPr>
          <p:cNvPr id="5" name="Text Placeholder 4">
            <a:extLst>
              <a:ext uri="{FF2B5EF4-FFF2-40B4-BE49-F238E27FC236}">
                <a16:creationId xmlns:a16="http://schemas.microsoft.com/office/drawing/2014/main" id="{B7862B01-82D1-44D7-9AD9-4E975F596CEF}"/>
              </a:ext>
            </a:extLst>
          </p:cNvPr>
          <p:cNvSpPr>
            <a:spLocks noGrp="1"/>
          </p:cNvSpPr>
          <p:nvPr>
            <p:ph type="body" sz="quarter" idx="3"/>
          </p:nvPr>
        </p:nvSpPr>
        <p:spPr>
          <a:xfrm>
            <a:off x="6665734" y="2056355"/>
            <a:ext cx="4937760" cy="823912"/>
          </a:xfrm>
        </p:spPr>
        <p:txBody>
          <a:bodyPr anchor="t"/>
          <a:lstStyle/>
          <a:p>
            <a:pPr algn="ctr"/>
            <a:r>
              <a:rPr lang="en-GB" dirty="0"/>
              <a:t>Don’t…</a:t>
            </a:r>
          </a:p>
        </p:txBody>
      </p:sp>
      <p:sp>
        <p:nvSpPr>
          <p:cNvPr id="6" name="Content Placeholder 5">
            <a:extLst>
              <a:ext uri="{FF2B5EF4-FFF2-40B4-BE49-F238E27FC236}">
                <a16:creationId xmlns:a16="http://schemas.microsoft.com/office/drawing/2014/main" id="{AA916C39-E3A0-4F6C-B464-6AF097EA521B}"/>
              </a:ext>
            </a:extLst>
          </p:cNvPr>
          <p:cNvSpPr>
            <a:spLocks noGrp="1"/>
          </p:cNvSpPr>
          <p:nvPr>
            <p:ph sz="quarter" idx="4"/>
          </p:nvPr>
        </p:nvSpPr>
        <p:spPr>
          <a:xfrm>
            <a:off x="6285618" y="3340754"/>
            <a:ext cx="5577359" cy="3366125"/>
          </a:xfrm>
        </p:spPr>
        <p:txBody>
          <a:bodyPr anchor="ctr">
            <a:normAutofit lnSpcReduction="10000"/>
          </a:bodyPr>
          <a:lstStyle/>
          <a:p>
            <a:pPr algn="ctr"/>
            <a:r>
              <a:rPr lang="en-GB" sz="2200" dirty="0"/>
              <a:t>Assume there won’t be any difficulties or that they will raise them</a:t>
            </a:r>
          </a:p>
          <a:p>
            <a:pPr algn="ctr"/>
            <a:endParaRPr lang="en-GB" sz="2200" dirty="0"/>
          </a:p>
          <a:p>
            <a:pPr algn="ctr"/>
            <a:r>
              <a:rPr lang="en-GB" sz="2200" dirty="0"/>
              <a:t>Assume students will raise issues if necessary</a:t>
            </a:r>
          </a:p>
          <a:p>
            <a:pPr algn="ctr"/>
            <a:endParaRPr lang="en-GB" sz="2200" dirty="0"/>
          </a:p>
          <a:p>
            <a:pPr algn="ctr"/>
            <a:r>
              <a:rPr lang="en-GB" sz="2200" dirty="0"/>
              <a:t>Don’t expect students to ask for a mentor when they need one</a:t>
            </a:r>
          </a:p>
          <a:p>
            <a:endParaRPr lang="en-GB" dirty="0"/>
          </a:p>
        </p:txBody>
      </p:sp>
      <p:pic>
        <p:nvPicPr>
          <p:cNvPr id="8" name="Picture 7">
            <a:extLst>
              <a:ext uri="{FF2B5EF4-FFF2-40B4-BE49-F238E27FC236}">
                <a16:creationId xmlns:a16="http://schemas.microsoft.com/office/drawing/2014/main" id="{617E9B69-4E06-49FB-87DD-C787FA155E74}"/>
              </a:ext>
            </a:extLst>
          </p:cNvPr>
          <p:cNvPicPr>
            <a:picLocks noChangeAspect="1"/>
          </p:cNvPicPr>
          <p:nvPr/>
        </p:nvPicPr>
        <p:blipFill>
          <a:blip r:embed="rId2"/>
          <a:stretch>
            <a:fillRect/>
          </a:stretch>
        </p:blipFill>
        <p:spPr>
          <a:xfrm>
            <a:off x="6181342" y="2307446"/>
            <a:ext cx="12193" cy="4285859"/>
          </a:xfrm>
          <a:prstGeom prst="rect">
            <a:avLst/>
          </a:prstGeom>
        </p:spPr>
      </p:pic>
    </p:spTree>
    <p:extLst>
      <p:ext uri="{BB962C8B-B14F-4D97-AF65-F5344CB8AC3E}">
        <p14:creationId xmlns:p14="http://schemas.microsoft.com/office/powerpoint/2010/main" val="3200688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9D41-A10D-4DF1-A38A-C4F314BC7951}"/>
              </a:ext>
            </a:extLst>
          </p:cNvPr>
          <p:cNvSpPr>
            <a:spLocks noGrp="1"/>
          </p:cNvSpPr>
          <p:nvPr>
            <p:ph type="title"/>
          </p:nvPr>
        </p:nvSpPr>
        <p:spPr/>
        <p:txBody>
          <a:bodyPr/>
          <a:lstStyle/>
          <a:p>
            <a:r>
              <a:rPr lang="en-GB" dirty="0"/>
              <a:t>This session will cover:</a:t>
            </a:r>
          </a:p>
        </p:txBody>
      </p:sp>
      <p:sp>
        <p:nvSpPr>
          <p:cNvPr id="3" name="Content Placeholder 2">
            <a:extLst>
              <a:ext uri="{FF2B5EF4-FFF2-40B4-BE49-F238E27FC236}">
                <a16:creationId xmlns:a16="http://schemas.microsoft.com/office/drawing/2014/main" id="{A57AD041-A585-4DD9-8745-C3FA40644BD7}"/>
              </a:ext>
            </a:extLst>
          </p:cNvPr>
          <p:cNvSpPr>
            <a:spLocks noGrp="1"/>
          </p:cNvSpPr>
          <p:nvPr>
            <p:ph idx="1"/>
          </p:nvPr>
        </p:nvSpPr>
        <p:spPr>
          <a:xfrm>
            <a:off x="1115568" y="2222842"/>
            <a:ext cx="10168128" cy="3694176"/>
          </a:xfrm>
        </p:spPr>
        <p:txBody>
          <a:bodyPr anchor="ctr">
            <a:normAutofit/>
          </a:bodyPr>
          <a:lstStyle/>
          <a:p>
            <a:r>
              <a:rPr lang="en-GB" dirty="0"/>
              <a:t>Identifying a struggling student</a:t>
            </a:r>
          </a:p>
          <a:p>
            <a:r>
              <a:rPr lang="en-GB" dirty="0"/>
              <a:t>How to give “good” feedback and avoid “bad” feedback</a:t>
            </a:r>
          </a:p>
          <a:p>
            <a:r>
              <a:rPr lang="en-GB" dirty="0"/>
              <a:t>The reflective feedback process </a:t>
            </a:r>
          </a:p>
          <a:p>
            <a:r>
              <a:rPr lang="en-GB" dirty="0"/>
              <a:t>Strategies for supporting a struggling student</a:t>
            </a:r>
          </a:p>
        </p:txBody>
      </p:sp>
    </p:spTree>
    <p:extLst>
      <p:ext uri="{BB962C8B-B14F-4D97-AF65-F5344CB8AC3E}">
        <p14:creationId xmlns:p14="http://schemas.microsoft.com/office/powerpoint/2010/main" val="232526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90A9-D96C-4EA7-BF05-99624C0F423B}"/>
              </a:ext>
            </a:extLst>
          </p:cNvPr>
          <p:cNvSpPr>
            <a:spLocks noGrp="1"/>
          </p:cNvSpPr>
          <p:nvPr>
            <p:ph type="title"/>
          </p:nvPr>
        </p:nvSpPr>
        <p:spPr/>
        <p:txBody>
          <a:bodyPr/>
          <a:lstStyle/>
          <a:p>
            <a:r>
              <a:rPr lang="en-GB" dirty="0"/>
              <a:t>Reflect:</a:t>
            </a:r>
          </a:p>
        </p:txBody>
      </p:sp>
      <p:sp>
        <p:nvSpPr>
          <p:cNvPr id="3" name="Text Placeholder 2">
            <a:extLst>
              <a:ext uri="{FF2B5EF4-FFF2-40B4-BE49-F238E27FC236}">
                <a16:creationId xmlns:a16="http://schemas.microsoft.com/office/drawing/2014/main" id="{743FA41E-E99F-4222-8FF4-411C5D834252}"/>
              </a:ext>
            </a:extLst>
          </p:cNvPr>
          <p:cNvSpPr>
            <a:spLocks noGrp="1"/>
          </p:cNvSpPr>
          <p:nvPr>
            <p:ph type="body" idx="1"/>
          </p:nvPr>
        </p:nvSpPr>
        <p:spPr>
          <a:xfrm>
            <a:off x="786384" y="2092449"/>
            <a:ext cx="4937760" cy="823912"/>
          </a:xfrm>
        </p:spPr>
        <p:txBody>
          <a:bodyPr anchor="t"/>
          <a:lstStyle/>
          <a:p>
            <a:pPr algn="ctr"/>
            <a:r>
              <a:rPr lang="en-GB" dirty="0"/>
              <a:t>Do…</a:t>
            </a:r>
          </a:p>
        </p:txBody>
      </p:sp>
      <p:sp>
        <p:nvSpPr>
          <p:cNvPr id="4" name="Content Placeholder 3">
            <a:extLst>
              <a:ext uri="{FF2B5EF4-FFF2-40B4-BE49-F238E27FC236}">
                <a16:creationId xmlns:a16="http://schemas.microsoft.com/office/drawing/2014/main" id="{9B93C524-5E42-4F31-AFD8-3C76908DB114}"/>
              </a:ext>
            </a:extLst>
          </p:cNvPr>
          <p:cNvSpPr>
            <a:spLocks noGrp="1"/>
          </p:cNvSpPr>
          <p:nvPr>
            <p:ph sz="half" idx="2"/>
          </p:nvPr>
        </p:nvSpPr>
        <p:spPr>
          <a:xfrm>
            <a:off x="457200" y="2514599"/>
            <a:ext cx="5596128" cy="4078705"/>
          </a:xfrm>
        </p:spPr>
        <p:txBody>
          <a:bodyPr anchor="ctr">
            <a:normAutofit/>
          </a:bodyPr>
          <a:lstStyle/>
          <a:p>
            <a:r>
              <a:rPr lang="en-GB" dirty="0"/>
              <a:t>Ask the student how they feel things are going/how a consultation went. They often have insight into areas that need to improve</a:t>
            </a:r>
          </a:p>
          <a:p>
            <a:endParaRPr lang="en-GB" dirty="0"/>
          </a:p>
          <a:p>
            <a:r>
              <a:rPr lang="en-GB" dirty="0"/>
              <a:t>Ask the student why they think something might not have gone so well</a:t>
            </a:r>
          </a:p>
        </p:txBody>
      </p:sp>
      <p:sp>
        <p:nvSpPr>
          <p:cNvPr id="5" name="Text Placeholder 4">
            <a:extLst>
              <a:ext uri="{FF2B5EF4-FFF2-40B4-BE49-F238E27FC236}">
                <a16:creationId xmlns:a16="http://schemas.microsoft.com/office/drawing/2014/main" id="{B7862B01-82D1-44D7-9AD9-4E975F596CEF}"/>
              </a:ext>
            </a:extLst>
          </p:cNvPr>
          <p:cNvSpPr>
            <a:spLocks noGrp="1"/>
          </p:cNvSpPr>
          <p:nvPr>
            <p:ph type="body" sz="quarter" idx="3"/>
          </p:nvPr>
        </p:nvSpPr>
        <p:spPr>
          <a:xfrm>
            <a:off x="6611107" y="2053995"/>
            <a:ext cx="4937760" cy="823912"/>
          </a:xfrm>
        </p:spPr>
        <p:txBody>
          <a:bodyPr anchor="t"/>
          <a:lstStyle/>
          <a:p>
            <a:pPr algn="ctr"/>
            <a:r>
              <a:rPr lang="en-GB" dirty="0"/>
              <a:t>Don’t…</a:t>
            </a:r>
          </a:p>
        </p:txBody>
      </p:sp>
      <p:sp>
        <p:nvSpPr>
          <p:cNvPr id="6" name="Content Placeholder 5">
            <a:extLst>
              <a:ext uri="{FF2B5EF4-FFF2-40B4-BE49-F238E27FC236}">
                <a16:creationId xmlns:a16="http://schemas.microsoft.com/office/drawing/2014/main" id="{AA916C39-E3A0-4F6C-B464-6AF097EA521B}"/>
              </a:ext>
            </a:extLst>
          </p:cNvPr>
          <p:cNvSpPr>
            <a:spLocks noGrp="1"/>
          </p:cNvSpPr>
          <p:nvPr>
            <p:ph sz="quarter" idx="4"/>
          </p:nvPr>
        </p:nvSpPr>
        <p:spPr>
          <a:xfrm>
            <a:off x="6345935" y="2695073"/>
            <a:ext cx="5468751" cy="4162927"/>
          </a:xfrm>
        </p:spPr>
        <p:txBody>
          <a:bodyPr anchor="ctr">
            <a:normAutofit/>
          </a:bodyPr>
          <a:lstStyle/>
          <a:p>
            <a:r>
              <a:rPr lang="en-GB" dirty="0"/>
              <a:t>Assume the student is not aware of their shortcomings</a:t>
            </a:r>
          </a:p>
          <a:p>
            <a:pPr marL="0" indent="0">
              <a:buNone/>
            </a:pPr>
            <a:endParaRPr lang="en-GB" dirty="0"/>
          </a:p>
          <a:p>
            <a:pPr marL="0" indent="0">
              <a:buNone/>
            </a:pPr>
            <a:endParaRPr lang="en-GB" dirty="0"/>
          </a:p>
          <a:p>
            <a:r>
              <a:rPr lang="en-GB" dirty="0"/>
              <a:t>Assume you know the reason why something didn’t go well</a:t>
            </a:r>
          </a:p>
          <a:p>
            <a:endParaRPr lang="en-GB" dirty="0"/>
          </a:p>
        </p:txBody>
      </p:sp>
      <p:pic>
        <p:nvPicPr>
          <p:cNvPr id="8" name="Picture 7">
            <a:extLst>
              <a:ext uri="{FF2B5EF4-FFF2-40B4-BE49-F238E27FC236}">
                <a16:creationId xmlns:a16="http://schemas.microsoft.com/office/drawing/2014/main" id="{81BC4132-7806-4097-AE33-D71A536A9D5E}"/>
              </a:ext>
            </a:extLst>
          </p:cNvPr>
          <p:cNvPicPr>
            <a:picLocks noChangeAspect="1"/>
          </p:cNvPicPr>
          <p:nvPr/>
        </p:nvPicPr>
        <p:blipFill>
          <a:blip r:embed="rId2"/>
          <a:stretch>
            <a:fillRect/>
          </a:stretch>
        </p:blipFill>
        <p:spPr>
          <a:xfrm>
            <a:off x="6193535" y="2391667"/>
            <a:ext cx="12193" cy="4285859"/>
          </a:xfrm>
          <a:prstGeom prst="rect">
            <a:avLst/>
          </a:prstGeom>
        </p:spPr>
      </p:pic>
    </p:spTree>
    <p:extLst>
      <p:ext uri="{BB962C8B-B14F-4D97-AF65-F5344CB8AC3E}">
        <p14:creationId xmlns:p14="http://schemas.microsoft.com/office/powerpoint/2010/main" val="404252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90A9-D96C-4EA7-BF05-99624C0F423B}"/>
              </a:ext>
            </a:extLst>
          </p:cNvPr>
          <p:cNvSpPr>
            <a:spLocks noGrp="1"/>
          </p:cNvSpPr>
          <p:nvPr>
            <p:ph type="title"/>
          </p:nvPr>
        </p:nvSpPr>
        <p:spPr/>
        <p:txBody>
          <a:bodyPr/>
          <a:lstStyle/>
          <a:p>
            <a:r>
              <a:rPr lang="en-GB" dirty="0"/>
              <a:t>Respond:</a:t>
            </a:r>
          </a:p>
        </p:txBody>
      </p:sp>
      <p:sp>
        <p:nvSpPr>
          <p:cNvPr id="3" name="Text Placeholder 2">
            <a:extLst>
              <a:ext uri="{FF2B5EF4-FFF2-40B4-BE49-F238E27FC236}">
                <a16:creationId xmlns:a16="http://schemas.microsoft.com/office/drawing/2014/main" id="{743FA41E-E99F-4222-8FF4-411C5D834252}"/>
              </a:ext>
            </a:extLst>
          </p:cNvPr>
          <p:cNvSpPr>
            <a:spLocks noGrp="1"/>
          </p:cNvSpPr>
          <p:nvPr>
            <p:ph type="body" idx="1"/>
          </p:nvPr>
        </p:nvSpPr>
        <p:spPr>
          <a:xfrm>
            <a:off x="806146" y="1967679"/>
            <a:ext cx="4937760" cy="823912"/>
          </a:xfrm>
        </p:spPr>
        <p:txBody>
          <a:bodyPr anchor="t"/>
          <a:lstStyle/>
          <a:p>
            <a:pPr algn="ctr"/>
            <a:r>
              <a:rPr lang="en-GB" dirty="0"/>
              <a:t>Do…</a:t>
            </a:r>
          </a:p>
        </p:txBody>
      </p:sp>
      <p:sp>
        <p:nvSpPr>
          <p:cNvPr id="4" name="Content Placeholder 3">
            <a:extLst>
              <a:ext uri="{FF2B5EF4-FFF2-40B4-BE49-F238E27FC236}">
                <a16:creationId xmlns:a16="http://schemas.microsoft.com/office/drawing/2014/main" id="{9B93C524-5E42-4F31-AFD8-3C76908DB114}"/>
              </a:ext>
            </a:extLst>
          </p:cNvPr>
          <p:cNvSpPr>
            <a:spLocks noGrp="1"/>
          </p:cNvSpPr>
          <p:nvPr>
            <p:ph sz="half" idx="2"/>
          </p:nvPr>
        </p:nvSpPr>
        <p:spPr>
          <a:xfrm>
            <a:off x="209360" y="2514599"/>
            <a:ext cx="5971982" cy="4150895"/>
          </a:xfrm>
        </p:spPr>
        <p:txBody>
          <a:bodyPr anchor="ctr">
            <a:noAutofit/>
          </a:bodyPr>
          <a:lstStyle/>
          <a:p>
            <a:pPr algn="ctr"/>
            <a:r>
              <a:rPr lang="en-GB" sz="1600" dirty="0"/>
              <a:t>Raise issues or concerns with students at the time they arise to ensure they are aware of the concerns. A key principle of good feedback is timeliness</a:t>
            </a:r>
          </a:p>
          <a:p>
            <a:pPr algn="ctr"/>
            <a:r>
              <a:rPr lang="en-GB" sz="1600" dirty="0"/>
              <a:t>Raise concerns about passing a placement when they arise. Use the placement support tutor for support with this if needed</a:t>
            </a:r>
          </a:p>
          <a:p>
            <a:pPr algn="ctr"/>
            <a:r>
              <a:rPr lang="en-GB" sz="1600" dirty="0"/>
              <a:t>Focus on the capabilities not being demonstrated, to ensure feedback is objective and clear. A key feature of good feedback is that it is specific &amp; objective</a:t>
            </a:r>
          </a:p>
          <a:p>
            <a:pPr algn="ctr"/>
            <a:r>
              <a:rPr lang="en-GB" sz="1600" dirty="0"/>
              <a:t>Support the student to develop a clear, SMART plan to address the areas of concern. </a:t>
            </a:r>
          </a:p>
          <a:p>
            <a:pPr algn="ctr"/>
            <a:r>
              <a:rPr lang="en-GB" sz="1600" dirty="0"/>
              <a:t>Remember to include the positives. Students will often focus on the negatives, it’s important they hear and accept the positives too.  The positive negative sandwich can help</a:t>
            </a:r>
          </a:p>
        </p:txBody>
      </p:sp>
      <p:sp>
        <p:nvSpPr>
          <p:cNvPr id="5" name="Text Placeholder 4">
            <a:extLst>
              <a:ext uri="{FF2B5EF4-FFF2-40B4-BE49-F238E27FC236}">
                <a16:creationId xmlns:a16="http://schemas.microsoft.com/office/drawing/2014/main" id="{B7862B01-82D1-44D7-9AD9-4E975F596CEF}"/>
              </a:ext>
            </a:extLst>
          </p:cNvPr>
          <p:cNvSpPr>
            <a:spLocks noGrp="1"/>
          </p:cNvSpPr>
          <p:nvPr>
            <p:ph type="body" sz="quarter" idx="3"/>
          </p:nvPr>
        </p:nvSpPr>
        <p:spPr>
          <a:xfrm>
            <a:off x="6695407" y="1967679"/>
            <a:ext cx="4937760" cy="823912"/>
          </a:xfrm>
        </p:spPr>
        <p:txBody>
          <a:bodyPr anchor="t"/>
          <a:lstStyle/>
          <a:p>
            <a:pPr algn="ctr"/>
            <a:r>
              <a:rPr lang="en-GB" dirty="0"/>
              <a:t>Don’t…</a:t>
            </a:r>
          </a:p>
        </p:txBody>
      </p:sp>
      <p:sp>
        <p:nvSpPr>
          <p:cNvPr id="6" name="Content Placeholder 5">
            <a:extLst>
              <a:ext uri="{FF2B5EF4-FFF2-40B4-BE49-F238E27FC236}">
                <a16:creationId xmlns:a16="http://schemas.microsoft.com/office/drawing/2014/main" id="{AA916C39-E3A0-4F6C-B464-6AF097EA521B}"/>
              </a:ext>
            </a:extLst>
          </p:cNvPr>
          <p:cNvSpPr>
            <a:spLocks noGrp="1"/>
          </p:cNvSpPr>
          <p:nvPr>
            <p:ph sz="quarter" idx="4"/>
          </p:nvPr>
        </p:nvSpPr>
        <p:spPr>
          <a:xfrm>
            <a:off x="6345935" y="2514599"/>
            <a:ext cx="5636705" cy="4150895"/>
          </a:xfrm>
        </p:spPr>
        <p:txBody>
          <a:bodyPr anchor="ctr">
            <a:normAutofit/>
          </a:bodyPr>
          <a:lstStyle/>
          <a:p>
            <a:pPr algn="ctr"/>
            <a:r>
              <a:rPr lang="en-GB" sz="1600" dirty="0"/>
              <a:t>Leave it to the end of the week or placement to raise issues. Students consistently say they like issues raised at the time, not a while afterwards</a:t>
            </a:r>
          </a:p>
          <a:p>
            <a:pPr algn="ctr"/>
            <a:r>
              <a:rPr lang="en-GB" sz="1600" dirty="0"/>
              <a:t>Leave raising concerns about passing a placement to the end of the placement when it is too late to address/comes out of the blue to the student. </a:t>
            </a:r>
          </a:p>
          <a:p>
            <a:pPr algn="ctr"/>
            <a:r>
              <a:rPr lang="en-GB" sz="1600" dirty="0"/>
              <a:t>Give vague, subjective feedback </a:t>
            </a:r>
          </a:p>
          <a:p>
            <a:pPr algn="ctr"/>
            <a:r>
              <a:rPr lang="en-GB" sz="1600" dirty="0"/>
              <a:t>Assume the student will be able to come up with a plan to resolve the issue by themself. Whilst many will see the problems they may not know how to address them.</a:t>
            </a:r>
          </a:p>
          <a:p>
            <a:pPr algn="ctr"/>
            <a:r>
              <a:rPr lang="en-GB" sz="1600" dirty="0"/>
              <a:t>Give a long list of negative feedback or only give negative feedback</a:t>
            </a:r>
          </a:p>
        </p:txBody>
      </p:sp>
      <p:pic>
        <p:nvPicPr>
          <p:cNvPr id="8" name="Picture 7">
            <a:extLst>
              <a:ext uri="{FF2B5EF4-FFF2-40B4-BE49-F238E27FC236}">
                <a16:creationId xmlns:a16="http://schemas.microsoft.com/office/drawing/2014/main" id="{DE2AE02C-47E8-430E-B13C-FB52AC6820B6}"/>
              </a:ext>
            </a:extLst>
          </p:cNvPr>
          <p:cNvPicPr>
            <a:picLocks noChangeAspect="1"/>
          </p:cNvPicPr>
          <p:nvPr/>
        </p:nvPicPr>
        <p:blipFill>
          <a:blip r:embed="rId2"/>
          <a:stretch>
            <a:fillRect/>
          </a:stretch>
        </p:blipFill>
        <p:spPr>
          <a:xfrm>
            <a:off x="6181342" y="2379635"/>
            <a:ext cx="12193" cy="4285859"/>
          </a:xfrm>
          <a:prstGeom prst="rect">
            <a:avLst/>
          </a:prstGeom>
        </p:spPr>
      </p:pic>
    </p:spTree>
    <p:extLst>
      <p:ext uri="{BB962C8B-B14F-4D97-AF65-F5344CB8AC3E}">
        <p14:creationId xmlns:p14="http://schemas.microsoft.com/office/powerpoint/2010/main" val="387040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jumping in the air&#10;&#10;Description automatically generated">
            <a:extLst>
              <a:ext uri="{FF2B5EF4-FFF2-40B4-BE49-F238E27FC236}">
                <a16:creationId xmlns:a16="http://schemas.microsoft.com/office/drawing/2014/main" id="{605CF18D-95A1-4198-BFCD-AEC91FA4E5BB}"/>
              </a:ext>
            </a:extLst>
          </p:cNvPr>
          <p:cNvPicPr>
            <a:picLocks noChangeAspect="1"/>
          </p:cNvPicPr>
          <p:nvPr/>
        </p:nvPicPr>
        <p:blipFill rotWithShape="1">
          <a:blip r:embed="rId2"/>
          <a:srcRect l="14967" t="9091" r="1" b="1"/>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4D8015-F73D-4473-93AB-FDC8EE20B2AF}"/>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gn="ctr"/>
            <a:r>
              <a:rPr lang="en-US" sz="4400" dirty="0"/>
              <a:t>Supporting Struggling Students</a:t>
            </a:r>
          </a:p>
        </p:txBody>
      </p:sp>
      <p:sp>
        <p:nvSpPr>
          <p:cNvPr id="3" name="Text Placeholder 2">
            <a:extLst>
              <a:ext uri="{FF2B5EF4-FFF2-40B4-BE49-F238E27FC236}">
                <a16:creationId xmlns:a16="http://schemas.microsoft.com/office/drawing/2014/main" id="{4F5370CE-7AB9-4D97-A1C3-7E3EF2FDBD7D}"/>
              </a:ext>
            </a:extLst>
          </p:cNvPr>
          <p:cNvSpPr>
            <a:spLocks noGrp="1"/>
          </p:cNvSpPr>
          <p:nvPr>
            <p:ph type="body" idx="1"/>
          </p:nvPr>
        </p:nvSpPr>
        <p:spPr>
          <a:xfrm>
            <a:off x="7848600" y="4326497"/>
            <a:ext cx="4023360" cy="1208141"/>
          </a:xfrm>
        </p:spPr>
        <p:txBody>
          <a:bodyPr vert="horz" lIns="91440" tIns="45720" rIns="91440" bIns="45720" rtlCol="0">
            <a:normAutofit/>
          </a:bodyPr>
          <a:lstStyle/>
          <a:p>
            <a:pPr algn="ctr"/>
            <a:r>
              <a:rPr lang="en-US" dirty="0"/>
              <a:t>Part 1</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6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59E5C-3D62-488E-B292-7554A4C101EC}"/>
              </a:ext>
            </a:extLst>
          </p:cNvPr>
          <p:cNvSpPr>
            <a:spLocks noGrp="1"/>
          </p:cNvSpPr>
          <p:nvPr>
            <p:ph type="title"/>
          </p:nvPr>
        </p:nvSpPr>
        <p:spPr>
          <a:xfrm>
            <a:off x="841246" y="978619"/>
            <a:ext cx="5991244" cy="1106424"/>
          </a:xfrm>
        </p:spPr>
        <p:txBody>
          <a:bodyPr>
            <a:normAutofit/>
          </a:bodyPr>
          <a:lstStyle/>
          <a:p>
            <a:pPr algn="ctr"/>
            <a:r>
              <a:rPr lang="en-GB" dirty="0"/>
              <a:t>A ‘typical’ student:</a:t>
            </a:r>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769364E-E21B-4AB3-96A7-388A8FCD2876}"/>
              </a:ext>
            </a:extLst>
          </p:cNvPr>
          <p:cNvSpPr>
            <a:spLocks noGrp="1"/>
          </p:cNvSpPr>
          <p:nvPr>
            <p:ph idx="1"/>
          </p:nvPr>
        </p:nvSpPr>
        <p:spPr>
          <a:xfrm>
            <a:off x="841248" y="2252870"/>
            <a:ext cx="6237978" cy="3774644"/>
          </a:xfrm>
        </p:spPr>
        <p:txBody>
          <a:bodyPr anchor="ctr">
            <a:normAutofit/>
          </a:bodyPr>
          <a:lstStyle/>
          <a:p>
            <a:r>
              <a:rPr lang="en-GB" sz="2400" dirty="0"/>
              <a:t>Female or male</a:t>
            </a:r>
          </a:p>
          <a:p>
            <a:r>
              <a:rPr lang="en-GB" sz="2400" dirty="0"/>
              <a:t> A levels or other qualifications including previous degree</a:t>
            </a:r>
          </a:p>
          <a:p>
            <a:r>
              <a:rPr lang="en-GB" sz="2400" dirty="0"/>
              <a:t>Employed during term time</a:t>
            </a:r>
          </a:p>
          <a:p>
            <a:r>
              <a:rPr lang="en-GB" sz="2400" dirty="0"/>
              <a:t>Caring responsibilities</a:t>
            </a:r>
          </a:p>
          <a:p>
            <a:r>
              <a:rPr lang="en-GB" sz="2400" dirty="0"/>
              <a:t>Under 21 at start of course OR over 21 at start of course </a:t>
            </a:r>
          </a:p>
        </p:txBody>
      </p:sp>
      <p:pic>
        <p:nvPicPr>
          <p:cNvPr id="4" name="Picture 3">
            <a:extLst>
              <a:ext uri="{FF2B5EF4-FFF2-40B4-BE49-F238E27FC236}">
                <a16:creationId xmlns:a16="http://schemas.microsoft.com/office/drawing/2014/main" id="{23933C75-AF1E-40E1-AFEB-4929A8747D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25" b="97250" l="1875" r="98125">
                        <a14:foregroundMark x1="39375" y1="21875" x2="39375" y2="21875"/>
                        <a14:foregroundMark x1="38750" y1="12250" x2="38750" y2="12250"/>
                        <a14:foregroundMark x1="65250" y1="14125" x2="65250" y2="14125"/>
                        <a14:foregroundMark x1="67000" y1="25000" x2="67000" y2="25000"/>
                        <a14:foregroundMark x1="63625" y1="34250" x2="63625" y2="34250"/>
                        <a14:foregroundMark x1="57875" y1="40000" x2="57875" y2="40000"/>
                        <a14:foregroundMark x1="52125" y1="42500" x2="52125" y2="42500"/>
                        <a14:foregroundMark x1="43875" y1="42625" x2="43375" y2="42625"/>
                        <a14:foregroundMark x1="24250" y1="41250" x2="24250" y2="41250"/>
                        <a14:foregroundMark x1="23250" y1="50875" x2="23750" y2="55375"/>
                        <a14:foregroundMark x1="24500" y1="62000" x2="25750" y2="66000"/>
                        <a14:foregroundMark x1="27750" y1="69250" x2="34750" y2="73375"/>
                        <a14:foregroundMark x1="39750" y1="75625" x2="51000" y2="76875"/>
                        <a14:foregroundMark x1="61625" y1="76875" x2="67750" y2="73250"/>
                        <a14:foregroundMark x1="67750" y1="73250" x2="73000" y2="67375"/>
                        <a14:foregroundMark x1="73000" y1="67375" x2="80250" y2="49250"/>
                        <a14:foregroundMark x1="80250" y1="49250" x2="79375" y2="38625"/>
                        <a14:foregroundMark x1="79375" y1="38625" x2="69125" y2="27125"/>
                        <a14:foregroundMark x1="69125" y1="27125" x2="54125" y2="19875"/>
                        <a14:foregroundMark x1="54125" y1="19875" x2="44250" y2="18125"/>
                        <a14:foregroundMark x1="39250" y1="31000" x2="30750" y2="43625"/>
                        <a14:foregroundMark x1="30750" y1="43625" x2="28625" y2="51375"/>
                        <a14:foregroundMark x1="28625" y1="51375" x2="28500" y2="60125"/>
                        <a14:foregroundMark x1="28500" y1="60125" x2="31250" y2="68000"/>
                        <a14:foregroundMark x1="31250" y1="68000" x2="38250" y2="75250"/>
                        <a14:foregroundMark x1="38250" y1="75250" x2="46375" y2="77625"/>
                        <a14:foregroundMark x1="46375" y1="77625" x2="59625" y2="77375"/>
                        <a14:foregroundMark x1="59625" y1="77375" x2="66375" y2="74875"/>
                        <a14:foregroundMark x1="66375" y1="74875" x2="72125" y2="69000"/>
                        <a14:foregroundMark x1="72125" y1="69000" x2="78125" y2="52625"/>
                        <a14:foregroundMark x1="78125" y1="52625" x2="78750" y2="42000"/>
                        <a14:foregroundMark x1="78750" y1="42000" x2="71125" y2="36375"/>
                        <a14:foregroundMark x1="71125" y1="36375" x2="62375" y2="38000"/>
                        <a14:foregroundMark x1="62375" y1="38000" x2="54625" y2="41875"/>
                        <a14:foregroundMark x1="54625" y1="41875" x2="54625" y2="42125"/>
                        <a14:foregroundMark x1="26125" y1="37000" x2="11625" y2="45750"/>
                        <a14:foregroundMark x1="11625" y1="45750" x2="7625" y2="53375"/>
                        <a14:foregroundMark x1="7625" y1="53375" x2="9375" y2="60625"/>
                        <a14:foregroundMark x1="9375" y1="60625" x2="27250" y2="78125"/>
                        <a14:foregroundMark x1="27250" y1="78125" x2="35375" y2="82750"/>
                        <a14:foregroundMark x1="35375" y1="82750" x2="46500" y2="83250"/>
                        <a14:foregroundMark x1="46500" y1="83250" x2="55375" y2="81125"/>
                        <a14:foregroundMark x1="55375" y1="81125" x2="77375" y2="64750"/>
                        <a14:foregroundMark x1="77375" y1="64750" x2="77375" y2="64625"/>
                        <a14:foregroundMark x1="52250" y1="89750" x2="52250" y2="89750"/>
                        <a14:foregroundMark x1="52250" y1="89000" x2="52250" y2="89000"/>
                        <a14:foregroundMark x1="53875" y1="87625" x2="56000" y2="86625"/>
                        <a14:foregroundMark x1="65625" y1="84625" x2="68250" y2="83125"/>
                        <a14:foregroundMark x1="72125" y1="82000" x2="75125" y2="78500"/>
                        <a14:foregroundMark x1="76250" y1="74750" x2="76875" y2="72375"/>
                        <a14:foregroundMark x1="81125" y1="63375" x2="83625" y2="54000"/>
                        <a14:foregroundMark x1="85000" y1="49750" x2="85250" y2="43875"/>
                        <a14:foregroundMark x1="84625" y1="32125" x2="80500" y2="22750"/>
                        <a14:foregroundMark x1="78500" y1="21250" x2="77250" y2="20250"/>
                        <a14:foregroundMark x1="67375" y1="19375" x2="66250" y2="19125"/>
                        <a14:foregroundMark x1="52375" y1="17875" x2="51000" y2="17500"/>
                        <a14:foregroundMark x1="38500" y1="16250" x2="37500" y2="16250"/>
                        <a14:foregroundMark x1="32875" y1="16250" x2="32000" y2="17000"/>
                        <a14:foregroundMark x1="29125" y1="20125" x2="27125" y2="23000"/>
                        <a14:foregroundMark x1="21875" y1="33375" x2="21375" y2="36625"/>
                        <a14:foregroundMark x1="20375" y1="46875" x2="19500" y2="51375"/>
                        <a14:foregroundMark x1="18625" y1="66250" x2="19125" y2="69125"/>
                        <a14:foregroundMark x1="20625" y1="74625" x2="22375" y2="78625"/>
                        <a14:foregroundMark x1="24625" y1="83125" x2="26875" y2="84125"/>
                        <a14:foregroundMark x1="30250" y1="86250" x2="33625" y2="88250"/>
                        <a14:foregroundMark x1="40125" y1="90125" x2="43125" y2="90500"/>
                        <a14:foregroundMark x1="49000" y1="90875" x2="50125" y2="90750"/>
                        <a14:foregroundMark x1="52125" y1="90750" x2="56250" y2="90750"/>
                        <a14:foregroundMark x1="68250" y1="91750" x2="70125" y2="91625"/>
                        <a14:foregroundMark x1="73000" y1="90750" x2="73500" y2="89500"/>
                        <a14:foregroundMark x1="75625" y1="76125" x2="76000" y2="75625"/>
                        <a14:foregroundMark x1="77875" y1="72250" x2="78625" y2="71000"/>
                        <a14:foregroundMark x1="84625" y1="65375" x2="87000" y2="62125"/>
                        <a14:foregroundMark x1="90125" y1="57875" x2="90250" y2="57250"/>
                        <a14:foregroundMark x1="90250" y1="55250" x2="90250" y2="53375"/>
                        <a14:foregroundMark x1="89625" y1="47625" x2="89125" y2="43375"/>
                        <a14:foregroundMark x1="88375" y1="40250" x2="87125" y2="36250"/>
                        <a14:foregroundMark x1="83750" y1="30750" x2="83125" y2="28875"/>
                        <a14:foregroundMark x1="83000" y1="28875" x2="81875" y2="27500"/>
                        <a14:foregroundMark x1="81375" y1="27250" x2="78750" y2="24375"/>
                        <a14:foregroundMark x1="74875" y1="23125" x2="74875" y2="23125"/>
                        <a14:foregroundMark x1="63125" y1="12125" x2="60000" y2="7500"/>
                        <a14:foregroundMark x1="59125" y1="7250" x2="56875" y2="7250"/>
                        <a14:foregroundMark x1="45500" y1="7750" x2="44375" y2="7875"/>
                        <a14:foregroundMark x1="39125" y1="8500" x2="39125" y2="8500"/>
                        <a14:foregroundMark x1="27750" y1="35500" x2="27750" y2="37000"/>
                        <a14:foregroundMark x1="27750" y1="42500" x2="27625" y2="43000"/>
                        <a14:foregroundMark x1="24625" y1="45625" x2="24000" y2="47250"/>
                        <a14:foregroundMark x1="21750" y1="54000" x2="21250" y2="54375"/>
                        <a14:foregroundMark x1="19125" y1="58125" x2="19125" y2="58125"/>
                        <a14:foregroundMark x1="19250" y1="60625" x2="19250" y2="61500"/>
                        <a14:foregroundMark x1="18750" y1="64125" x2="18750" y2="64125"/>
                        <a14:foregroundMark x1="17500" y1="65125" x2="16125" y2="67625"/>
                        <a14:foregroundMark x1="14125" y1="71375" x2="13625" y2="72750"/>
                        <a14:foregroundMark x1="13375" y1="74125" x2="13250" y2="75000"/>
                        <a14:foregroundMark x1="13375" y1="76375" x2="14625" y2="79125"/>
                        <a14:foregroundMark x1="20750" y1="85875" x2="20750" y2="85875"/>
                        <a14:foregroundMark x1="23000" y1="86625" x2="24500" y2="87500"/>
                        <a14:foregroundMark x1="29000" y1="88875" x2="30625" y2="89500"/>
                        <a14:foregroundMark x1="32250" y1="90125" x2="34125" y2="91375"/>
                        <a14:foregroundMark x1="35500" y1="92750" x2="37375" y2="93375"/>
                        <a14:foregroundMark x1="40000" y1="93375" x2="41125" y2="93125"/>
                        <a14:foregroundMark x1="44875" y1="93125" x2="45625" y2="93125"/>
                        <a14:foregroundMark x1="47875" y1="93625" x2="48750" y2="94000"/>
                        <a14:foregroundMark x1="50625" y1="94000" x2="52875" y2="94000"/>
                        <a14:foregroundMark x1="60375" y1="94250" x2="60375" y2="94250"/>
                        <a14:foregroundMark x1="61750" y1="94000" x2="78625" y2="67875"/>
                        <a14:foregroundMark x1="78625" y1="67875" x2="73500" y2="48625"/>
                        <a14:foregroundMark x1="59750" y1="67875" x2="55875" y2="41625"/>
                        <a14:foregroundMark x1="55875" y1="41625" x2="53500" y2="34750"/>
                        <a14:foregroundMark x1="53500" y1="34750" x2="53000" y2="34625"/>
                        <a14:foregroundMark x1="39750" y1="66625" x2="33500" y2="39750"/>
                        <a14:foregroundMark x1="33500" y1="39750" x2="17625" y2="43125"/>
                        <a14:foregroundMark x1="17625" y1="43125" x2="11500" y2="46875"/>
                        <a14:foregroundMark x1="11500" y1="46875" x2="9375" y2="52000"/>
                        <a14:foregroundMark x1="9375" y1="36125" x2="4000" y2="42125"/>
                        <a14:foregroundMark x1="4000" y1="42125" x2="32625" y2="26625"/>
                        <a14:foregroundMark x1="32625" y1="26625" x2="36000" y2="20250"/>
                        <a14:foregroundMark x1="36000" y1="20250" x2="37500" y2="13250"/>
                        <a14:foregroundMark x1="37500" y1="13250" x2="57750" y2="16250"/>
                        <a14:foregroundMark x1="59375" y1="12500" x2="59750" y2="27125"/>
                        <a14:foregroundMark x1="51000" y1="28500" x2="45875" y2="37625"/>
                        <a14:foregroundMark x1="45875" y1="37625" x2="46125" y2="45750"/>
                        <a14:foregroundMark x1="46125" y1="45750" x2="49750" y2="54875"/>
                        <a14:foregroundMark x1="49750" y1="54875" x2="46875" y2="72000"/>
                        <a14:foregroundMark x1="44000" y1="91000" x2="53750" y2="82250"/>
                        <a14:foregroundMark x1="53750" y1="82250" x2="59000" y2="73875"/>
                        <a14:foregroundMark x1="59000" y1="73875" x2="64875" y2="41875"/>
                        <a14:foregroundMark x1="54125" y1="94375" x2="70000" y2="46375"/>
                        <a14:foregroundMark x1="37125" y1="89250" x2="39375" y2="47250"/>
                        <a14:foregroundMark x1="23375" y1="88250" x2="23375" y2="49250"/>
                        <a14:foregroundMark x1="14875" y1="80625" x2="14875" y2="48000"/>
                        <a14:foregroundMark x1="18750" y1="82375" x2="19500" y2="68375"/>
                        <a14:foregroundMark x1="12625" y1="75250" x2="3125" y2="48375"/>
                        <a14:foregroundMark x1="3125" y1="48375" x2="3625" y2="41875"/>
                        <a14:foregroundMark x1="16625" y1="25625" x2="39250" y2="16375"/>
                        <a14:foregroundMark x1="39750" y1="9125" x2="39750" y2="9125"/>
                        <a14:foregroundMark x1="41000" y1="8500" x2="41000" y2="8500"/>
                        <a14:foregroundMark x1="41000" y1="5875" x2="41000" y2="5875"/>
                        <a14:foregroundMark x1="39750" y1="5875" x2="39750" y2="5875"/>
                        <a14:foregroundMark x1="37500" y1="6500" x2="37500" y2="6500"/>
                        <a14:foregroundMark x1="32125" y1="8000" x2="32125" y2="8000"/>
                        <a14:foregroundMark x1="35500" y1="10500" x2="35500" y2="10500"/>
                        <a14:foregroundMark x1="56250" y1="10125" x2="56250" y2="10125"/>
                        <a14:foregroundMark x1="59250" y1="10250" x2="61375" y2="11625"/>
                        <a14:foregroundMark x1="64875" y1="12500" x2="65250" y2="13000"/>
                        <a14:foregroundMark x1="67125" y1="15000" x2="71000" y2="18500"/>
                        <a14:foregroundMark x1="74500" y1="20625" x2="76000" y2="23000"/>
                        <a14:foregroundMark x1="79875" y1="26875" x2="82000" y2="29625"/>
                        <a14:foregroundMark x1="85750" y1="32500" x2="88250" y2="74375"/>
                        <a14:foregroundMark x1="86250" y1="68375" x2="79625" y2="84375"/>
                        <a14:foregroundMark x1="79625" y1="84375" x2="72125" y2="89250"/>
                        <a14:foregroundMark x1="72125" y1="89250" x2="59000" y2="93375"/>
                        <a14:foregroundMark x1="57375" y1="95375" x2="57375" y2="95375"/>
                        <a14:foregroundMark x1="57250" y1="95375" x2="57250" y2="95375"/>
                        <a14:foregroundMark x1="57250" y1="95375" x2="57250" y2="95375"/>
                        <a14:foregroundMark x1="53250" y1="95625" x2="53250" y2="95625"/>
                        <a14:foregroundMark x1="51250" y1="96875" x2="50125" y2="96875"/>
                        <a14:foregroundMark x1="49625" y1="96875" x2="45875" y2="97250"/>
                        <a14:foregroundMark x1="43875" y1="97250" x2="41625" y2="97250"/>
                        <a14:foregroundMark x1="41250" y1="97250" x2="39000" y2="97000"/>
                        <a14:foregroundMark x1="37500" y1="96625" x2="37500" y2="96625"/>
                        <a14:foregroundMark x1="36125" y1="95625" x2="36125" y2="95625"/>
                        <a14:foregroundMark x1="32875" y1="92750" x2="32875" y2="92750"/>
                        <a14:foregroundMark x1="31375" y1="92125" x2="30375" y2="91000"/>
                        <a14:foregroundMark x1="28875" y1="90375" x2="28875" y2="90375"/>
                        <a14:foregroundMark x1="28375" y1="90125" x2="26750" y2="90125"/>
                        <a14:foregroundMark x1="23375" y1="89125" x2="23125" y2="88375"/>
                        <a14:foregroundMark x1="22500" y1="87125" x2="22500" y2="87125"/>
                        <a14:foregroundMark x1="21750" y1="86875" x2="21125" y2="86000"/>
                        <a14:foregroundMark x1="19500" y1="84750" x2="18375" y2="83625"/>
                        <a14:foregroundMark x1="17250" y1="82625" x2="15500" y2="81125"/>
                        <a14:foregroundMark x1="15250" y1="80750" x2="15250" y2="80750"/>
                        <a14:foregroundMark x1="13625" y1="79125" x2="12875" y2="76875"/>
                        <a14:foregroundMark x1="12250" y1="76000" x2="12250" y2="76000"/>
                        <a14:foregroundMark x1="10625" y1="74125" x2="9625" y2="72000"/>
                        <a14:foregroundMark x1="9500" y1="70875" x2="9000" y2="70500"/>
                        <a14:foregroundMark x1="8875" y1="70250" x2="8875" y2="70250"/>
                        <a14:foregroundMark x1="6875" y1="68375" x2="6250" y2="66625"/>
                        <a14:foregroundMark x1="5625" y1="64625" x2="5625" y2="64625"/>
                        <a14:foregroundMark x1="5625" y1="64625" x2="5625" y2="64625"/>
                        <a14:foregroundMark x1="4625" y1="62125" x2="4625" y2="59750"/>
                        <a14:foregroundMark x1="4375" y1="58125" x2="4375" y2="58125"/>
                        <a14:foregroundMark x1="4000" y1="57500" x2="4000" y2="57500"/>
                        <a14:foregroundMark x1="3875" y1="55500" x2="3875" y2="54750"/>
                        <a14:foregroundMark x1="6125" y1="34125" x2="6125" y2="34125"/>
                        <a14:foregroundMark x1="7625" y1="32000" x2="7625" y2="32000"/>
                        <a14:foregroundMark x1="7625" y1="32000" x2="7625" y2="32000"/>
                        <a14:foregroundMark x1="8125" y1="31125" x2="8125" y2="31125"/>
                        <a14:foregroundMark x1="8125" y1="31125" x2="8125" y2="31125"/>
                        <a14:foregroundMark x1="8125" y1="31125" x2="8125" y2="31125"/>
                        <a14:foregroundMark x1="8125" y1="31125" x2="8125" y2="31125"/>
                        <a14:foregroundMark x1="11500" y1="30250" x2="11500" y2="30250"/>
                        <a14:foregroundMark x1="11500" y1="30250" x2="11500" y2="30250"/>
                        <a14:foregroundMark x1="11500" y1="32000" x2="11250" y2="33125"/>
                        <a14:foregroundMark x1="11000" y1="33125" x2="9125" y2="34625"/>
                        <a14:foregroundMark x1="7375" y1="35875" x2="6250" y2="37625"/>
                        <a14:foregroundMark x1="5750" y1="38125" x2="5750" y2="38125"/>
                        <a14:foregroundMark x1="11000" y1="28875" x2="11000" y2="28875"/>
                        <a14:foregroundMark x1="12375" y1="28000" x2="13875" y2="26500"/>
                        <a14:foregroundMark x1="16125" y1="24625" x2="16125" y2="24625"/>
                        <a14:foregroundMark x1="16625" y1="24375" x2="16625" y2="24375"/>
                        <a14:foregroundMark x1="19375" y1="23125" x2="21375" y2="23000"/>
                        <a14:foregroundMark x1="23625" y1="22500" x2="23625" y2="22500"/>
                        <a14:foregroundMark x1="23625" y1="22500" x2="24625" y2="20250"/>
                        <a14:foregroundMark x1="25125" y1="20125" x2="25125" y2="20125"/>
                        <a14:foregroundMark x1="22375" y1="19500" x2="21625" y2="19500"/>
                        <a14:foregroundMark x1="18125" y1="20625" x2="16125" y2="21875"/>
                        <a14:foregroundMark x1="15875" y1="21875" x2="14500" y2="23125"/>
                        <a14:foregroundMark x1="12750" y1="24750" x2="11375" y2="26375"/>
                        <a14:foregroundMark x1="10250" y1="27500" x2="10250" y2="27500"/>
                        <a14:foregroundMark x1="17500" y1="18750" x2="18125" y2="18500"/>
                        <a14:foregroundMark x1="21625" y1="16000" x2="21625" y2="16000"/>
                        <a14:foregroundMark x1="23250" y1="14750" x2="24500" y2="14000"/>
                        <a14:foregroundMark x1="28875" y1="11375" x2="28875" y2="11375"/>
                        <a14:foregroundMark x1="29750" y1="11125" x2="30250" y2="11125"/>
                        <a14:foregroundMark x1="32750" y1="10500" x2="33250" y2="10125"/>
                        <a14:foregroundMark x1="35375" y1="9875" x2="37875" y2="9500"/>
                        <a14:foregroundMark x1="41250" y1="8625" x2="41250" y2="8625"/>
                        <a14:foregroundMark x1="36250" y1="12125" x2="36250" y2="12125"/>
                        <a14:foregroundMark x1="50000" y1="8625" x2="50000" y2="8625"/>
                        <a14:foregroundMark x1="48500" y1="10500" x2="46500" y2="13375"/>
                        <a14:foregroundMark x1="41875" y1="19250" x2="41125" y2="20500"/>
                        <a14:foregroundMark x1="39250" y1="24000" x2="38625" y2="25125"/>
                        <a14:foregroundMark x1="36875" y1="27000" x2="35125" y2="28375"/>
                        <a14:foregroundMark x1="34000" y1="28875" x2="32625" y2="29000"/>
                        <a14:foregroundMark x1="30750" y1="29125" x2="29625" y2="29250"/>
                        <a14:foregroundMark x1="27750" y1="29625" x2="26750" y2="29625"/>
                        <a14:foregroundMark x1="24875" y1="28875" x2="24875" y2="28875"/>
                        <a14:foregroundMark x1="23125" y1="26875" x2="22500" y2="25875"/>
                        <a14:foregroundMark x1="21250" y1="24125" x2="21000" y2="23375"/>
                        <a14:foregroundMark x1="20125" y1="19500" x2="20125" y2="19500"/>
                        <a14:foregroundMark x1="20750" y1="14625" x2="25125" y2="10125"/>
                        <a14:foregroundMark x1="25125" y1="9750" x2="16750" y2="15250"/>
                        <a14:foregroundMark x1="13250" y1="18250" x2="11625" y2="19500"/>
                        <a14:foregroundMark x1="11500" y1="19500" x2="11500" y2="19500"/>
                        <a14:foregroundMark x1="13625" y1="16375" x2="14125" y2="16250"/>
                        <a14:foregroundMark x1="19875" y1="11625" x2="22875" y2="9625"/>
                        <a14:foregroundMark x1="24375" y1="8875" x2="26875" y2="8625"/>
                        <a14:foregroundMark x1="30250" y1="8250" x2="46500" y2="6875"/>
                        <a14:foregroundMark x1="47875" y1="6875" x2="51000" y2="7500"/>
                        <a14:foregroundMark x1="54125" y1="7500" x2="54625" y2="7750"/>
                        <a14:foregroundMark x1="54625" y1="7750" x2="56625" y2="10250"/>
                        <a14:foregroundMark x1="56625" y1="11125" x2="56625" y2="11125"/>
                        <a14:foregroundMark x1="56875" y1="11125" x2="56125" y2="13750"/>
                        <a14:foregroundMark x1="54500" y1="16250" x2="54250" y2="18750"/>
                        <a14:foregroundMark x1="54000" y1="22500" x2="52875" y2="24750"/>
                        <a14:foregroundMark x1="52250" y1="26500" x2="50250" y2="27750"/>
                        <a14:foregroundMark x1="48500" y1="27875" x2="47875" y2="27875"/>
                        <a14:foregroundMark x1="45500" y1="28250" x2="45500" y2="28250"/>
                        <a14:foregroundMark x1="28125" y1="6375" x2="27625" y2="6375"/>
                        <a14:foregroundMark x1="26375" y1="6375" x2="23750" y2="7000"/>
                        <a14:foregroundMark x1="22625" y1="7000" x2="21375" y2="8000"/>
                        <a14:foregroundMark x1="20500" y1="9500" x2="18750" y2="10875"/>
                        <a14:foregroundMark x1="16875" y1="12500" x2="16125" y2="14125"/>
                        <a14:foregroundMark x1="15250" y1="15875" x2="13625" y2="16750"/>
                        <a14:foregroundMark x1="11375" y1="19125" x2="11375" y2="19125"/>
                        <a14:foregroundMark x1="8250" y1="21375" x2="8250" y2="21375"/>
                        <a14:foregroundMark x1="8250" y1="21375" x2="8250" y2="21375"/>
                        <a14:foregroundMark x1="14625" y1="25000" x2="14625" y2="25000"/>
                        <a14:foregroundMark x1="18125" y1="23000" x2="18125" y2="23000"/>
                        <a14:foregroundMark x1="19375" y1="20125" x2="19375" y2="20125"/>
                        <a14:foregroundMark x1="19500" y1="20000" x2="20500" y2="19375"/>
                        <a14:foregroundMark x1="22500" y1="18625" x2="22500" y2="18625"/>
                        <a14:foregroundMark x1="19250" y1="21500" x2="18625" y2="21875"/>
                        <a14:foregroundMark x1="17250" y1="21875" x2="17250" y2="21875"/>
                        <a14:foregroundMark x1="16500" y1="22625" x2="16250" y2="23125"/>
                        <a14:foregroundMark x1="16000" y1="23625" x2="15625" y2="24000"/>
                        <a14:foregroundMark x1="15125" y1="24625" x2="14750" y2="25125"/>
                        <a14:foregroundMark x1="14125" y1="25625" x2="14125" y2="25625"/>
                        <a14:foregroundMark x1="13375" y1="26375" x2="12875" y2="26625"/>
                        <a14:foregroundMark x1="12875" y1="26625" x2="12875" y2="26625"/>
                        <a14:foregroundMark x1="12875" y1="26500" x2="12875" y2="26500"/>
                        <a14:foregroundMark x1="12875" y1="26500" x2="12875" y2="26500"/>
                        <a14:foregroundMark x1="12875" y1="26500" x2="12875" y2="26500"/>
                        <a14:foregroundMark x1="13375" y1="25375" x2="13375" y2="25375"/>
                        <a14:foregroundMark x1="13375" y1="25375" x2="13875" y2="25375"/>
                        <a14:foregroundMark x1="14500" y1="25250" x2="14500" y2="25250"/>
                        <a14:foregroundMark x1="14500" y1="23125" x2="13875" y2="23125"/>
                        <a14:foregroundMark x1="12625" y1="23125" x2="11375" y2="23125"/>
                        <a14:foregroundMark x1="10125" y1="22625" x2="10125" y2="22625"/>
                        <a14:foregroundMark x1="10125" y1="22625" x2="10125" y2="22625"/>
                        <a14:foregroundMark x1="10125" y1="22625" x2="10125" y2="22625"/>
                        <a14:foregroundMark x1="25250" y1="6375" x2="25250" y2="6375"/>
                        <a14:foregroundMark x1="26750" y1="5250" x2="26750" y2="5250"/>
                        <a14:foregroundMark x1="27750" y1="5250" x2="27750" y2="5250"/>
                        <a14:foregroundMark x1="30000" y1="5250" x2="30000" y2="5250"/>
                        <a14:foregroundMark x1="31250" y1="5250" x2="31250" y2="5250"/>
                        <a14:foregroundMark x1="2250" y1="24000" x2="2250" y2="24000"/>
                        <a14:foregroundMark x1="2875" y1="23375" x2="2875" y2="23375"/>
                        <a14:foregroundMark x1="2875" y1="23375" x2="2875" y2="23375"/>
                        <a14:foregroundMark x1="6750" y1="22500" x2="6750" y2="22500"/>
                        <a14:foregroundMark x1="7125" y1="21750" x2="7125" y2="21750"/>
                        <a14:foregroundMark x1="7750" y1="21250" x2="7750" y2="21250"/>
                        <a14:foregroundMark x1="9625" y1="19875" x2="9625" y2="19875"/>
                        <a14:foregroundMark x1="19875" y1="11625" x2="20375" y2="11500"/>
                        <a14:foregroundMark x1="24875" y1="6250" x2="24875" y2="6250"/>
                        <a14:foregroundMark x1="26500" y1="5375" x2="27750" y2="5375"/>
                        <a14:foregroundMark x1="32000" y1="4500" x2="32000" y2="4500"/>
                        <a14:foregroundMark x1="33625" y1="4500" x2="33625" y2="4500"/>
                        <a14:foregroundMark x1="37875" y1="4125" x2="37875" y2="4125"/>
                        <a14:foregroundMark x1="62000" y1="6625" x2="62000" y2="6625"/>
                        <a14:foregroundMark x1="66375" y1="7875" x2="67625" y2="9125"/>
                        <a14:foregroundMark x1="69000" y1="9875" x2="69500" y2="10375"/>
                        <a14:foregroundMark x1="70625" y1="10875" x2="71500" y2="11750"/>
                        <a14:foregroundMark x1="72000" y1="12250" x2="72625" y2="12875"/>
                        <a14:foregroundMark x1="74625" y1="14250" x2="74625" y2="14250"/>
                        <a14:foregroundMark x1="52750" y1="1250" x2="52750" y2="1250"/>
                        <a14:foregroundMark x1="48250" y1="1125" x2="48250" y2="1125"/>
                        <a14:foregroundMark x1="46375" y1="1125" x2="46375" y2="1125"/>
                        <a14:foregroundMark x1="58000" y1="2625" x2="58000" y2="2625"/>
                        <a14:foregroundMark x1="60625" y1="4375" x2="61250" y2="5125"/>
                        <a14:foregroundMark x1="61250" y1="5375" x2="61250" y2="5375"/>
                        <a14:foregroundMark x1="66375" y1="6375" x2="67375" y2="6625"/>
                        <a14:foregroundMark x1="69125" y1="7250" x2="69125" y2="7250"/>
                        <a14:foregroundMark x1="71750" y1="9125" x2="72875" y2="10250"/>
                        <a14:foregroundMark x1="75500" y1="12125" x2="75500" y2="12125"/>
                        <a14:foregroundMark x1="76750" y1="14000" x2="77375" y2="14375"/>
                        <a14:foregroundMark x1="83875" y1="22375" x2="84875" y2="23750"/>
                        <a14:foregroundMark x1="85000" y1="24000" x2="85500" y2="25875"/>
                        <a14:foregroundMark x1="86500" y1="27750" x2="87000" y2="28875"/>
                        <a14:foregroundMark x1="87375" y1="29125" x2="87625" y2="29875"/>
                        <a14:foregroundMark x1="89125" y1="33500" x2="89500" y2="34125"/>
                        <a14:foregroundMark x1="90000" y1="35250" x2="90375" y2="36375"/>
                        <a14:foregroundMark x1="90625" y1="37625" x2="91250" y2="39500"/>
                        <a14:foregroundMark x1="92000" y1="41250" x2="92125" y2="42375"/>
                        <a14:foregroundMark x1="92375" y1="44000" x2="92625" y2="45000"/>
                        <a14:foregroundMark x1="93000" y1="45875" x2="93500" y2="47625"/>
                        <a14:foregroundMark x1="94000" y1="49500" x2="94000" y2="50250"/>
                        <a14:foregroundMark x1="94000" y1="53625" x2="94000" y2="53625"/>
                        <a14:foregroundMark x1="98125" y1="47750" x2="98125" y2="47750"/>
                        <a14:foregroundMark x1="62500" y1="31500" x2="62500" y2="31500"/>
                        <a14:foregroundMark x1="57125" y1="32375" x2="57125" y2="32375"/>
                        <a14:foregroundMark x1="56625" y1="32750" x2="56625" y2="32750"/>
                        <a14:foregroundMark x1="53250" y1="35500" x2="53250" y2="35500"/>
                        <a14:foregroundMark x1="53000" y1="35875" x2="54250" y2="34875"/>
                        <a14:foregroundMark x1="60500" y1="29625" x2="61250" y2="29500"/>
                        <a14:foregroundMark x1="66375" y1="28375" x2="66875" y2="27875"/>
                        <a14:foregroundMark x1="69375" y1="26375" x2="69375" y2="26375"/>
                        <a14:foregroundMark x1="74250" y1="21750" x2="74250" y2="21750"/>
                        <a14:foregroundMark x1="76000" y1="19375" x2="76750" y2="19125"/>
                        <a14:foregroundMark x1="77375" y1="18500" x2="77375" y2="18500"/>
                        <a14:foregroundMark x1="79250" y1="17875" x2="79250" y2="17875"/>
                        <a14:foregroundMark x1="79250" y1="17875" x2="79250" y2="17875"/>
                        <a14:foregroundMark x1="79250" y1="17875" x2="79250" y2="17875"/>
                        <a14:foregroundMark x1="58625" y1="30375" x2="55500" y2="32875"/>
                        <a14:foregroundMark x1="56500" y1="35625" x2="56500" y2="35625"/>
                        <a14:foregroundMark x1="55875" y1="36250" x2="52625" y2="36750"/>
                        <a14:foregroundMark x1="52250" y1="36750" x2="52250" y2="36750"/>
                        <a14:foregroundMark x1="52875" y1="32250" x2="53375" y2="32250"/>
                        <a14:foregroundMark x1="53875" y1="32125" x2="56750" y2="31625"/>
                        <a14:foregroundMark x1="62000" y1="30375" x2="62000" y2="30375"/>
                        <a14:foregroundMark x1="63375" y1="29500" x2="63375" y2="29500"/>
                        <a14:foregroundMark x1="64000" y1="28500" x2="64000" y2="28500"/>
                        <a14:foregroundMark x1="64375" y1="28000" x2="64375" y2="28000"/>
                        <a14:foregroundMark x1="64375" y1="28000" x2="64375" y2="28000"/>
                        <a14:foregroundMark x1="72125" y1="22000" x2="72125" y2="22000"/>
                        <a14:foregroundMark x1="72750" y1="21750" x2="73500" y2="21125"/>
                        <a14:foregroundMark x1="75125" y1="19375" x2="75125" y2="19375"/>
                        <a14:foregroundMark x1="76625" y1="18500" x2="76625" y2="18500"/>
                        <a14:foregroundMark x1="77125" y1="18000" x2="77125" y2="18000"/>
                        <a14:foregroundMark x1="78750" y1="17000" x2="78750" y2="17000"/>
                        <a14:foregroundMark x1="79125" y1="16875" x2="79125" y2="16875"/>
                        <a14:foregroundMark x1="79250" y1="16875" x2="79250" y2="16875"/>
                        <a14:foregroundMark x1="79250" y1="17000" x2="79250" y2="19250"/>
                        <a14:foregroundMark x1="76750" y1="46250" x2="76750" y2="46250"/>
                        <a14:foregroundMark x1="76750" y1="46250" x2="76750" y2="46250"/>
                        <a14:foregroundMark x1="76125" y1="46500" x2="73500" y2="47500"/>
                        <a14:foregroundMark x1="73250" y1="47750" x2="73250" y2="47750"/>
                        <a14:foregroundMark x1="75250" y1="43625" x2="75250" y2="43625"/>
                        <a14:foregroundMark x1="75375" y1="42625" x2="76125" y2="42750"/>
                        <a14:foregroundMark x1="78125" y1="43375" x2="79000" y2="43750"/>
                        <a14:foregroundMark x1="82875" y1="44000" x2="82875" y2="44000"/>
                        <a14:foregroundMark x1="82875" y1="44000" x2="82875" y2="44000"/>
                        <a14:foregroundMark x1="33625" y1="64500" x2="33625" y2="64500"/>
                        <a14:foregroundMark x1="32750" y1="64500" x2="32750" y2="64500"/>
                        <a14:foregroundMark x1="32625" y1="64500" x2="32125" y2="63875"/>
                        <a14:foregroundMark x1="31500" y1="62750" x2="31500" y2="62750"/>
                        <a14:foregroundMark x1="22625" y1="62625" x2="22625" y2="62625"/>
                        <a14:foregroundMark x1="22625" y1="62625" x2="22625" y2="62625"/>
                        <a14:foregroundMark x1="22625" y1="62500" x2="22625" y2="62500"/>
                        <a14:foregroundMark x1="21375" y1="63875" x2="21375" y2="63875"/>
                        <a14:foregroundMark x1="21375" y1="63875" x2="21375" y2="63875"/>
                        <a14:foregroundMark x1="50375" y1="80000" x2="50375" y2="80000"/>
                        <a14:foregroundMark x1="45500" y1="79375" x2="45500" y2="79375"/>
                        <a14:foregroundMark x1="45500" y1="79375" x2="45500" y2="79375"/>
                        <a14:foregroundMark x1="48500" y1="80875" x2="48500" y2="80875"/>
                        <a14:foregroundMark x1="49750" y1="80875" x2="49750" y2="80875"/>
                        <a14:foregroundMark x1="50750" y1="80875" x2="50750" y2="80875"/>
                        <a14:foregroundMark x1="47500" y1="81250" x2="47500" y2="81250"/>
                        <a14:foregroundMark x1="47000" y1="81125" x2="45875" y2="81250"/>
                        <a14:foregroundMark x1="13625" y1="56375" x2="13625" y2="56375"/>
                        <a14:foregroundMark x1="13625" y1="58125" x2="13625" y2="58125"/>
                        <a14:foregroundMark x1="13625" y1="58125" x2="13625" y2="58125"/>
                        <a14:foregroundMark x1="13375" y1="58500" x2="13375" y2="58500"/>
                        <a14:foregroundMark x1="13000" y1="56625" x2="13000" y2="56625"/>
                        <a14:foregroundMark x1="13500" y1="55625" x2="13500" y2="55625"/>
                        <a14:foregroundMark x1="56000" y1="37500" x2="56000" y2="37500"/>
                        <a14:foregroundMark x1="58500" y1="33000" x2="59125" y2="32875"/>
                        <a14:foregroundMark x1="61000" y1="32000" x2="61000" y2="32000"/>
                        <a14:foregroundMark x1="61875" y1="31125" x2="65125" y2="29875"/>
                        <a14:foregroundMark x1="69000" y1="28000" x2="70875" y2="27250"/>
                        <a14:foregroundMark x1="72875" y1="26625" x2="72875" y2="26625"/>
                        <a14:foregroundMark x1="77750" y1="20875" x2="77750" y2="20875"/>
                        <a14:foregroundMark x1="78375" y1="20250" x2="78375" y2="20250"/>
                        <a14:foregroundMark x1="79375" y1="19750" x2="80375" y2="19125"/>
                        <a14:foregroundMark x1="82000" y1="17500" x2="82000" y2="17500"/>
                        <a14:foregroundMark x1="82000" y1="17500" x2="82000" y2="17500"/>
                        <a14:foregroundMark x1="82000" y1="17500" x2="82000" y2="17500"/>
                        <a14:foregroundMark x1="81625" y1="16750" x2="81625" y2="16750"/>
                        <a14:foregroundMark x1="80625" y1="16125" x2="80625" y2="16125"/>
                        <a14:foregroundMark x1="78625" y1="16125" x2="76750" y2="17250"/>
                        <a14:foregroundMark x1="75625" y1="17500" x2="75625" y2="17500"/>
                        <a14:foregroundMark x1="75250" y1="18250" x2="74000" y2="19875"/>
                        <a14:foregroundMark x1="74625" y1="24500" x2="75250" y2="24625"/>
                        <a14:foregroundMark x1="75250" y1="25000" x2="76250" y2="24750"/>
                        <a14:foregroundMark x1="52625" y1="37000" x2="52625" y2="37000"/>
                        <a14:foregroundMark x1="52625" y1="38500" x2="52625" y2="38500"/>
                        <a14:foregroundMark x1="52625" y1="38500" x2="52625" y2="38500"/>
                        <a14:foregroundMark x1="51750" y1="37250" x2="51750" y2="37250"/>
                        <a14:foregroundMark x1="50625" y1="35375" x2="50625" y2="35375"/>
                        <a14:foregroundMark x1="1875" y1="53500" x2="1875" y2="53500"/>
                      </a14:backgroundRemoval>
                    </a14:imgEffect>
                  </a14:imgLayer>
                </a14:imgProps>
              </a:ext>
            </a:extLst>
          </a:blip>
          <a:stretch>
            <a:fillRect/>
          </a:stretch>
        </p:blipFill>
        <p:spPr>
          <a:xfrm>
            <a:off x="7679814" y="1329879"/>
            <a:ext cx="4097657" cy="4097657"/>
          </a:xfrm>
          <a:prstGeom prst="rect">
            <a:avLst/>
          </a:prstGeom>
        </p:spPr>
      </p:pic>
    </p:spTree>
    <p:extLst>
      <p:ext uri="{BB962C8B-B14F-4D97-AF65-F5344CB8AC3E}">
        <p14:creationId xmlns:p14="http://schemas.microsoft.com/office/powerpoint/2010/main" val="382682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1A94-44BB-4A7A-BF44-391B485AD3AB}"/>
              </a:ext>
            </a:extLst>
          </p:cNvPr>
          <p:cNvSpPr>
            <a:spLocks noGrp="1"/>
          </p:cNvSpPr>
          <p:nvPr>
            <p:ph type="title"/>
          </p:nvPr>
        </p:nvSpPr>
        <p:spPr/>
        <p:txBody>
          <a:bodyPr/>
          <a:lstStyle/>
          <a:p>
            <a:r>
              <a:rPr lang="en-GB" dirty="0"/>
              <a:t>Why do students struggle?</a:t>
            </a:r>
          </a:p>
        </p:txBody>
      </p:sp>
      <p:sp>
        <p:nvSpPr>
          <p:cNvPr id="3" name="Content Placeholder 2">
            <a:extLst>
              <a:ext uri="{FF2B5EF4-FFF2-40B4-BE49-F238E27FC236}">
                <a16:creationId xmlns:a16="http://schemas.microsoft.com/office/drawing/2014/main" id="{0C24F569-EF4E-4C31-A364-76B71330909B}"/>
              </a:ext>
            </a:extLst>
          </p:cNvPr>
          <p:cNvSpPr>
            <a:spLocks noGrp="1"/>
          </p:cNvSpPr>
          <p:nvPr>
            <p:ph idx="1"/>
          </p:nvPr>
        </p:nvSpPr>
        <p:spPr>
          <a:xfrm>
            <a:off x="1115568" y="2269626"/>
            <a:ext cx="10624148" cy="4039734"/>
          </a:xfrm>
        </p:spPr>
        <p:txBody>
          <a:bodyPr>
            <a:normAutofit fontScale="92500" lnSpcReduction="20000"/>
          </a:bodyPr>
          <a:lstStyle/>
          <a:p>
            <a:pPr marL="0" indent="0" algn="ctr">
              <a:buNone/>
            </a:pPr>
            <a:r>
              <a:rPr lang="en-GB" i="1" dirty="0"/>
              <a:t>‘Student life can be very stressful. Most students juggle heavy course loads with work, family and other commitments’. </a:t>
            </a:r>
            <a:br>
              <a:rPr lang="en-GB" i="1" dirty="0"/>
            </a:br>
            <a:r>
              <a:rPr lang="en-GB" dirty="0"/>
              <a:t>(Carleton University 2017) </a:t>
            </a:r>
          </a:p>
          <a:p>
            <a:pPr marL="0" indent="0">
              <a:buNone/>
            </a:pPr>
            <a:endParaRPr lang="en-GB" sz="1200" dirty="0"/>
          </a:p>
          <a:p>
            <a:r>
              <a:rPr lang="en-GB" dirty="0"/>
              <a:t>The diversity of student intake means that</a:t>
            </a:r>
            <a:r>
              <a:rPr lang="en-GB" i="1" dirty="0"/>
              <a:t> </a:t>
            </a:r>
            <a:br>
              <a:rPr lang="en-GB" i="1" dirty="0"/>
            </a:br>
            <a:r>
              <a:rPr lang="en-GB" dirty="0">
                <a:solidFill>
                  <a:srgbClr val="FFC000"/>
                </a:solidFill>
              </a:rPr>
              <a:t>not all students start their placement from the same baseline. </a:t>
            </a:r>
          </a:p>
          <a:p>
            <a:r>
              <a:rPr lang="en-GB" dirty="0"/>
              <a:t>Some will find it harder to understand the expectations of the workplace, whereas others will have experiences/influences that prepare them for this.</a:t>
            </a:r>
          </a:p>
          <a:p>
            <a:r>
              <a:rPr lang="en-GB" dirty="0"/>
              <a:t>Is there really such thing as a ‘typical’ student?</a:t>
            </a:r>
          </a:p>
        </p:txBody>
      </p:sp>
    </p:spTree>
    <p:extLst>
      <p:ext uri="{BB962C8B-B14F-4D97-AF65-F5344CB8AC3E}">
        <p14:creationId xmlns:p14="http://schemas.microsoft.com/office/powerpoint/2010/main" val="27397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5B6A-688D-458B-BDE4-ACE4B103039C}"/>
              </a:ext>
            </a:extLst>
          </p:cNvPr>
          <p:cNvSpPr>
            <a:spLocks noGrp="1"/>
          </p:cNvSpPr>
          <p:nvPr>
            <p:ph type="title"/>
          </p:nvPr>
        </p:nvSpPr>
        <p:spPr/>
        <p:txBody>
          <a:bodyPr/>
          <a:lstStyle/>
          <a:p>
            <a:r>
              <a:rPr lang="en-GB" dirty="0"/>
              <a:t>What does a struggling student look like?</a:t>
            </a:r>
          </a:p>
        </p:txBody>
      </p:sp>
      <p:sp>
        <p:nvSpPr>
          <p:cNvPr id="3" name="Text Placeholder 2">
            <a:extLst>
              <a:ext uri="{FF2B5EF4-FFF2-40B4-BE49-F238E27FC236}">
                <a16:creationId xmlns:a16="http://schemas.microsoft.com/office/drawing/2014/main" id="{51CCCC33-7E51-4278-987C-EEB7C2CE9FD2}"/>
              </a:ext>
            </a:extLst>
          </p:cNvPr>
          <p:cNvSpPr>
            <a:spLocks noGrp="1"/>
          </p:cNvSpPr>
          <p:nvPr>
            <p:ph type="body" idx="1"/>
          </p:nvPr>
        </p:nvSpPr>
        <p:spPr>
          <a:xfrm>
            <a:off x="787005" y="2105932"/>
            <a:ext cx="4937760" cy="823912"/>
          </a:xfrm>
        </p:spPr>
        <p:txBody>
          <a:bodyPr/>
          <a:lstStyle/>
          <a:p>
            <a:pPr algn="ctr"/>
            <a:r>
              <a:rPr lang="en-GB" dirty="0"/>
              <a:t>May…</a:t>
            </a:r>
          </a:p>
        </p:txBody>
      </p:sp>
      <p:sp>
        <p:nvSpPr>
          <p:cNvPr id="4" name="Content Placeholder 3">
            <a:extLst>
              <a:ext uri="{FF2B5EF4-FFF2-40B4-BE49-F238E27FC236}">
                <a16:creationId xmlns:a16="http://schemas.microsoft.com/office/drawing/2014/main" id="{FD4458D8-1899-41CB-942E-D8FF694941B2}"/>
              </a:ext>
            </a:extLst>
          </p:cNvPr>
          <p:cNvSpPr>
            <a:spLocks noGrp="1"/>
          </p:cNvSpPr>
          <p:nvPr>
            <p:ph sz="half" idx="2"/>
          </p:nvPr>
        </p:nvSpPr>
        <p:spPr>
          <a:xfrm>
            <a:off x="1127413" y="3048660"/>
            <a:ext cx="4256943" cy="2968512"/>
          </a:xfrm>
        </p:spPr>
        <p:txBody>
          <a:bodyPr anchor="ctr">
            <a:normAutofit lnSpcReduction="10000"/>
          </a:bodyPr>
          <a:lstStyle/>
          <a:p>
            <a:r>
              <a:rPr lang="en-GB" dirty="0"/>
              <a:t>Be quiet</a:t>
            </a:r>
          </a:p>
          <a:p>
            <a:r>
              <a:rPr lang="en-GB" dirty="0"/>
              <a:t>Lack confidence</a:t>
            </a:r>
          </a:p>
          <a:p>
            <a:r>
              <a:rPr lang="en-GB" dirty="0"/>
              <a:t>Not show initiative</a:t>
            </a:r>
          </a:p>
          <a:p>
            <a:r>
              <a:rPr lang="en-GB" dirty="0"/>
              <a:t>Lack enthusiasm</a:t>
            </a:r>
          </a:p>
          <a:p>
            <a:r>
              <a:rPr lang="en-GB" dirty="0"/>
              <a:t>Need to be more assertive</a:t>
            </a:r>
          </a:p>
          <a:p>
            <a:r>
              <a:rPr lang="en-GB" dirty="0"/>
              <a:t>Be immature</a:t>
            </a:r>
          </a:p>
        </p:txBody>
      </p:sp>
      <p:sp>
        <p:nvSpPr>
          <p:cNvPr id="5" name="Text Placeholder 4">
            <a:extLst>
              <a:ext uri="{FF2B5EF4-FFF2-40B4-BE49-F238E27FC236}">
                <a16:creationId xmlns:a16="http://schemas.microsoft.com/office/drawing/2014/main" id="{F62F3FA1-07F5-4E25-93D6-DF25305E72A0}"/>
              </a:ext>
            </a:extLst>
          </p:cNvPr>
          <p:cNvSpPr>
            <a:spLocks noGrp="1"/>
          </p:cNvSpPr>
          <p:nvPr>
            <p:ph type="body" sz="quarter" idx="3"/>
          </p:nvPr>
        </p:nvSpPr>
        <p:spPr>
          <a:xfrm>
            <a:off x="6345936" y="2105932"/>
            <a:ext cx="4937760" cy="823912"/>
          </a:xfrm>
        </p:spPr>
        <p:txBody>
          <a:bodyPr/>
          <a:lstStyle/>
          <a:p>
            <a:pPr algn="ctr"/>
            <a:r>
              <a:rPr lang="en-GB" dirty="0"/>
              <a:t>But…</a:t>
            </a:r>
          </a:p>
        </p:txBody>
      </p:sp>
      <p:sp>
        <p:nvSpPr>
          <p:cNvPr id="6" name="Content Placeholder 5">
            <a:extLst>
              <a:ext uri="{FF2B5EF4-FFF2-40B4-BE49-F238E27FC236}">
                <a16:creationId xmlns:a16="http://schemas.microsoft.com/office/drawing/2014/main" id="{16E4F2C3-1678-43DA-89A1-7861BAD52D84}"/>
              </a:ext>
            </a:extLst>
          </p:cNvPr>
          <p:cNvSpPr>
            <a:spLocks noGrp="1"/>
          </p:cNvSpPr>
          <p:nvPr>
            <p:ph sz="quarter" idx="4"/>
          </p:nvPr>
        </p:nvSpPr>
        <p:spPr>
          <a:xfrm>
            <a:off x="6345936" y="2929844"/>
            <a:ext cx="4937760" cy="2968511"/>
          </a:xfrm>
        </p:spPr>
        <p:txBody>
          <a:bodyPr anchor="ctr">
            <a:normAutofit/>
          </a:bodyPr>
          <a:lstStyle/>
          <a:p>
            <a:r>
              <a:rPr lang="en-GB" dirty="0"/>
              <a:t>Can be the opposite of  these </a:t>
            </a:r>
          </a:p>
          <a:p>
            <a:r>
              <a:rPr lang="en-GB" dirty="0"/>
              <a:t>These factors can depend on the dynamics of the team they’re in</a:t>
            </a:r>
          </a:p>
          <a:p>
            <a:r>
              <a:rPr lang="en-GB" dirty="0"/>
              <a:t>Can depend on background and previous experiences/influences</a:t>
            </a:r>
          </a:p>
        </p:txBody>
      </p:sp>
      <p:cxnSp>
        <p:nvCxnSpPr>
          <p:cNvPr id="8" name="Straight Connector 7">
            <a:extLst>
              <a:ext uri="{FF2B5EF4-FFF2-40B4-BE49-F238E27FC236}">
                <a16:creationId xmlns:a16="http://schemas.microsoft.com/office/drawing/2014/main" id="{8C866A14-FA25-4A50-B2D6-609E63B153FA}"/>
              </a:ext>
            </a:extLst>
          </p:cNvPr>
          <p:cNvCxnSpPr>
            <a:cxnSpLocks/>
          </p:cNvCxnSpPr>
          <p:nvPr/>
        </p:nvCxnSpPr>
        <p:spPr>
          <a:xfrm>
            <a:off x="6096000" y="2372650"/>
            <a:ext cx="0" cy="402815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32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8C77-48A0-4D9A-8718-85A7E4019EAE}"/>
              </a:ext>
            </a:extLst>
          </p:cNvPr>
          <p:cNvSpPr>
            <a:spLocks noGrp="1"/>
          </p:cNvSpPr>
          <p:nvPr>
            <p:ph type="title"/>
          </p:nvPr>
        </p:nvSpPr>
        <p:spPr/>
        <p:txBody>
          <a:bodyPr/>
          <a:lstStyle/>
          <a:p>
            <a:r>
              <a:rPr lang="en-GB" dirty="0"/>
              <a:t>Early identification of a struggling student:</a:t>
            </a:r>
          </a:p>
        </p:txBody>
      </p:sp>
      <p:sp>
        <p:nvSpPr>
          <p:cNvPr id="3" name="Content Placeholder 2">
            <a:extLst>
              <a:ext uri="{FF2B5EF4-FFF2-40B4-BE49-F238E27FC236}">
                <a16:creationId xmlns:a16="http://schemas.microsoft.com/office/drawing/2014/main" id="{9AA0A98F-6C00-418B-8F01-2364919F948A}"/>
              </a:ext>
            </a:extLst>
          </p:cNvPr>
          <p:cNvSpPr>
            <a:spLocks noGrp="1"/>
          </p:cNvSpPr>
          <p:nvPr>
            <p:ph idx="1"/>
          </p:nvPr>
        </p:nvSpPr>
        <p:spPr/>
        <p:txBody>
          <a:bodyPr>
            <a:normAutofit fontScale="92500" lnSpcReduction="10000"/>
          </a:bodyPr>
          <a:lstStyle/>
          <a:p>
            <a:r>
              <a:rPr lang="en-GB" dirty="0"/>
              <a:t>Pre-placement paperwork</a:t>
            </a:r>
          </a:p>
          <a:p>
            <a:r>
              <a:rPr lang="en-GB" dirty="0"/>
              <a:t>Final review forms from previous placements</a:t>
            </a:r>
          </a:p>
          <a:p>
            <a:r>
              <a:rPr lang="en-GB" dirty="0"/>
              <a:t>First/early review meetings</a:t>
            </a:r>
          </a:p>
          <a:p>
            <a:pPr marL="0" indent="0">
              <a:buNone/>
            </a:pPr>
            <a:r>
              <a:rPr lang="en-GB" b="1" dirty="0"/>
              <a:t>BUT</a:t>
            </a:r>
          </a:p>
          <a:p>
            <a:r>
              <a:rPr lang="en-GB" dirty="0"/>
              <a:t>Don’t label the student/write them off</a:t>
            </a:r>
          </a:p>
          <a:p>
            <a:r>
              <a:rPr lang="en-GB" dirty="0"/>
              <a:t>Identify the specific issues</a:t>
            </a:r>
          </a:p>
          <a:p>
            <a:r>
              <a:rPr lang="en-GB" dirty="0"/>
              <a:t>Reinforce the positives</a:t>
            </a:r>
          </a:p>
          <a:p>
            <a:endParaRPr lang="en-GB" dirty="0"/>
          </a:p>
        </p:txBody>
      </p:sp>
      <p:pic>
        <p:nvPicPr>
          <p:cNvPr id="2050" name="Picture 2" descr="Identify market problems | Products &amp; customers' needs">
            <a:extLst>
              <a:ext uri="{FF2B5EF4-FFF2-40B4-BE49-F238E27FC236}">
                <a16:creationId xmlns:a16="http://schemas.microsoft.com/office/drawing/2014/main" id="{9B3D9307-2A4C-4128-AA92-7FC94E7BCF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35" t="20932" r="39365" b="33090"/>
          <a:stretch/>
        </p:blipFill>
        <p:spPr bwMode="auto">
          <a:xfrm>
            <a:off x="8282761" y="3219326"/>
            <a:ext cx="3125973" cy="221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C9F5-C04E-42B4-A17E-9A799DBAE473}"/>
              </a:ext>
            </a:extLst>
          </p:cNvPr>
          <p:cNvSpPr>
            <a:spLocks noGrp="1"/>
          </p:cNvSpPr>
          <p:nvPr>
            <p:ph type="title"/>
          </p:nvPr>
        </p:nvSpPr>
        <p:spPr/>
        <p:txBody>
          <a:bodyPr/>
          <a:lstStyle/>
          <a:p>
            <a:r>
              <a:rPr lang="en-GB" dirty="0"/>
              <a:t>Strategies to help:</a:t>
            </a:r>
          </a:p>
        </p:txBody>
      </p:sp>
      <p:sp>
        <p:nvSpPr>
          <p:cNvPr id="3" name="Content Placeholder 2">
            <a:extLst>
              <a:ext uri="{FF2B5EF4-FFF2-40B4-BE49-F238E27FC236}">
                <a16:creationId xmlns:a16="http://schemas.microsoft.com/office/drawing/2014/main" id="{229085CA-070C-4364-86BB-E242CE14496B}"/>
              </a:ext>
            </a:extLst>
          </p:cNvPr>
          <p:cNvSpPr>
            <a:spLocks noGrp="1"/>
          </p:cNvSpPr>
          <p:nvPr>
            <p:ph idx="1"/>
          </p:nvPr>
        </p:nvSpPr>
        <p:spPr>
          <a:xfrm>
            <a:off x="1115568" y="2074940"/>
            <a:ext cx="10168128" cy="4783059"/>
          </a:xfrm>
        </p:spPr>
        <p:txBody>
          <a:bodyPr anchor="ctr">
            <a:normAutofit fontScale="77500" lnSpcReduction="20000"/>
          </a:bodyPr>
          <a:lstStyle/>
          <a:p>
            <a:r>
              <a:rPr lang="en-GB" dirty="0"/>
              <a:t>Realistic expectations of student</a:t>
            </a:r>
          </a:p>
          <a:p>
            <a:r>
              <a:rPr lang="en-GB" dirty="0"/>
              <a:t>Realistic expectations of educator</a:t>
            </a:r>
          </a:p>
          <a:p>
            <a:r>
              <a:rPr lang="en-GB" dirty="0"/>
              <a:t>Allocate mentor from the start</a:t>
            </a:r>
          </a:p>
          <a:p>
            <a:r>
              <a:rPr lang="en-GB" dirty="0"/>
              <a:t>Confidence building, emphasise the positive, encourage reflection on positives</a:t>
            </a:r>
          </a:p>
          <a:p>
            <a:r>
              <a:rPr lang="en-GB" dirty="0"/>
              <a:t>Review relationships between students </a:t>
            </a:r>
          </a:p>
          <a:p>
            <a:r>
              <a:rPr lang="en-GB" dirty="0"/>
              <a:t>Sensitivity/clarity when asking questions</a:t>
            </a:r>
          </a:p>
          <a:p>
            <a:r>
              <a:rPr lang="en-GB" dirty="0"/>
              <a:t>Clearly defined programme</a:t>
            </a:r>
          </a:p>
          <a:p>
            <a:r>
              <a:rPr lang="en-GB" dirty="0"/>
              <a:t>Clearly identified tasks</a:t>
            </a:r>
          </a:p>
          <a:p>
            <a:r>
              <a:rPr lang="en-GB" dirty="0"/>
              <a:t>Clearly identified educator/supervisor</a:t>
            </a:r>
          </a:p>
          <a:p>
            <a:r>
              <a:rPr lang="en-GB" b="1" i="1" dirty="0"/>
              <a:t>Giving feedback…</a:t>
            </a:r>
          </a:p>
        </p:txBody>
      </p:sp>
    </p:spTree>
    <p:extLst>
      <p:ext uri="{BB962C8B-B14F-4D97-AF65-F5344CB8AC3E}">
        <p14:creationId xmlns:p14="http://schemas.microsoft.com/office/powerpoint/2010/main" val="198235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9CB6D75B-CD72-4E61-989C-AC265F1D88DF}"/>
              </a:ext>
            </a:extLst>
          </p:cNvPr>
          <p:cNvPicPr>
            <a:picLocks noChangeAspect="1"/>
          </p:cNvPicPr>
          <p:nvPr/>
        </p:nvPicPr>
        <p:blipFill rotWithShape="1">
          <a:blip r:embed="rId2"/>
          <a:srcRect l="21612" t="6930" r="34272"/>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EFBE7-8B75-4CE4-B4F8-82FE1C1A9275}"/>
              </a:ext>
            </a:extLst>
          </p:cNvPr>
          <p:cNvSpPr>
            <a:spLocks noGrp="1"/>
          </p:cNvSpPr>
          <p:nvPr>
            <p:ph type="ctrTitle"/>
          </p:nvPr>
        </p:nvSpPr>
        <p:spPr>
          <a:xfrm>
            <a:off x="295842" y="1079702"/>
            <a:ext cx="4387634" cy="3204134"/>
          </a:xfrm>
        </p:spPr>
        <p:txBody>
          <a:bodyPr anchor="b">
            <a:normAutofit/>
          </a:bodyPr>
          <a:lstStyle/>
          <a:p>
            <a:pPr algn="ctr"/>
            <a:r>
              <a:rPr lang="en-GB" sz="4400" dirty="0"/>
              <a:t>Giving Feedback</a:t>
            </a:r>
          </a:p>
        </p:txBody>
      </p:sp>
      <p:sp>
        <p:nvSpPr>
          <p:cNvPr id="3" name="Subtitle 2">
            <a:extLst>
              <a:ext uri="{FF2B5EF4-FFF2-40B4-BE49-F238E27FC236}">
                <a16:creationId xmlns:a16="http://schemas.microsoft.com/office/drawing/2014/main" id="{9A7FE21F-A338-4E5F-B525-BB57DE839474}"/>
              </a:ext>
            </a:extLst>
          </p:cNvPr>
          <p:cNvSpPr>
            <a:spLocks noGrp="1"/>
          </p:cNvSpPr>
          <p:nvPr>
            <p:ph type="subTitle" idx="1"/>
          </p:nvPr>
        </p:nvSpPr>
        <p:spPr>
          <a:xfrm>
            <a:off x="481029" y="4683829"/>
            <a:ext cx="4023359" cy="1208141"/>
          </a:xfrm>
        </p:spPr>
        <p:txBody>
          <a:bodyPr>
            <a:normAutofit/>
          </a:bodyPr>
          <a:lstStyle/>
          <a:p>
            <a:pPr algn="ctr"/>
            <a:r>
              <a:rPr lang="en-GB" sz="2000" dirty="0"/>
              <a:t>Part 2</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25291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1664</Words>
  <Application>Microsoft Office PowerPoint</Application>
  <PresentationFormat>Widescreen</PresentationFormat>
  <Paragraphs>202</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Wingdings</vt:lpstr>
      <vt:lpstr>AccentBoxVTI</vt:lpstr>
      <vt:lpstr>Supporting Struggling Students  and Giving Feedback</vt:lpstr>
      <vt:lpstr>This session will cover:</vt:lpstr>
      <vt:lpstr>Supporting Struggling Students</vt:lpstr>
      <vt:lpstr>A ‘typical’ student:</vt:lpstr>
      <vt:lpstr>Why do students struggle?</vt:lpstr>
      <vt:lpstr>What does a struggling student look like?</vt:lpstr>
      <vt:lpstr>Early identification of a struggling student:</vt:lpstr>
      <vt:lpstr>Strategies to help:</vt:lpstr>
      <vt:lpstr>Giving Feedback</vt:lpstr>
      <vt:lpstr>What is feedback?</vt:lpstr>
      <vt:lpstr>Competency cycle - The importance of feedback in the development of expertise:</vt:lpstr>
      <vt:lpstr>The impact of feedback on self-esteem and worth:</vt:lpstr>
      <vt:lpstr>Characteristics of good and bad feedback:</vt:lpstr>
      <vt:lpstr>Reflective feedback:</vt:lpstr>
      <vt:lpstr>Strategies to help:</vt:lpstr>
      <vt:lpstr>Example – Approaching negative feedback and constructive criticism:</vt:lpstr>
      <vt:lpstr>Example - How to deal with student that makes same mistake:</vt:lpstr>
      <vt:lpstr>Recognise, Reflect, Respond</vt:lpstr>
      <vt:lpstr>Recognise:</vt:lpstr>
      <vt:lpstr>Reflect:</vt:lpstr>
      <vt:lpstr>Respond: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Struggling Students  and Giving Feedback</dc:title>
  <dc:creator>Sarah</dc:creator>
  <cp:lastModifiedBy>Aimee Davis</cp:lastModifiedBy>
  <cp:revision>6</cp:revision>
  <dcterms:created xsi:type="dcterms:W3CDTF">2020-07-14T11:17:42Z</dcterms:created>
  <dcterms:modified xsi:type="dcterms:W3CDTF">2023-01-25T11:28:39Z</dcterms:modified>
</cp:coreProperties>
</file>