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1698" r:id="rId4"/>
    <p:sldId id="1697" r:id="rId5"/>
    <p:sldId id="1701" r:id="rId6"/>
    <p:sldId id="1712" r:id="rId7"/>
    <p:sldId id="262" r:id="rId8"/>
    <p:sldId id="1704" r:id="rId9"/>
    <p:sldId id="1703" r:id="rId10"/>
    <p:sldId id="170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1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A58B7-38A4-453A-8E05-B4B90C21877E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9D15B-B7E7-43BF-9052-F92556640F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921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288DF-5E9A-455B-9139-9917EE4A0D9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09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D4434-A36D-5A23-1E76-665EDE6108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7042A7-D2F9-E58C-6A89-A5CCD8A3D9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96D75-389F-DACD-39F0-02B39C4C9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DDB07-8A10-48F6-907E-109ACEA0C502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59C84-3EC0-12B9-E2E9-8424A7B68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066AF-F9CE-54AC-D6A4-AFB126A8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6FAF8-5ECC-4F45-A9B1-C5BD33C23CFF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DE82814-7F5D-C09A-84C2-3CDC6A342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3"/>
            <a:ext cx="4038600" cy="1865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7F9C9B-EE87-9C01-C069-5C2FCE8B2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165" y="5271448"/>
            <a:ext cx="1539269" cy="154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8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26EB7-0E68-386A-7981-D104E633F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7E7DF-CBFD-5FFF-43A7-C6F105C80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7F87C-3DF6-7214-C34B-EF3AA8A5D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DDB07-8A10-48F6-907E-109ACEA0C502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941A1-CEC9-4ADE-97E1-1CD8737B3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8EF80-D1D9-C74A-03C5-9C77C2F9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6FAF8-5ECC-4F45-A9B1-C5BD33C23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503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31B31A-2B83-3BA1-5BE3-73163C5F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66BE5D-D33F-7284-CF53-505610ECA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73357-26B9-9070-C280-C4C55805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DDB07-8A10-48F6-907E-109ACEA0C502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073A0-1072-931F-058A-91933E819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7AADD-D5EC-7C45-591D-594B21EF4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6FAF8-5ECC-4F45-A9B1-C5BD33C23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521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0E10-5CDF-4556-800E-10201371A8D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3B096-2144-47A9-819C-6BCC46181E6D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" y="179896"/>
            <a:ext cx="4346448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84512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0E10-5CDF-4556-800E-10201371A8D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3B096-2144-47A9-819C-6BCC46181E6D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35208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0E10-5CDF-4556-800E-10201371A8D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3B096-2144-47A9-819C-6BCC46181E6D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40152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0E10-5CDF-4556-800E-10201371A8D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3B096-2144-47A9-819C-6BCC46181E6D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37086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0E10-5CDF-4556-800E-10201371A8D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3B096-2144-47A9-819C-6BCC46181E6D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23655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0E10-5CDF-4556-800E-10201371A8D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3B096-2144-47A9-819C-6BCC46181E6D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9207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0E10-5CDF-4556-800E-10201371A8D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3B096-2144-47A9-819C-6BCC46181E6D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90488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0E10-5CDF-4556-800E-10201371A8D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3B096-2144-47A9-819C-6BCC46181E6D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14923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81FB5-1DF4-26D5-017E-F78163125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3CDD2-45C6-2303-A061-D2B0B747B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180DA-AAA8-7DFF-B914-0A6E37BB5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DDB07-8A10-48F6-907E-109ACEA0C502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057B0-C69B-06CC-7A84-5C6B3D2A9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779B4-C376-188C-33A7-3604CFF9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6FAF8-5ECC-4F45-A9B1-C5BD33C23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352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0E10-5CDF-4556-800E-10201371A8D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3B096-2144-47A9-819C-6BCC46181E6D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637470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0E10-5CDF-4556-800E-10201371A8D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3B096-2144-47A9-819C-6BCC46181E6D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36844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0E10-5CDF-4556-800E-10201371A8D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3B096-2144-47A9-819C-6BCC46181E6D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172926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D5488-30EE-0FA0-7FAE-CA665F5FB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D3805-E762-9B28-1F21-D5087C649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660CB-A8E1-8875-C37A-F53C13A9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DDB07-8A10-48F6-907E-109ACEA0C502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1E132-06E4-CCA0-6112-A72703C2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5F47D-5E37-F385-7FFB-09502CD1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6FAF8-5ECC-4F45-A9B1-C5BD33C23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0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F621-17D4-4F9F-BBB8-8BAE9A1D8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E6502-B43E-EDB0-3A46-CC13B25C61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1123C-4F7B-47E4-DA39-38967F451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6F234-B415-A35B-3FD5-783B15E95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DDB07-8A10-48F6-907E-109ACEA0C502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F3742-8563-5E8B-65BC-A48682EA6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DC6BD-393C-E12B-8BDD-36D91DF11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6FAF8-5ECC-4F45-A9B1-C5BD33C23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045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41918-BE09-3D38-F51E-A0A27C423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EA421-1C05-41EE-F200-14D216AD5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2406C-54EC-0800-5765-D7A45E9D3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B4050-BF4F-C810-59D0-FD8429781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1A829D-EF55-314D-3EA0-B80F2A94AC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8919B4-841D-C8D6-AACD-1602EF481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DDB07-8A10-48F6-907E-109ACEA0C502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A37B-E3B9-E0B2-5EF0-53E020716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28F86E-7428-56E5-7539-12CCBC53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6FAF8-5ECC-4F45-A9B1-C5BD33C23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723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6370A-295D-D11B-9C16-15EE51D0A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BB776-89C4-4381-5B92-F40802D1A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DDB07-8A10-48F6-907E-109ACEA0C502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84E653-0F82-966D-15A4-117F97655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B22F7-AA11-E3E4-C412-ED85415F4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6FAF8-5ECC-4F45-A9B1-C5BD33C23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122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55606D-D09F-A4BE-DC6F-317DF6FD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DDB07-8A10-48F6-907E-109ACEA0C502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5418DB-FE08-3BC0-6823-95E49239D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78401-E838-0BD4-1105-AEC88CD50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6FAF8-5ECC-4F45-A9B1-C5BD33C23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437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E2E03-6205-082A-8AE8-11BCEF188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1F1DD-A966-2487-92A4-885D122BD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E7E697-4C9F-6C95-318C-62D742076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E9F77-0734-85AF-29B4-A6A1617FB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DDB07-8A10-48F6-907E-109ACEA0C502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9417B8-9B60-1196-A816-261CDC412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C2264-C972-CC83-0830-56A165E66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6FAF8-5ECC-4F45-A9B1-C5BD33C23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959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39040-FD53-98DB-761C-003457432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57C5B7-77E1-D4DA-F940-A3EF62020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FEEC1-7D5D-8C66-84C1-537784D61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CA5DB-CEFC-651E-65A8-BFF7CB85F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DDB07-8A10-48F6-907E-109ACEA0C502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79151-F7A4-0D20-3ECC-3C4B4B306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E6B9F-7A61-701E-7455-FDDB42FD5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6FAF8-5ECC-4F45-A9B1-C5BD33C23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28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73DA78-9D8C-D176-7A90-E1F6DB4E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AC2C5-FEBD-1A70-B422-BB916EC66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2DEDB-6896-B34F-6049-38BC5984F9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DDB07-8A10-48F6-907E-109ACEA0C502}" type="datetimeFigureOut">
              <a:rPr lang="en-GB" smtClean="0"/>
              <a:t>14/11/2025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F5BE7-CA3B-AB08-CC34-8192D01AA7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9D6D8-4DCF-B71B-71B5-4D2234E4D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6FAF8-5ECC-4F45-A9B1-C5BD33C23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62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90E10-5CDF-4556-800E-10201371A8D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3B096-2144-47A9-819C-6BCC46181E6D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900" y="5231554"/>
            <a:ext cx="1435100" cy="130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4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4"/>
        </a:buBlip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hyperlink" Target="https://www.bda.uk.com/specialist-groups-and-branches/advanced-practice-specialist-group/prescribers-specialist-sub-group/basecamp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hyperlink" Target="https://learninghub.nhs.uk/catalogue/prescribingtoolkit" TargetMode="External"/><Relationship Id="rId4" Type="http://schemas.openxmlformats.org/officeDocument/2006/relationships/hyperlink" Target="https://www.surrey.ac.uk/research-projects/evaluation-supplementary-prescribing-dietitians-and-independent-prescribing-radiographer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hyperlink" Target="https://www.bda.uk.com/specialist-groups-and-branches/advanced-practice-specialist-group/prescribers-specialist-sub-group.html?_gl=1*14igjyq*_up*MQ..*_ga*MTU4MDE3Njg3OS4xNzYzMTE1ODUw*_ga_7W0H5VXNW9*czE3NjMxMTU4NDkkbzEkZzAkdDE3NjMxMTU4NDkkajYwJGwwJGg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1D9E9-4DC5-61AB-C569-34839CA99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5860"/>
            <a:ext cx="9144000" cy="226552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A3195B"/>
                </a:solidFill>
              </a:rPr>
              <a:t>Introduction to the prescribers subgroup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DC8DF0-E83D-6012-F371-8103FBE06A27}"/>
              </a:ext>
            </a:extLst>
          </p:cNvPr>
          <p:cNvSpPr txBox="1"/>
          <p:nvPr/>
        </p:nvSpPr>
        <p:spPr>
          <a:xfrm>
            <a:off x="1524000" y="4295094"/>
            <a:ext cx="887559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+mj-lt"/>
              </a:rPr>
              <a:t>Prescribers@bda.uk.com</a:t>
            </a:r>
          </a:p>
          <a:p>
            <a:pPr algn="ctr"/>
            <a:r>
              <a:rPr lang="en-GB" sz="2800" dirty="0">
                <a:latin typeface="+mj-lt"/>
              </a:rPr>
              <a:t>         @BDA_Prescribers</a:t>
            </a:r>
          </a:p>
          <a:p>
            <a:pPr algn="ctr"/>
            <a:r>
              <a:rPr lang="en-GB" sz="2800" dirty="0">
                <a:latin typeface="+mj-lt"/>
              </a:rPr>
              <a:t>            BDA_Prescribers</a:t>
            </a:r>
          </a:p>
          <a:p>
            <a:pPr algn="ctr"/>
            <a:r>
              <a:rPr lang="en-GB" sz="2800" dirty="0">
                <a:latin typeface="+mj-lt"/>
              </a:rPr>
              <a:t>Prescribers specialist subgroup – British Dietetic Association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4385D-902A-3E1F-C4B9-81F4909A2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238" y="4808322"/>
            <a:ext cx="718895" cy="402581"/>
          </a:xfrm>
          <a:prstGeom prst="rect">
            <a:avLst/>
          </a:prstGeom>
        </p:spPr>
      </p:pic>
      <p:pic>
        <p:nvPicPr>
          <p:cNvPr id="7" name="Picture 2" descr="Instagram - Wikipedia">
            <a:extLst>
              <a:ext uri="{FF2B5EF4-FFF2-40B4-BE49-F238E27FC236}">
                <a16:creationId xmlns:a16="http://schemas.microsoft.com/office/drawing/2014/main" id="{605D36C3-AF98-CA38-4FC9-27038CFDC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092" y="5210903"/>
            <a:ext cx="469186" cy="46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B5BDBD-235F-80EC-912E-7F19D3AA8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25" y="5641790"/>
            <a:ext cx="469186" cy="46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98C9B9-485B-4783-87F4-54B309AAA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1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45"/>
    </mc:Choice>
    <mc:Fallback>
      <p:transition spd="slow" advTm="11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8F85A-07ED-9502-341E-26C5F9E19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5268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A3175B"/>
                </a:solidFill>
              </a:rPr>
              <a:t>Meet the committee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4AFB755-43F7-2FDF-AED3-248AF3F9D3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2445724"/>
              </p:ext>
            </p:extLst>
          </p:nvPr>
        </p:nvGraphicFramePr>
        <p:xfrm>
          <a:off x="2299115" y="601128"/>
          <a:ext cx="8019161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4184">
                  <a:extLst>
                    <a:ext uri="{9D8B030D-6E8A-4147-A177-3AD203B41FA5}">
                      <a16:colId xmlns:a16="http://schemas.microsoft.com/office/drawing/2014/main" val="1386364844"/>
                    </a:ext>
                  </a:extLst>
                </a:gridCol>
                <a:gridCol w="4514977">
                  <a:extLst>
                    <a:ext uri="{9D8B030D-6E8A-4147-A177-3AD203B41FA5}">
                      <a16:colId xmlns:a16="http://schemas.microsoft.com/office/drawing/2014/main" val="235308195"/>
                    </a:ext>
                  </a:extLst>
                </a:gridCol>
              </a:tblGrid>
              <a:tr h="359649">
                <a:tc>
                  <a:txBody>
                    <a:bodyPr/>
                    <a:lstStyle/>
                    <a:p>
                      <a:r>
                        <a:rPr lang="en-GB" sz="1800" dirty="0"/>
                        <a:t>Member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Role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843616"/>
                  </a:ext>
                </a:extLst>
              </a:tr>
              <a:tr h="364644">
                <a:tc>
                  <a:txBody>
                    <a:bodyPr/>
                    <a:lstStyle/>
                    <a:p>
                      <a:r>
                        <a:rPr lang="en-GB" dirty="0"/>
                        <a:t>Dr Alison Culkin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Chair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096504"/>
                  </a:ext>
                </a:extLst>
              </a:tr>
              <a:tr h="364644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Marie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Labaquere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&amp; Rosie Campbell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Secretary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903809"/>
                  </a:ext>
                </a:extLst>
              </a:tr>
              <a:tr h="364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 Nicky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Wyer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Treasurer (Link to Advanced Practice Group)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238879"/>
                  </a:ext>
                </a:extLst>
              </a:tr>
              <a:tr h="364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Sejal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Pandya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Resource/Newsletter officer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950445"/>
                  </a:ext>
                </a:extLst>
              </a:tr>
              <a:tr h="364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Laura Troiano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Newsletter officer (Scotland Rep)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958873"/>
                  </a:ext>
                </a:extLst>
              </a:tr>
              <a:tr h="364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 Nicki Ruddock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Research officer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860571"/>
                  </a:ext>
                </a:extLst>
              </a:tr>
              <a:tr h="364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Elaine Jennings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Ordinary member (Wales Rep)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116917"/>
                  </a:ext>
                </a:extLst>
              </a:tr>
              <a:tr h="364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Nic Vernon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Social media officer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755222"/>
                  </a:ext>
                </a:extLst>
              </a:tr>
              <a:tr h="364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Claire Whittingham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Webmaster officer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749497"/>
                  </a:ext>
                </a:extLst>
              </a:tr>
              <a:tr h="364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 Sharon Huish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Sponsorship officer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397309"/>
                  </a:ext>
                </a:extLst>
              </a:tr>
              <a:tr h="364644">
                <a:tc>
                  <a:txBody>
                    <a:bodyPr/>
                    <a:lstStyle/>
                    <a:p>
                      <a:r>
                        <a:rPr lang="en-GB" dirty="0"/>
                        <a:t>Christine McColgan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Ordinary member (Northern Ireland Rep)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335956"/>
                  </a:ext>
                </a:extLst>
              </a:tr>
              <a:tr h="364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Rebecca Revell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Ordinary member (Link to specialist groups)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7431097"/>
                  </a:ext>
                </a:extLst>
              </a:tr>
              <a:tr h="364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Christiana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Pavlides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Ordinary member  (Diabetes)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924819"/>
                  </a:ext>
                </a:extLst>
              </a:tr>
              <a:tr h="364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Pascale Varley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Ordinary member (Paediatrics)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606154"/>
                  </a:ext>
                </a:extLst>
              </a:tr>
              <a:tr h="364644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Zoe Simpson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Ordinary member  (Paediatrics)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816833"/>
                  </a:ext>
                </a:extLst>
              </a:tr>
              <a:tr h="364644">
                <a:tc>
                  <a:txBody>
                    <a:bodyPr/>
                    <a:lstStyle/>
                    <a:p>
                      <a:r>
                        <a:rPr lang="en-GB" dirty="0"/>
                        <a:t>Sonal Patel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Ordinary member (ICU)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753438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7E83595B-6023-4967-4399-6271FDCEC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519" y="1463055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2E6EEB1-5129-4A6C-7B72-44159F404F8E}"/>
              </a:ext>
            </a:extLst>
          </p:cNvPr>
          <p:cNvGrpSpPr/>
          <p:nvPr/>
        </p:nvGrpSpPr>
        <p:grpSpPr>
          <a:xfrm>
            <a:off x="579993" y="1892680"/>
            <a:ext cx="1293729" cy="3319717"/>
            <a:chOff x="579993" y="1892680"/>
            <a:chExt cx="1293729" cy="3319717"/>
          </a:xfrm>
        </p:grpSpPr>
        <p:pic>
          <p:nvPicPr>
            <p:cNvPr id="3" name="Picture 2" descr="Flag of Wales - Wikipedia">
              <a:extLst>
                <a:ext uri="{FF2B5EF4-FFF2-40B4-BE49-F238E27FC236}">
                  <a16:creationId xmlns:a16="http://schemas.microsoft.com/office/drawing/2014/main" id="{B3622CFA-B2D3-C0F6-82F8-30217E1290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994" y="3480874"/>
              <a:ext cx="1293727" cy="775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Flag of Scotland - Wikipedia">
              <a:extLst>
                <a:ext uri="{FF2B5EF4-FFF2-40B4-BE49-F238E27FC236}">
                  <a16:creationId xmlns:a16="http://schemas.microsoft.com/office/drawing/2014/main" id="{3BD28BAA-7780-869A-7C46-98451BAAC4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993" y="2675934"/>
              <a:ext cx="1293729" cy="775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Using the UK flag to represent “English ...">
              <a:extLst>
                <a:ext uri="{FF2B5EF4-FFF2-40B4-BE49-F238E27FC236}">
                  <a16:creationId xmlns:a16="http://schemas.microsoft.com/office/drawing/2014/main" id="{FF06792A-181F-A6B5-B4BC-B51B60678A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993" y="1892680"/>
              <a:ext cx="1292114" cy="775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Storm&amp;Lighthouse Northern Ireland Flag ...">
              <a:extLst>
                <a:ext uri="{FF2B5EF4-FFF2-40B4-BE49-F238E27FC236}">
                  <a16:creationId xmlns:a16="http://schemas.microsoft.com/office/drawing/2014/main" id="{0E2EFB3F-668C-75DA-19C2-74324D71DC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993" y="4244558"/>
              <a:ext cx="1292114" cy="967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54E5399-70CC-452E-8868-C1DE8D186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0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51"/>
    </mc:Choice>
    <mc:Fallback>
      <p:transition spd="slow" advTm="51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4932B-7BB9-8ACE-C1C3-245737677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6000" b="1" dirty="0">
                <a:solidFill>
                  <a:srgbClr val="A3175B"/>
                </a:solidFill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03FB0-D4ED-DC55-20DD-BBA9951BC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51305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provide a network for dietitians interested in supplementary prescribing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influence government policy to transition to independent prescribing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collect data to provide evidence of safe and effective prescribing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organise educational events and provide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CPD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support the development of materials on prescribing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facilitate research and audit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911D0F-0627-4845-9B69-3C1021B1B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1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52"/>
    </mc:Choice>
    <mc:Fallback>
      <p:transition spd="slow" advTm="22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1D9A7-056A-3539-E34A-FF2076009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>
                <a:solidFill>
                  <a:srgbClr val="A3195B"/>
                </a:solidFill>
              </a:rPr>
              <a:t>Benefits of membership (£5)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78073-08B0-4613-3B60-030224D49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Reduced rate for study days</a:t>
            </a:r>
          </a:p>
          <a:p>
            <a:r>
              <a:rPr lang="en-GB" dirty="0"/>
              <a:t>Free access to webinars and newsletters</a:t>
            </a:r>
          </a:p>
          <a:p>
            <a:r>
              <a:rPr lang="en-GB" dirty="0"/>
              <a:t>Access to bursary to attend BDA Research symposium (Prescribers stream)</a:t>
            </a:r>
          </a:p>
          <a:p>
            <a:r>
              <a:rPr lang="en-GB" dirty="0"/>
              <a:t>Access to prescribers forum on Basecamp</a:t>
            </a:r>
          </a:p>
          <a:p>
            <a:pPr lvl="1"/>
            <a:r>
              <a:rPr lang="en-GB" dirty="0">
                <a:hlinkClick r:id="rId4"/>
              </a:rPr>
              <a:t>https://www.bda.uk.com/specialist-groups-and-branches/advanced-practice-specialist-group/prescribers-specialist-sub-group/basecamp.html</a:t>
            </a:r>
            <a:endParaRPr lang="en-GB" dirty="0"/>
          </a:p>
          <a:p>
            <a:r>
              <a:rPr lang="en-GB" dirty="0"/>
              <a:t>Free access to resource section on BDA prescribers webpage including example clinical management plans and job descriptions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0BD406-7D99-4415-8464-3BEBB52B8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39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90"/>
    </mc:Choice>
    <mc:Fallback>
      <p:transition spd="slow" advTm="32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1D9E9-4DC5-61AB-C569-34839CA99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4083" y="419539"/>
            <a:ext cx="7222681" cy="818054"/>
          </a:xfrm>
        </p:spPr>
        <p:txBody>
          <a:bodyPr>
            <a:noAutofit/>
          </a:bodyPr>
          <a:lstStyle/>
          <a:p>
            <a:pPr algn="l"/>
            <a:r>
              <a:rPr lang="en-GB" b="1" dirty="0">
                <a:solidFill>
                  <a:srgbClr val="A11459"/>
                </a:solidFill>
              </a:rPr>
              <a:t>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A445D5-5510-D749-7446-5EE2CF456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" y="1915509"/>
            <a:ext cx="11140965" cy="438281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600" dirty="0"/>
              <a:t>Survey of prescribing practice completed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600" dirty="0"/>
              <a:t>Perceptions of other healthcare professionals of dietitian supplementary prescribing completed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600" dirty="0" err="1"/>
              <a:t>TRaDiP</a:t>
            </a:r>
            <a:r>
              <a:rPr lang="en-GB" sz="2600" dirty="0"/>
              <a:t> study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sz="2600" dirty="0"/>
              <a:t>Report published and launch meeting available</a:t>
            </a:r>
          </a:p>
          <a:p>
            <a:pPr lvl="1" algn="l"/>
            <a:r>
              <a:rPr lang="en-GB" sz="2600" dirty="0">
                <a:hlinkClick r:id="rId4"/>
              </a:rPr>
              <a:t>https://www.surrey.ac.uk/research-projects/evaluation-supplementary-prescribing-dietitians-and-independent-prescribing-radiographers</a:t>
            </a:r>
            <a:endParaRPr lang="en-GB" sz="26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sz="2600" dirty="0"/>
              <a:t>Preparing to prescribe toolkit</a:t>
            </a:r>
          </a:p>
          <a:p>
            <a:pPr lvl="1" algn="l"/>
            <a:r>
              <a:rPr lang="en-GB" sz="2600" dirty="0">
                <a:hlinkClick r:id="rId5"/>
              </a:rPr>
              <a:t>https://learninghub.nhs.uk/catalogue/prescribingtoolkit</a:t>
            </a:r>
            <a:endParaRPr lang="en-GB" sz="2600" dirty="0"/>
          </a:p>
          <a:p>
            <a:pPr lvl="1" algn="l"/>
            <a:endParaRPr lang="en-GB" sz="26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1651665-B48D-451F-B375-A0D3635AF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12"/>
    </mc:Choice>
    <mc:Fallback>
      <p:transition spd="slow" advTm="41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AEB41-66B9-68CB-0D28-91EBB719C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600" b="1" dirty="0">
                <a:solidFill>
                  <a:srgbClr val="A3195B"/>
                </a:solidFill>
                <a:latin typeface="+mj-lt"/>
              </a:rPr>
              <a:t>Campaign: Extend independent prescribing to dietitians nationwide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6E1B7-3606-5FC4-FBBF-7FDF96226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192473" cy="492241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GB" sz="2000" b="1" dirty="0">
                <a:latin typeface="+mn-lt"/>
              </a:rPr>
              <a:t>Sarah Laverty, Policy and Campaign Officer</a:t>
            </a:r>
            <a:r>
              <a:rPr lang="en-GB" sz="2000" dirty="0">
                <a:latin typeface="+mn-lt"/>
              </a:rPr>
              <a:t>, appointed July 2024. Campaign working group formed September 2024. Sarah developing a 2-year campaign strategy document.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 b="1" dirty="0">
                <a:latin typeface="+mn-lt"/>
              </a:rPr>
              <a:t>Developments: </a:t>
            </a:r>
          </a:p>
          <a:p>
            <a:pPr>
              <a:lnSpc>
                <a:spcPct val="120000"/>
              </a:lnSpc>
            </a:pPr>
            <a:r>
              <a:rPr lang="en-GB" sz="2000" dirty="0">
                <a:latin typeface="+mn-lt"/>
              </a:rPr>
              <a:t>Supported a </a:t>
            </a:r>
            <a:r>
              <a:rPr lang="en-GB" sz="2000" b="1" dirty="0">
                <a:latin typeface="+mn-lt"/>
              </a:rPr>
              <a:t>#PrescribingNow campaign action in October 2024</a:t>
            </a:r>
            <a:r>
              <a:rPr lang="en-GB" sz="2000" dirty="0">
                <a:latin typeface="+mn-lt"/>
              </a:rPr>
              <a:t>, writing to the Secretary of State for Health and Social Care, Wes Streeting. </a:t>
            </a:r>
          </a:p>
          <a:p>
            <a:pPr>
              <a:lnSpc>
                <a:spcPct val="120000"/>
              </a:lnSpc>
            </a:pPr>
            <a:r>
              <a:rPr lang="en-GB" sz="2000" dirty="0">
                <a:latin typeface="+mn-lt"/>
              </a:rPr>
              <a:t>Involved with the </a:t>
            </a:r>
            <a:r>
              <a:rPr lang="en-GB" sz="2000" b="1" dirty="0">
                <a:latin typeface="+mn-lt"/>
              </a:rPr>
              <a:t>Independent Prescribing Rights Proposal Group, </a:t>
            </a:r>
            <a:r>
              <a:rPr lang="en-GB" sz="2000" dirty="0">
                <a:latin typeface="+mn-lt"/>
              </a:rPr>
              <a:t>led by Fiona Peniston-Bird, an Independent Non-Medical Prescribing Development Consultant. </a:t>
            </a:r>
          </a:p>
          <a:p>
            <a:pPr>
              <a:lnSpc>
                <a:spcPct val="120000"/>
              </a:lnSpc>
            </a:pPr>
            <a:r>
              <a:rPr lang="en-GB" sz="2000" dirty="0">
                <a:latin typeface="+mn-lt"/>
              </a:rPr>
              <a:t>Sarah, Alison and Nicki spoke at the launch of the </a:t>
            </a:r>
            <a:r>
              <a:rPr lang="en-GB" sz="2000" dirty="0" err="1">
                <a:latin typeface="+mn-lt"/>
              </a:rPr>
              <a:t>TRaDiP</a:t>
            </a:r>
            <a:r>
              <a:rPr lang="en-GB" sz="2000" dirty="0">
                <a:latin typeface="+mn-lt"/>
              </a:rPr>
              <a:t> research, which evaluated supplementary prescribing for dietitians. This report </a:t>
            </a:r>
            <a:r>
              <a:rPr lang="en-GB" sz="2000" b="1" dirty="0">
                <a:latin typeface="+mn-lt"/>
              </a:rPr>
              <a:t>explicitly supports the aims of this campaign and calls on policy makers to progress dietitians to independent prescribing.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A2A365F-AD13-4EFD-9BCE-40A5AE4A6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2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6254"/>
    </mc:Choice>
    <mc:Fallback>
      <p:transition advTm="56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AD42-A159-9BED-377F-234A49FD2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>
                <a:solidFill>
                  <a:srgbClr val="A3195B"/>
                </a:solidFill>
              </a:rPr>
              <a:t>Future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B525C-A131-0396-6431-5A6E42F51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902"/>
            <a:ext cx="10515600" cy="4977973"/>
          </a:xfrm>
        </p:spPr>
        <p:txBody>
          <a:bodyPr>
            <a:noAutofit/>
          </a:bodyPr>
          <a:lstStyle/>
          <a:p>
            <a:r>
              <a:rPr lang="en-GB" sz="3200" dirty="0"/>
              <a:t>CPD events</a:t>
            </a:r>
          </a:p>
          <a:p>
            <a:pPr lvl="1"/>
            <a:r>
              <a:rPr lang="en-GB" sz="3200" dirty="0"/>
              <a:t>Webinars</a:t>
            </a:r>
          </a:p>
          <a:p>
            <a:pPr lvl="1"/>
            <a:r>
              <a:rPr lang="en-GB" sz="3200" dirty="0"/>
              <a:t>Study day</a:t>
            </a:r>
          </a:p>
          <a:p>
            <a:r>
              <a:rPr lang="en-GB" sz="3200" dirty="0"/>
              <a:t>Independent prescribing campaign </a:t>
            </a:r>
          </a:p>
          <a:p>
            <a:r>
              <a:rPr lang="en-GB" sz="3200" dirty="0"/>
              <a:t>Continue to promote the role and benefits of supplementary prescribing dietitians</a:t>
            </a:r>
          </a:p>
          <a:p>
            <a:r>
              <a:rPr lang="en-GB" sz="3200" dirty="0"/>
              <a:t>Supporting research into supplementary prescribing roles</a:t>
            </a:r>
          </a:p>
          <a:p>
            <a:r>
              <a:rPr lang="en-GB" sz="3200" dirty="0"/>
              <a:t>Prescribing stream at BDA research symposium</a:t>
            </a:r>
          </a:p>
          <a:p>
            <a:r>
              <a:rPr lang="en-GB" sz="3200" dirty="0"/>
              <a:t>Update the BDA guidance on supplementary prescribing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8BC8ED-FEB5-421B-B0C2-0696FF8D1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8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73"/>
    </mc:Choice>
    <mc:Fallback>
      <p:transition spd="slow" advTm="34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7453E-3F8D-C74A-318D-EFA01D975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>
                <a:solidFill>
                  <a:srgbClr val="A3195B"/>
                </a:solidFill>
              </a:rPr>
              <a:t>Events officer required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5638D-872D-7A7C-843D-C3C13BFB1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0835"/>
          </a:xfrm>
        </p:spPr>
        <p:txBody>
          <a:bodyPr>
            <a:normAutofit/>
          </a:bodyPr>
          <a:lstStyle/>
          <a:p>
            <a:r>
              <a:rPr lang="en-GB" sz="2600" b="0" i="0" dirty="0">
                <a:effectLst/>
              </a:rPr>
              <a:t>Work with your committee to plan and co-ordinate study days, webinars and CPD events.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600" b="0" i="0" dirty="0">
                <a:effectLst/>
              </a:rPr>
              <a:t>Work with the Treasurer to plan an event budget, setting income and expenditure.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600" b="0" i="0" dirty="0">
                <a:effectLst/>
              </a:rPr>
              <a:t>Plan the event programme, working with the committee and members.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600" b="0" i="0" dirty="0">
                <a:effectLst/>
              </a:rPr>
              <a:t>Work with the Social Media and Website Officers to utilise BDA communication channels to market the event.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600" b="0" i="0" dirty="0">
                <a:effectLst/>
              </a:rPr>
              <a:t>Work with the BDA to sign contracts for event spaces, merchandise and any other associated contracts.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600" b="0" i="0" dirty="0">
                <a:effectLst/>
              </a:rPr>
              <a:t>Work closely with the BDA’s Volunteering Team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600" b="0" i="0" dirty="0">
                <a:effectLst/>
              </a:rPr>
              <a:t>Training is available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7D2D5EC-ADAD-4C11-B952-545C7B1CA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5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64"/>
    </mc:Choice>
    <mc:Fallback>
      <p:transition spd="slow" advTm="39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C6E9D-257E-6FB7-4BF0-47580D790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88106"/>
            <a:ext cx="9144000" cy="2033518"/>
          </a:xfrm>
        </p:spPr>
        <p:txBody>
          <a:bodyPr/>
          <a:lstStyle/>
          <a:p>
            <a:r>
              <a:rPr lang="en-GB" b="1" dirty="0">
                <a:solidFill>
                  <a:srgbClr val="A3195B"/>
                </a:solidFill>
              </a:rPr>
              <a:t>Thank you and please consider joining our subgroup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836584-C5E5-4F44-928F-D394651728F8}"/>
              </a:ext>
            </a:extLst>
          </p:cNvPr>
          <p:cNvSpPr/>
          <p:nvPr/>
        </p:nvSpPr>
        <p:spPr>
          <a:xfrm>
            <a:off x="2014690" y="4400781"/>
            <a:ext cx="81626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rgbClr val="A3195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Prescribers Specialist Sub-Group - BDA</a:t>
            </a:r>
            <a:endParaRPr lang="en-GB" sz="4000" dirty="0">
              <a:solidFill>
                <a:srgbClr val="A3195B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7E085A-7420-4DB3-8B3A-883BD62A5E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5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7"/>
    </mc:Choice>
    <mc:Fallback>
      <p:transition spd="slow" advTm="5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DA powerpoint template" id="{B980EB64-2E5B-4982-84CE-5F80A449B0B2}" vid="{E83E81C0-EA07-43E5-A46A-B1CEA70B603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587</Words>
  <Application>Microsoft Office PowerPoint</Application>
  <PresentationFormat>Widescreen</PresentationFormat>
  <Paragraphs>89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Arial</vt:lpstr>
      <vt:lpstr>Calibri</vt:lpstr>
      <vt:lpstr>Calibri Light</vt:lpstr>
      <vt:lpstr>Times New Roman</vt:lpstr>
      <vt:lpstr>Office Theme</vt:lpstr>
      <vt:lpstr>1_Office Theme</vt:lpstr>
      <vt:lpstr>Introduction to the prescribers subgroup</vt:lpstr>
      <vt:lpstr>Meet the committee</vt:lpstr>
      <vt:lpstr>Objectives</vt:lpstr>
      <vt:lpstr>Benefits of membership (£5)</vt:lpstr>
      <vt:lpstr>Research</vt:lpstr>
      <vt:lpstr>Campaign: Extend independent prescribing to dietitians nationwide </vt:lpstr>
      <vt:lpstr>Future Plans</vt:lpstr>
      <vt:lpstr>Events officer required</vt:lpstr>
      <vt:lpstr>Thank you and please consider joining our subgroup</vt:lpstr>
    </vt:vector>
  </TitlesOfParts>
  <Company>London North West University Healthcare NHS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CULKIN, Alison (LONDON NORTH WEST UNIVERSITY HEALTHCARE NHS TRUST)</dc:creator>
  <cp:lastModifiedBy>CULKIN, Alison (LONDON NORTH WEST UNIVERSITY HEALTHCARE NHS TRUST)</cp:lastModifiedBy>
  <cp:revision>19</cp:revision>
  <dcterms:created xsi:type="dcterms:W3CDTF">2024-05-16T19:09:20Z</dcterms:created>
  <dcterms:modified xsi:type="dcterms:W3CDTF">2025-11-14T12:22:34Z</dcterms:modified>
</cp:coreProperties>
</file>