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6" r:id="rId2"/>
  </p:sldMasterIdLst>
  <p:notesMasterIdLst>
    <p:notesMasterId r:id="rId10"/>
  </p:notesMasterIdLst>
  <p:sldIdLst>
    <p:sldId id="267" r:id="rId3"/>
    <p:sldId id="257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ne Webster" initials="AW" lastIdx="2" clrIdx="0"/>
  <p:cmAuthor id="1" name="Benno" initials="B" lastIdx="1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60" d="100"/>
          <a:sy n="60" d="100"/>
        </p:scale>
        <p:origin x="-1104" y="-3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commentAuthors" Target="commentAuthors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6-05-31T11:57:27.965" idx="1">
    <p:pos x="10" y="10"/>
    <p:text/>
  </p:cm>
  <p:cm authorId="0" dt="2016-05-31T11:59:20.121" idx="2">
    <p:pos x="5281" y="957"/>
    <p:text>should we remove the words BEING PRESCRIBED and instead say RECEIVING  to make it sound less like each day another 30k people are being newly prescribed these drugs?????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E00210-EFA1-4444-80D6-A40D1EF1AD4C}" type="datetimeFigureOut">
              <a:rPr lang="en-GB" smtClean="0"/>
              <a:t>01/11/2016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4682BA-8F41-4C54-B7A1-F96326AAB4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88178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57A7B8-EAD2-9846-9761-91C91B5D58B6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3892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sz="1200" dirty="0" smtClean="0"/>
              <a:t>It is estimated that on an average day in England, between 30,000 and 35,000 adults with a learning disability are being prescribed an antipsychotic, an antidepressant or both without an appropriate clinical reason (psychosis or affective/anxiety disorder). </a:t>
            </a:r>
          </a:p>
          <a:p>
            <a:pPr marL="0" indent="0" algn="ctr">
              <a:buNone/>
            </a:pPr>
            <a:endParaRPr lang="en-GB" sz="1200" dirty="0" smtClean="0"/>
          </a:p>
          <a:p>
            <a:pPr marL="0" indent="0" algn="ctr">
              <a:buNone/>
            </a:pPr>
            <a:r>
              <a:rPr lang="en-GB" sz="1200" dirty="0" smtClean="0"/>
              <a:t>Reference</a:t>
            </a:r>
          </a:p>
          <a:p>
            <a:pPr marL="0" indent="0" algn="ctr">
              <a:buNone/>
            </a:pPr>
            <a:r>
              <a:rPr lang="en-GB" sz="1200" i="1" dirty="0" smtClean="0"/>
              <a:t>Public Health England (2015) Prescribing of psychotropic medication to people with learning disabilities and/or autism by general practitioners in England, London: Public Health England. </a:t>
            </a:r>
            <a:endParaRPr lang="en-GB" sz="12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792169-73C8-4C58-A4AE-F05068786805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36041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4.emf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6F108-01D6-4117-B009-F82C54D8F22A}" type="datetimeFigureOut">
              <a:rPr lang="en-GB" smtClean="0"/>
              <a:t>01/11/2016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275FF-A1CE-4501-A75E-F44CF11511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1094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6F108-01D6-4117-B009-F82C54D8F22A}" type="datetimeFigureOut">
              <a:rPr lang="en-GB" smtClean="0"/>
              <a:t>01/11/2016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275FF-A1CE-4501-A75E-F44CF11511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018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2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6F108-01D6-4117-B009-F82C54D8F22A}" type="datetimeFigureOut">
              <a:rPr lang="en-GB" smtClean="0"/>
              <a:t>01/11/2016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275FF-A1CE-4501-A75E-F44CF11511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97476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48360" y="5512615"/>
            <a:ext cx="1285368" cy="96402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3101" y="1402939"/>
            <a:ext cx="11048232" cy="3622520"/>
          </a:xfrm>
        </p:spPr>
        <p:txBody>
          <a:bodyPr anchor="t">
            <a:noAutofit/>
          </a:bodyPr>
          <a:lstStyle>
            <a:lvl1pPr>
              <a:defRPr sz="8000"/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0" hasCustomPrompt="1"/>
          </p:nvPr>
        </p:nvSpPr>
        <p:spPr>
          <a:xfrm>
            <a:off x="609600" y="5025460"/>
            <a:ext cx="9082693" cy="95992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800">
                <a:solidFill>
                  <a:srgbClr val="00ADC6"/>
                </a:solidFill>
              </a:defRPr>
            </a:lvl1pPr>
          </a:lstStyle>
          <a:p>
            <a:pPr lvl="0"/>
            <a:r>
              <a:rPr lang="en-US" dirty="0" smtClean="0"/>
              <a:t>Sub heading</a:t>
            </a:r>
            <a:endParaRPr lang="en-US" dirty="0"/>
          </a:p>
        </p:txBody>
      </p:sp>
      <p:sp>
        <p:nvSpPr>
          <p:cNvPr id="21" name="Rectangle 20"/>
          <p:cNvSpPr/>
          <p:nvPr userDrawn="1"/>
        </p:nvSpPr>
        <p:spPr>
          <a:xfrm>
            <a:off x="609601" y="6459742"/>
            <a:ext cx="2426540" cy="240871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Content Placeholder 19"/>
          <p:cNvSpPr>
            <a:spLocks noGrp="1"/>
          </p:cNvSpPr>
          <p:nvPr>
            <p:ph sz="quarter" idx="11" hasCustomPrompt="1"/>
          </p:nvPr>
        </p:nvSpPr>
        <p:spPr>
          <a:xfrm>
            <a:off x="609601" y="5985384"/>
            <a:ext cx="5813287" cy="361031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600">
                <a:solidFill>
                  <a:srgbClr val="00ADC6"/>
                </a:solidFill>
              </a:defRPr>
            </a:lvl1pPr>
          </a:lstStyle>
          <a:p>
            <a:pPr lvl="0"/>
            <a:r>
              <a:rPr lang="en-US" dirty="0" smtClean="0"/>
              <a:t>Insert date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18434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logo-a5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71688" y="279908"/>
            <a:ext cx="1089152" cy="509016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pic>
        <p:nvPicPr>
          <p:cNvPr id="11" name="Picture 10" descr="NHS England reversed out.png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70580" y="279908"/>
            <a:ext cx="1090261" cy="509016"/>
          </a:xfrm>
          <a:prstGeom prst="rect">
            <a:avLst/>
          </a:prstGeom>
        </p:spPr>
      </p:pic>
      <p:sp>
        <p:nvSpPr>
          <p:cNvPr id="15" name="Content Placeholder 19"/>
          <p:cNvSpPr>
            <a:spLocks noGrp="1"/>
          </p:cNvSpPr>
          <p:nvPr>
            <p:ph sz="quarter" idx="10" hasCustomPrompt="1"/>
          </p:nvPr>
        </p:nvSpPr>
        <p:spPr>
          <a:xfrm>
            <a:off x="609600" y="5025460"/>
            <a:ext cx="9082693" cy="95992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Sub heading</a:t>
            </a:r>
            <a:endParaRPr lang="en-US" dirty="0"/>
          </a:p>
        </p:txBody>
      </p:sp>
      <p:sp>
        <p:nvSpPr>
          <p:cNvPr id="18" name="Title 1"/>
          <p:cNvSpPr>
            <a:spLocks noGrp="1"/>
          </p:cNvSpPr>
          <p:nvPr>
            <p:ph type="title"/>
          </p:nvPr>
        </p:nvSpPr>
        <p:spPr>
          <a:xfrm>
            <a:off x="633101" y="1402939"/>
            <a:ext cx="11048232" cy="3622520"/>
          </a:xfrm>
        </p:spPr>
        <p:txBody>
          <a:bodyPr anchor="t">
            <a:noAutofit/>
          </a:bodyPr>
          <a:lstStyle>
            <a:lvl1pPr>
              <a:defRPr sz="8000">
                <a:solidFill>
                  <a:schemeClr val="bg1"/>
                </a:solidFill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19" name="Date Placeholder 3"/>
          <p:cNvSpPr txBox="1">
            <a:spLocks/>
          </p:cNvSpPr>
          <p:nvPr userDrawn="1"/>
        </p:nvSpPr>
        <p:spPr>
          <a:xfrm>
            <a:off x="609600" y="598538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6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50770" y="5514157"/>
            <a:ext cx="1630564" cy="962486"/>
          </a:xfrm>
          <a:prstGeom prst="rect">
            <a:avLst/>
          </a:prstGeom>
        </p:spPr>
      </p:pic>
      <p:sp>
        <p:nvSpPr>
          <p:cNvPr id="10" name="Content Placeholder 19"/>
          <p:cNvSpPr>
            <a:spLocks noGrp="1"/>
          </p:cNvSpPr>
          <p:nvPr>
            <p:ph sz="quarter" idx="11" hasCustomPrompt="1"/>
          </p:nvPr>
        </p:nvSpPr>
        <p:spPr>
          <a:xfrm>
            <a:off x="609601" y="5985384"/>
            <a:ext cx="5813287" cy="361031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Insert date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49819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1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578931" y="1"/>
            <a:ext cx="1374956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122015" y="1049332"/>
            <a:ext cx="4995579" cy="2160734"/>
          </a:xfrm>
        </p:spPr>
        <p:txBody>
          <a:bodyPr anchor="t">
            <a:noAutofit/>
          </a:bodyPr>
          <a:lstStyle>
            <a:lvl1pPr>
              <a:defRPr sz="4800"/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19"/>
          <p:cNvSpPr>
            <a:spLocks noGrp="1"/>
          </p:cNvSpPr>
          <p:nvPr>
            <p:ph sz="quarter" idx="11" hasCustomPrompt="1"/>
          </p:nvPr>
        </p:nvSpPr>
        <p:spPr>
          <a:xfrm>
            <a:off x="609601" y="4949690"/>
            <a:ext cx="4900361" cy="991523"/>
          </a:xfrm>
        </p:spPr>
        <p:txBody>
          <a:bodyPr anchor="b">
            <a:normAutofit/>
          </a:bodyPr>
          <a:lstStyle>
            <a:lvl1pPr marL="0" indent="0">
              <a:buFontTx/>
              <a:buNone/>
              <a:defRPr sz="2800">
                <a:solidFill>
                  <a:schemeClr val="accent3"/>
                </a:solidFill>
              </a:defRPr>
            </a:lvl1pPr>
          </a:lstStyle>
          <a:p>
            <a:pPr lvl="0"/>
            <a:r>
              <a:rPr lang="en-US" dirty="0" smtClean="0"/>
              <a:t>Sub heading</a:t>
            </a:r>
            <a:endParaRPr lang="en-US" dirty="0"/>
          </a:p>
        </p:txBody>
      </p:sp>
      <p:sp>
        <p:nvSpPr>
          <p:cNvPr id="8" name="Content Placeholder 19"/>
          <p:cNvSpPr>
            <a:spLocks noGrp="1"/>
          </p:cNvSpPr>
          <p:nvPr>
            <p:ph sz="quarter" idx="12" hasCustomPrompt="1"/>
          </p:nvPr>
        </p:nvSpPr>
        <p:spPr>
          <a:xfrm>
            <a:off x="609601" y="5985384"/>
            <a:ext cx="5813287" cy="361031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600">
                <a:solidFill>
                  <a:schemeClr val="accent3"/>
                </a:solidFill>
              </a:defRPr>
            </a:lvl1pPr>
          </a:lstStyle>
          <a:p>
            <a:pPr lvl="0"/>
            <a:r>
              <a:rPr lang="en-US" dirty="0" smtClean="0"/>
              <a:t>Insert date</a:t>
            </a:r>
            <a:endParaRPr lang="en-US" dirty="0"/>
          </a:p>
        </p:txBody>
      </p:sp>
      <p:pic>
        <p:nvPicPr>
          <p:cNvPr id="9" name="Picture 8" descr="logo-a5.gif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71688" y="281202"/>
            <a:ext cx="1089152" cy="509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63181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pic>
        <p:nvPicPr>
          <p:cNvPr id="6" name="Picture 5" descr="NHS England reversed out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70580" y="279908"/>
            <a:ext cx="1090261" cy="509016"/>
          </a:xfrm>
          <a:prstGeom prst="rect">
            <a:avLst/>
          </a:prstGeom>
        </p:spPr>
      </p:pic>
      <p:pic>
        <p:nvPicPr>
          <p:cNvPr id="7" name="Picture 6" descr="Untitled-2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94550" y="5487584"/>
            <a:ext cx="1224759" cy="1003622"/>
          </a:xfrm>
          <a:prstGeom prst="rect">
            <a:avLst/>
          </a:prstGeom>
        </p:spPr>
      </p:pic>
      <p:sp>
        <p:nvSpPr>
          <p:cNvPr id="8" name="Content Placeholder 19"/>
          <p:cNvSpPr>
            <a:spLocks noGrp="1"/>
          </p:cNvSpPr>
          <p:nvPr>
            <p:ph sz="quarter" idx="10" hasCustomPrompt="1"/>
          </p:nvPr>
        </p:nvSpPr>
        <p:spPr>
          <a:xfrm>
            <a:off x="812800" y="4413337"/>
            <a:ext cx="9082693" cy="514019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Name Surname</a:t>
            </a:r>
            <a:endParaRPr lang="en-US" dirty="0"/>
          </a:p>
        </p:txBody>
      </p:sp>
      <p:sp>
        <p:nvSpPr>
          <p:cNvPr id="12" name="Content Placeholder 19"/>
          <p:cNvSpPr>
            <a:spLocks noGrp="1"/>
          </p:cNvSpPr>
          <p:nvPr>
            <p:ph sz="quarter" idx="11" hasCustomPrompt="1"/>
          </p:nvPr>
        </p:nvSpPr>
        <p:spPr>
          <a:xfrm>
            <a:off x="812800" y="1837998"/>
            <a:ext cx="9481749" cy="2446873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360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GB" sz="3600" b="0" dirty="0" smtClean="0">
                <a:solidFill>
                  <a:schemeClr val="bg1"/>
                </a:solidFill>
                <a:latin typeface="+mn-lt"/>
                <a:cs typeface="Arial"/>
              </a:rPr>
              <a:t>“You can use this slide to pull out a quote. Use point size 36.”</a:t>
            </a:r>
            <a:endParaRPr lang="en-US" sz="36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25969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8737600" y="6356351"/>
            <a:ext cx="2844800" cy="365125"/>
          </a:xfrm>
        </p:spPr>
        <p:txBody>
          <a:bodyPr/>
          <a:lstStyle/>
          <a:p>
            <a:fld id="{902D5018-2030-2046-84FC-87E41EA86E42}" type="slidenum">
              <a:rPr lang="en-US" smtClean="0">
                <a:solidFill>
                  <a:srgbClr val="0072C6"/>
                </a:solidFill>
              </a:rPr>
              <a:pPr/>
              <a:t>‹#›</a:t>
            </a:fld>
            <a:endParaRPr lang="en-US" dirty="0">
              <a:solidFill>
                <a:srgbClr val="0072C6"/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09602" y="749913"/>
            <a:ext cx="9809087" cy="6677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526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no arrow)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2D5018-2030-2046-84FC-87E41EA86E42}" type="slidenum">
              <a:rPr lang="en-US" smtClean="0">
                <a:solidFill>
                  <a:srgbClr val="0072C6"/>
                </a:solidFill>
              </a:rPr>
              <a:pPr/>
              <a:t>‹#›</a:t>
            </a:fld>
            <a:endParaRPr lang="en-US" dirty="0">
              <a:solidFill>
                <a:srgbClr val="0072C6"/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609601" y="1680295"/>
            <a:ext cx="10455609" cy="3950736"/>
          </a:xfrm>
        </p:spPr>
        <p:txBody>
          <a:bodyPr/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55791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3"/>
            <a:ext cx="27432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A0447AD0-34BE-47E0-ADD5-FDAFD9925919}" type="datetimeFigureOut">
              <a:rPr lang="en-GB" smtClean="0">
                <a:solidFill>
                  <a:prstClr val="black"/>
                </a:solidFill>
              </a:rPr>
              <a:pPr defTabSz="457200"/>
              <a:t>01/11/2016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1" y="6356353"/>
            <a:ext cx="41148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GB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05E79-24F6-4686-93B9-4DF825A7D61A}" type="slidenum">
              <a:rPr lang="en-GB" smtClean="0">
                <a:solidFill>
                  <a:srgbClr val="0072C6"/>
                </a:solidFill>
              </a:rPr>
              <a:pPr/>
              <a:t>‹#›</a:t>
            </a:fld>
            <a:endParaRPr lang="en-GB">
              <a:solidFill>
                <a:srgbClr val="0072C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819209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2A58782E-D9EF-4513-BA70-617323D27186}" type="datetimeFigureOut">
              <a:rPr lang="en-GB" smtClean="0">
                <a:solidFill>
                  <a:prstClr val="black"/>
                </a:solidFill>
              </a:rPr>
              <a:pPr defTabSz="457200"/>
              <a:t>01/11/2016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GB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27C61-3DE1-4853-9BA7-5FE4621670CF}" type="slidenum">
              <a:rPr lang="en-GB" smtClean="0">
                <a:solidFill>
                  <a:srgbClr val="0072C6"/>
                </a:solidFill>
              </a:rPr>
              <a:pPr/>
              <a:t>‹#›</a:t>
            </a:fld>
            <a:endParaRPr lang="en-GB">
              <a:solidFill>
                <a:srgbClr val="0072C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9619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6F108-01D6-4117-B009-F82C54D8F22A}" type="datetimeFigureOut">
              <a:rPr lang="en-GB" smtClean="0"/>
              <a:t>01/11/2016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275FF-A1CE-4501-A75E-F44CF11511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6466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49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49" y="458946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6F108-01D6-4117-B009-F82C54D8F22A}" type="datetimeFigureOut">
              <a:rPr lang="en-GB" smtClean="0"/>
              <a:t>01/11/2016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275FF-A1CE-4501-A75E-F44CF11511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2829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6F108-01D6-4117-B009-F82C54D8F22A}" type="datetimeFigureOut">
              <a:rPr lang="en-GB" smtClean="0"/>
              <a:t>01/11/2016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275FF-A1CE-4501-A75E-F44CF11511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927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8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6F108-01D6-4117-B009-F82C54D8F22A}" type="datetimeFigureOut">
              <a:rPr lang="en-GB" smtClean="0"/>
              <a:t>01/11/2016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275FF-A1CE-4501-A75E-F44CF11511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1179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6F108-01D6-4117-B009-F82C54D8F22A}" type="datetimeFigureOut">
              <a:rPr lang="en-GB" smtClean="0"/>
              <a:t>01/11/2016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275FF-A1CE-4501-A75E-F44CF11511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1497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6F108-01D6-4117-B009-F82C54D8F22A}" type="datetimeFigureOut">
              <a:rPr lang="en-GB" smtClean="0"/>
              <a:t>01/11/2016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275FF-A1CE-4501-A75E-F44CF11511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9788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8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6F108-01D6-4117-B009-F82C54D8F22A}" type="datetimeFigureOut">
              <a:rPr lang="en-GB" smtClean="0"/>
              <a:t>01/11/2016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275FF-A1CE-4501-A75E-F44CF11511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9691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8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6F108-01D6-4117-B009-F82C54D8F22A}" type="datetimeFigureOut">
              <a:rPr lang="en-GB" smtClean="0"/>
              <a:t>01/11/2016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275FF-A1CE-4501-A75E-F44CF11511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8051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hyperlink" Target="http://www.england.nhs.uk/learningdisabilities" TargetMode="External"/><Relationship Id="rId5" Type="http://schemas.openxmlformats.org/officeDocument/2006/relationships/slideLayout" Target="../slideLayouts/slideLayout16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15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A6F108-01D6-4117-B009-F82C54D8F22A}" type="datetimeFigureOut">
              <a:rPr lang="en-GB" smtClean="0"/>
              <a:t>01/11/2016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2275FF-A1CE-4501-A75E-F44CF11511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9590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1" y="1680295"/>
            <a:ext cx="10455609" cy="39507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pic>
        <p:nvPicPr>
          <p:cNvPr id="14" name="Picture 13" descr="logo-a5.png"/>
          <p:cNvPicPr>
            <a:picLocks noChangeAspect="1"/>
          </p:cNvPicPr>
          <p:nvPr userDrawn="1"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71688" y="279908"/>
            <a:ext cx="1089152" cy="509016"/>
          </a:xfrm>
          <a:prstGeom prst="rect">
            <a:avLst/>
          </a:prstGeom>
        </p:spPr>
      </p:pic>
      <p:sp>
        <p:nvSpPr>
          <p:cNvPr id="2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Arial"/>
                <a:cs typeface="Arial"/>
              </a:defRPr>
            </a:lvl1pPr>
          </a:lstStyle>
          <a:p>
            <a:pPr defTabSz="457200"/>
            <a:fld id="{902D5018-2030-2046-84FC-87E41EA86E42}" type="slidenum">
              <a:rPr lang="en-US" smtClean="0">
                <a:solidFill>
                  <a:srgbClr val="0072C6"/>
                </a:solidFill>
              </a:rPr>
              <a:pPr defTabSz="457200"/>
              <a:t>‹#›</a:t>
            </a:fld>
            <a:endParaRPr lang="en-US" dirty="0">
              <a:solidFill>
                <a:srgbClr val="0072C6"/>
              </a:solidFill>
            </a:endParaRPr>
          </a:p>
        </p:txBody>
      </p:sp>
      <p:sp>
        <p:nvSpPr>
          <p:cNvPr id="23" name="Date Placeholder 3"/>
          <p:cNvSpPr txBox="1">
            <a:spLocks/>
          </p:cNvSpPr>
          <p:nvPr userDrawn="1"/>
        </p:nvSpPr>
        <p:spPr>
          <a:xfrm>
            <a:off x="254000" y="6356350"/>
            <a:ext cx="40470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solidFill>
                  <a:prstClr val="black"/>
                </a:solidFill>
                <a:hlinkClick r:id="rId11"/>
              </a:rPr>
              <a:t>www.england.nhs.uk/learningdisabilities</a:t>
            </a:r>
            <a:r>
              <a:rPr lang="en-GB" dirty="0" smtClean="0">
                <a:solidFill>
                  <a:prstClr val="black"/>
                </a:solidFill>
              </a:rPr>
              <a:t> </a:t>
            </a:r>
          </a:p>
        </p:txBody>
      </p:sp>
      <p:sp>
        <p:nvSpPr>
          <p:cNvPr id="26" name="Title Placeholder 1"/>
          <p:cNvSpPr>
            <a:spLocks noGrp="1"/>
          </p:cNvSpPr>
          <p:nvPr>
            <p:ph type="title"/>
          </p:nvPr>
        </p:nvSpPr>
        <p:spPr>
          <a:xfrm>
            <a:off x="609602" y="749913"/>
            <a:ext cx="9809087" cy="6677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z="3600" b="1" dirty="0" smtClean="0">
                <a:solidFill>
                  <a:schemeClr val="tx2"/>
                </a:solidFill>
                <a:latin typeface="+mj-lt"/>
                <a:cs typeface="Arial"/>
              </a:rPr>
              <a:t>Click</a:t>
            </a:r>
            <a:r>
              <a:rPr lang="en-GB" sz="3600" b="1" baseline="0" dirty="0" smtClean="0">
                <a:solidFill>
                  <a:schemeClr val="tx2"/>
                </a:solidFill>
                <a:latin typeface="+mj-lt"/>
                <a:cs typeface="Arial"/>
              </a:rPr>
              <a:t> to edit the master title style</a:t>
            </a:r>
            <a:endParaRPr lang="en-GB" sz="3600" b="1" dirty="0">
              <a:solidFill>
                <a:schemeClr val="tx2"/>
              </a:solidFill>
              <a:latin typeface="+mj-lt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28032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</p:sldLayoutIdLst>
  <p:timing>
    <p:tnLst>
      <p:par>
        <p:cTn id="1" dur="indefinite" restart="never" nodeType="tmRoot"/>
      </p:par>
    </p:tnLst>
  </p:timing>
  <p:hf sldNum="0" hdr="0" ftr="0"/>
  <p:txStyles>
    <p:titleStyle>
      <a:lvl1pPr algn="l" defTabSz="457200" rtl="0" eaLnBrk="1" latinLnBrk="0" hangingPunct="1">
        <a:spcBef>
          <a:spcPct val="0"/>
        </a:spcBef>
        <a:buNone/>
        <a:defRPr lang="en-GB" sz="3600" b="1" i="0" kern="1200" baseline="0" smtClean="0">
          <a:solidFill>
            <a:schemeClr val="tx2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chemeClr val="tx2"/>
        </a:buClr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chemeClr val="tx2"/>
        </a:buClr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chemeClr val="tx2"/>
        </a:buClr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chemeClr val="tx2"/>
        </a:buClr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chemeClr val="tx2"/>
        </a:buClr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6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comments" Target="../comments/commen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1"/>
          <p:cNvPicPr>
            <a:picLocks noGrp="1" noChangeAspect="1"/>
          </p:cNvPicPr>
          <p:nvPr>
            <p:ph sz="quarter" idx="1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578931" y="3"/>
            <a:ext cx="13749560" cy="6857999"/>
          </a:xfrm>
        </p:spPr>
      </p:pic>
      <p:sp>
        <p:nvSpPr>
          <p:cNvPr id="25" name="Title 24"/>
          <p:cNvSpPr>
            <a:spLocks noGrp="1"/>
          </p:cNvSpPr>
          <p:nvPr>
            <p:ph type="title"/>
          </p:nvPr>
        </p:nvSpPr>
        <p:spPr>
          <a:xfrm>
            <a:off x="289302" y="320580"/>
            <a:ext cx="4012020" cy="3493988"/>
          </a:xfrm>
        </p:spPr>
        <p:txBody>
          <a:bodyPr/>
          <a:lstStyle/>
          <a:p>
            <a:r>
              <a:rPr lang="en-US" sz="3200" dirty="0" smtClean="0"/>
              <a:t>Stopping over medication of people with learning disabilities and autism</a:t>
            </a:r>
            <a:br>
              <a:rPr lang="en-US" sz="3200" dirty="0" smtClean="0"/>
            </a:br>
            <a:r>
              <a:rPr lang="en-US" sz="3200" dirty="0" smtClean="0"/>
              <a:t>Core Messages</a:t>
            </a:r>
            <a:r>
              <a:rPr lang="en-US" sz="3200" dirty="0"/>
              <a:t/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27" name="Content Placeholder 26"/>
          <p:cNvSpPr>
            <a:spLocks noGrp="1"/>
          </p:cNvSpPr>
          <p:nvPr>
            <p:ph sz="quarter" idx="12"/>
          </p:nvPr>
        </p:nvSpPr>
        <p:spPr>
          <a:xfrm>
            <a:off x="853600" y="6191986"/>
            <a:ext cx="2538485" cy="361031"/>
          </a:xfrm>
        </p:spPr>
        <p:txBody>
          <a:bodyPr/>
          <a:lstStyle/>
          <a:p>
            <a:r>
              <a:rPr lang="en-US" b="1" dirty="0" smtClean="0"/>
              <a:t>June 16</a:t>
            </a:r>
            <a:endParaRPr lang="en-US" b="1" dirty="0"/>
          </a:p>
        </p:txBody>
      </p:sp>
      <p:pic>
        <p:nvPicPr>
          <p:cNvPr id="6" name="Picture 5" descr="logo-a5.gif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71689" y="281202"/>
            <a:ext cx="1220145" cy="570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3195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Goal of the </a:t>
            </a:r>
            <a:r>
              <a:rPr lang="en-GB" sz="36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STOMPLD </a:t>
            </a:r>
            <a:r>
              <a:rPr lang="en-GB" sz="36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2016</a:t>
            </a:r>
            <a:r>
              <a:rPr lang="en-GB" b="1" dirty="0">
                <a:solidFill>
                  <a:schemeClr val="accent1"/>
                </a:solidFill>
                <a:latin typeface="+mn-lt"/>
              </a:rPr>
              <a:t> </a:t>
            </a:r>
          </a:p>
        </p:txBody>
      </p:sp>
      <p:sp>
        <p:nvSpPr>
          <p:cNvPr id="4" name="Rectangle 3"/>
          <p:cNvSpPr/>
          <p:nvPr/>
        </p:nvSpPr>
        <p:spPr>
          <a:xfrm>
            <a:off x="785613" y="1596984"/>
            <a:ext cx="9412311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/>
              <a:t>To improve the quality of life </a:t>
            </a:r>
            <a:r>
              <a:rPr lang="en-GB" sz="2800" dirty="0" smtClean="0"/>
              <a:t>of children, young people and adults </a:t>
            </a:r>
            <a:r>
              <a:rPr lang="en-GB" sz="2800" dirty="0"/>
              <a:t>with a learning </a:t>
            </a:r>
            <a:r>
              <a:rPr lang="en-GB" sz="2800" dirty="0" smtClean="0"/>
              <a:t>disability, </a:t>
            </a:r>
            <a:r>
              <a:rPr lang="en-GB" sz="2800" dirty="0"/>
              <a:t>by reducing the harm of inappropriate psychotropic drugs which are used as a “chemical restraint” in place of other more appropriate care and treatments. </a:t>
            </a:r>
          </a:p>
          <a:p>
            <a:endParaRPr lang="en-GB" sz="2800" dirty="0"/>
          </a:p>
          <a:p>
            <a:r>
              <a:rPr lang="en-GB" sz="2800" u="sng" dirty="0"/>
              <a:t>Everyone</a:t>
            </a:r>
            <a:r>
              <a:rPr lang="en-GB" sz="2800" dirty="0"/>
              <a:t> needs to make </a:t>
            </a:r>
            <a:r>
              <a:rPr lang="en-GB" sz="2800" dirty="0" smtClean="0"/>
              <a:t>this </a:t>
            </a:r>
            <a:r>
              <a:rPr lang="en-GB" sz="2800" dirty="0"/>
              <a:t>a priority to reduce and stop the use of drugs inappropriately, to reduce adverse effects and potential harm. This is a matter of our patients’ safety and their quality of care.</a:t>
            </a:r>
          </a:p>
        </p:txBody>
      </p:sp>
      <p:pic>
        <p:nvPicPr>
          <p:cNvPr id="5" name="Picture 4" descr="logo-a5.gif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71689" y="281202"/>
            <a:ext cx="1220145" cy="570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8956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0763" y="1090251"/>
            <a:ext cx="10792495" cy="508671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dirty="0" smtClean="0"/>
              <a:t>It </a:t>
            </a:r>
            <a:r>
              <a:rPr lang="en-GB" dirty="0"/>
              <a:t>is estimated that on an average day in England, between 30,000 and 35,000 adults with a learning disability are </a:t>
            </a:r>
            <a:r>
              <a:rPr lang="en-GB" dirty="0" smtClean="0"/>
              <a:t>receiving an </a:t>
            </a:r>
            <a:r>
              <a:rPr lang="en-GB" dirty="0"/>
              <a:t>antipsychotic, an antidepressant or both without an appropriate clinical </a:t>
            </a:r>
            <a:r>
              <a:rPr lang="en-GB" dirty="0" smtClean="0"/>
              <a:t>reason.</a:t>
            </a:r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dirty="0" smtClean="0"/>
              <a:t>Unnecessary use of these drugs, puts people at risk of significant  weight gain, organ failure and premature death. </a:t>
            </a:r>
            <a:endParaRPr lang="en-GB" dirty="0"/>
          </a:p>
          <a:p>
            <a:pPr marL="0" indent="0" algn="ctr">
              <a:buNone/>
            </a:pPr>
            <a:endParaRPr lang="en-GB" dirty="0" smtClean="0"/>
          </a:p>
          <a:p>
            <a:pPr marL="0" indent="0" algn="ctr">
              <a:buNone/>
            </a:pPr>
            <a:r>
              <a:rPr lang="en-GB" dirty="0"/>
              <a:t>Is one of these 35,000 people your patient? Stop this happening and take action today. </a:t>
            </a:r>
            <a:endParaRPr lang="en-GB" dirty="0" smtClean="0"/>
          </a:p>
          <a:p>
            <a:pPr marL="0" indent="0" algn="ctr">
              <a:buNone/>
            </a:pPr>
            <a:r>
              <a:rPr lang="en-GB" dirty="0" smtClean="0"/>
              <a:t>Check </a:t>
            </a:r>
            <a:r>
              <a:rPr lang="en-GB" dirty="0"/>
              <a:t>and review your patients </a:t>
            </a:r>
            <a:r>
              <a:rPr lang="en-GB" dirty="0" smtClean="0"/>
              <a:t>medication immediately </a:t>
            </a:r>
            <a:r>
              <a:rPr lang="en-GB" dirty="0"/>
              <a:t>to ensure another day </a:t>
            </a:r>
            <a:r>
              <a:rPr lang="en-GB" dirty="0" smtClean="0"/>
              <a:t>of potential harm doesn’t </a:t>
            </a:r>
            <a:r>
              <a:rPr lang="en-GB" dirty="0"/>
              <a:t>go by.  </a:t>
            </a:r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endParaRPr lang="en-GB" sz="3200" dirty="0"/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3" name="Picture 2" descr="logo-a5.gif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71689" y="281202"/>
            <a:ext cx="1220145" cy="570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5076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Fundamental Rethink</a:t>
            </a:r>
            <a:endParaRPr lang="en-GB" sz="36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This is about improving peoples lives</a:t>
            </a:r>
          </a:p>
          <a:p>
            <a:r>
              <a:rPr lang="en-GB" dirty="0" smtClean="0"/>
              <a:t>This is about helping people live longer lives and giving families more time with their loved ones</a:t>
            </a:r>
          </a:p>
          <a:p>
            <a:r>
              <a:rPr lang="en-GB" dirty="0" smtClean="0"/>
              <a:t>This is about fundamentally rethinking the role of psychotropic drugs for the management of behaviours that challenge in learning disabilities. </a:t>
            </a:r>
            <a:r>
              <a:rPr lang="en-GB" dirty="0"/>
              <a:t>This is not just about improving record keeping</a:t>
            </a:r>
          </a:p>
          <a:p>
            <a:r>
              <a:rPr lang="en-GB" dirty="0"/>
              <a:t>This is not just about improving the transfer of information about medicines between GPs and specialists (and everyone else involved)</a:t>
            </a:r>
          </a:p>
          <a:p>
            <a:r>
              <a:rPr lang="en-GB" dirty="0"/>
              <a:t>This is not just about ensuring that there is a diagnosis </a:t>
            </a:r>
          </a:p>
          <a:p>
            <a:r>
              <a:rPr lang="en-GB" dirty="0"/>
              <a:t>This is not just about tidying up the prescriptions to remove any errors and anomalies</a:t>
            </a:r>
          </a:p>
          <a:p>
            <a:endParaRPr lang="en-GB" dirty="0" smtClean="0"/>
          </a:p>
          <a:p>
            <a:endParaRPr lang="en-GB" dirty="0"/>
          </a:p>
        </p:txBody>
      </p:sp>
      <p:pic>
        <p:nvPicPr>
          <p:cNvPr id="4" name="Picture 3" descr="logo-a5.gif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71689" y="281202"/>
            <a:ext cx="1220145" cy="570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978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Make psychotropic drugs the last resort</a:t>
            </a:r>
            <a:br>
              <a:rPr lang="en-GB" sz="36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36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3520" y="1828801"/>
            <a:ext cx="9927005" cy="3979571"/>
          </a:xfrm>
        </p:spPr>
        <p:txBody>
          <a:bodyPr>
            <a:normAutofit/>
          </a:bodyPr>
          <a:lstStyle/>
          <a:p>
            <a:r>
              <a:rPr lang="en-GB" dirty="0" smtClean="0"/>
              <a:t>Consider psychotropic drugs </a:t>
            </a:r>
            <a:r>
              <a:rPr lang="en-GB" dirty="0"/>
              <a:t>to manage behaviour that challenges only if:</a:t>
            </a:r>
          </a:p>
          <a:p>
            <a:pPr lvl="1"/>
            <a:r>
              <a:rPr lang="en-GB" dirty="0"/>
              <a:t>psychological or other interventions alone do not produce change within an agreed time or</a:t>
            </a:r>
          </a:p>
          <a:p>
            <a:pPr lvl="1"/>
            <a:r>
              <a:rPr lang="en-GB" dirty="0"/>
              <a:t>treatment for any coexisting mental or physical health problem has not led to a reduction in the behaviour or</a:t>
            </a:r>
          </a:p>
          <a:p>
            <a:pPr lvl="1"/>
            <a:r>
              <a:rPr lang="en-GB" dirty="0"/>
              <a:t>the risk to the person or others is very severe (for example, because of violence, aggression or self-injury).</a:t>
            </a:r>
          </a:p>
          <a:p>
            <a:r>
              <a:rPr lang="en-GB" dirty="0"/>
              <a:t>Only offer </a:t>
            </a:r>
            <a:r>
              <a:rPr lang="en-GB" dirty="0" smtClean="0"/>
              <a:t>psychotropic drugs </a:t>
            </a:r>
            <a:r>
              <a:rPr lang="en-GB" dirty="0"/>
              <a:t>in combination with psychological or other interventions</a:t>
            </a:r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543519" y="6005424"/>
            <a:ext cx="1058382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b="1" dirty="0" smtClean="0"/>
              <a:t>Adapted from the NICE guideline [NG11] Published date: May 2015 ‘Challenging behaviour and learning disabilities: prevention and interventions for people with learning disabilities whose behaviour challenges</a:t>
            </a:r>
            <a:r>
              <a:rPr lang="en-GB" dirty="0" smtClean="0"/>
              <a:t>’ </a:t>
            </a:r>
            <a:endParaRPr lang="en-GB" dirty="0"/>
          </a:p>
        </p:txBody>
      </p:sp>
      <p:pic>
        <p:nvPicPr>
          <p:cNvPr id="6" name="Picture 5" descr="logo-a5.gif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71689" y="281202"/>
            <a:ext cx="1220145" cy="570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2538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5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Minimising the use of psychotropic medicines</a:t>
            </a:r>
            <a:r>
              <a:rPr lang="en-GB" sz="36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36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36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3" y="1790165"/>
            <a:ext cx="10417935" cy="3309871"/>
          </a:xfrm>
        </p:spPr>
        <p:txBody>
          <a:bodyPr>
            <a:normAutofit/>
          </a:bodyPr>
          <a:lstStyle/>
          <a:p>
            <a:r>
              <a:rPr lang="en-GB" dirty="0" smtClean="0"/>
              <a:t>The psychotropic drugs </a:t>
            </a:r>
            <a:r>
              <a:rPr lang="en-GB" dirty="0"/>
              <a:t>should be prescribed at the lowest possible dose and for the minimum duration. </a:t>
            </a:r>
            <a:endParaRPr lang="en-GB" dirty="0" smtClean="0"/>
          </a:p>
          <a:p>
            <a:r>
              <a:rPr lang="en-GB" dirty="0" smtClean="0"/>
              <a:t>Non-drug </a:t>
            </a:r>
            <a:r>
              <a:rPr lang="en-GB" dirty="0"/>
              <a:t>based management strategies and the withdrawal </a:t>
            </a:r>
            <a:r>
              <a:rPr lang="en-GB" dirty="0" smtClean="0"/>
              <a:t>of the psychotropic drugs should </a:t>
            </a:r>
            <a:r>
              <a:rPr lang="en-GB" dirty="0"/>
              <a:t>be considered at regular intervals</a:t>
            </a:r>
            <a:r>
              <a:rPr lang="en-GB" dirty="0" smtClean="0"/>
              <a:t>.</a:t>
            </a:r>
          </a:p>
          <a:p>
            <a:r>
              <a:rPr lang="en-GB" dirty="0" smtClean="0"/>
              <a:t> </a:t>
            </a:r>
            <a:r>
              <a:rPr lang="en-GB" dirty="0"/>
              <a:t>If the improvement of the </a:t>
            </a:r>
            <a:r>
              <a:rPr lang="en-GB" dirty="0" smtClean="0"/>
              <a:t>behaviours that challenge  </a:t>
            </a:r>
            <a:r>
              <a:rPr lang="en-GB" dirty="0"/>
              <a:t>is unsatisfactory, an attempt should be made to revisit and re-evaluate the formulation and the management </a:t>
            </a:r>
            <a:r>
              <a:rPr lang="en-GB" dirty="0" smtClean="0"/>
              <a:t>plan, not just add more drugs.</a:t>
            </a: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695462" y="5299351"/>
            <a:ext cx="1089552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b="1" dirty="0" smtClean="0"/>
              <a:t>Adapted from the International guide to prescribing psychotropic medication for the management of problem behaviours in adults with intellectual disabilities</a:t>
            </a:r>
            <a:br>
              <a:rPr lang="en-GB" sz="1200" b="1" dirty="0" smtClean="0"/>
            </a:br>
            <a:r>
              <a:rPr lang="en-GB" sz="1200" b="1" dirty="0" smtClean="0"/>
              <a:t>Deb S et al </a:t>
            </a:r>
            <a:r>
              <a:rPr lang="en-GB" sz="1200" dirty="0" smtClean="0"/>
              <a:t>,</a:t>
            </a:r>
            <a:r>
              <a:rPr lang="en-GB" sz="1200" b="1" dirty="0" smtClean="0"/>
              <a:t>World Psychiatry. 2009 Oct; 8(3): 181–186</a:t>
            </a:r>
            <a:endParaRPr lang="en-GB" sz="1200" dirty="0"/>
          </a:p>
        </p:txBody>
      </p:sp>
      <p:pic>
        <p:nvPicPr>
          <p:cNvPr id="6" name="Picture 5" descr="logo-a5.gif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71689" y="281202"/>
            <a:ext cx="1220145" cy="570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4214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97703"/>
            <a:ext cx="10515600" cy="1325563"/>
          </a:xfrm>
        </p:spPr>
        <p:txBody>
          <a:bodyPr>
            <a:normAutofit/>
          </a:bodyPr>
          <a:lstStyle/>
          <a:p>
            <a:r>
              <a:rPr lang="en-GB" sz="30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30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30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time to start reduction of psychotropic drugs is </a:t>
            </a:r>
            <a:r>
              <a:rPr lang="en-GB" sz="3000" b="1" u="sng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now </a:t>
            </a:r>
            <a:endParaRPr lang="en-GB" sz="3000" b="1" u="sng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2261" y="1455317"/>
            <a:ext cx="5176235" cy="364472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sz="2600" dirty="0" smtClean="0"/>
              <a:t>How often do you hear these excuses?</a:t>
            </a:r>
          </a:p>
          <a:p>
            <a:r>
              <a:rPr lang="en-GB" sz="2000" i="1" dirty="0" smtClean="0"/>
              <a:t>“He has just been admitted”</a:t>
            </a:r>
            <a:r>
              <a:rPr lang="en-GB" sz="2000" dirty="0" smtClean="0"/>
              <a:t> </a:t>
            </a:r>
          </a:p>
          <a:p>
            <a:r>
              <a:rPr lang="en-GB" sz="2000" i="1" dirty="0" smtClean="0"/>
              <a:t>“We have just got her stable”</a:t>
            </a:r>
            <a:r>
              <a:rPr lang="en-GB" sz="2000" dirty="0" smtClean="0"/>
              <a:t> </a:t>
            </a:r>
          </a:p>
          <a:p>
            <a:r>
              <a:rPr lang="en-GB" sz="2000" i="1" dirty="0" smtClean="0"/>
              <a:t>“We are just getting him ready to move on”</a:t>
            </a:r>
            <a:r>
              <a:rPr lang="en-GB" sz="2000" dirty="0" smtClean="0"/>
              <a:t> </a:t>
            </a:r>
          </a:p>
          <a:p>
            <a:r>
              <a:rPr lang="en-GB" sz="2000" i="1" dirty="0" smtClean="0"/>
              <a:t>“We need to give her time to adapt to the community” </a:t>
            </a:r>
          </a:p>
          <a:p>
            <a:r>
              <a:rPr lang="en-GB" sz="2000" i="1" dirty="0" smtClean="0"/>
              <a:t>“Everything is currently going well- don’t rock the boat”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6207617" y="1481071"/>
            <a:ext cx="4962123" cy="404396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sz="2600" dirty="0" smtClean="0"/>
              <a:t>      You can do it </a:t>
            </a:r>
          </a:p>
          <a:p>
            <a:pPr lvl="1"/>
            <a:r>
              <a:rPr lang="en-GB" sz="2000" dirty="0" smtClean="0"/>
              <a:t>A 2014 Dutch study investigated the effects of controlled discontinuation of antipsychotics prescribed for challenging behaviour.</a:t>
            </a:r>
          </a:p>
          <a:p>
            <a:pPr marL="457200" lvl="1" indent="0">
              <a:buNone/>
            </a:pPr>
            <a:endParaRPr lang="en-GB" sz="2000" dirty="0" smtClean="0"/>
          </a:p>
          <a:p>
            <a:pPr lvl="1"/>
            <a:r>
              <a:rPr lang="en-GB" sz="2000" dirty="0" smtClean="0"/>
              <a:t>Of 98 participants, 43 achieved complete discontinuation; at follow-up 7 had resumed use of antipsychotics. </a:t>
            </a:r>
          </a:p>
          <a:p>
            <a:pPr marL="457200" lvl="1" indent="0">
              <a:buNone/>
            </a:pPr>
            <a:endParaRPr lang="en-GB" sz="2000" dirty="0" smtClean="0"/>
          </a:p>
          <a:p>
            <a:pPr lvl="1"/>
            <a:r>
              <a:rPr lang="en-GB" sz="2000" dirty="0" smtClean="0"/>
              <a:t>Higher baseline problem behaviour rating predicted higher odds of incomplete discontinuation.</a:t>
            </a:r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1022263" y="5331853"/>
            <a:ext cx="1014747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Effects of controlled discontinuation of long-term used antipsychotics for behavioural symptoms in individuals with intellectual disability </a:t>
            </a:r>
            <a:br>
              <a:rPr lang="en-GB" b="1" dirty="0" smtClean="0"/>
            </a:br>
            <a:r>
              <a:rPr lang="en-GB" sz="1200" b="1" dirty="0" smtClean="0"/>
              <a:t>de </a:t>
            </a:r>
            <a:r>
              <a:rPr lang="en-GB" sz="1200" b="1" dirty="0" err="1" smtClean="0"/>
              <a:t>Kuijper</a:t>
            </a:r>
            <a:r>
              <a:rPr lang="en-GB" sz="1200" b="1" dirty="0" smtClean="0"/>
              <a:t> G1, </a:t>
            </a:r>
            <a:r>
              <a:rPr lang="en-GB" sz="1200" b="1" dirty="0" err="1" smtClean="0"/>
              <a:t>Evenhuis</a:t>
            </a:r>
            <a:r>
              <a:rPr lang="en-GB" sz="1200" b="1" dirty="0" smtClean="0"/>
              <a:t> H, </a:t>
            </a:r>
            <a:r>
              <a:rPr lang="en-GB" sz="1200" b="1" dirty="0" err="1" smtClean="0"/>
              <a:t>Minderaa</a:t>
            </a:r>
            <a:r>
              <a:rPr lang="en-GB" sz="1200" b="1" dirty="0" smtClean="0"/>
              <a:t> RB, Hoekstra PJ. (2012). Intellect </a:t>
            </a:r>
            <a:r>
              <a:rPr lang="en-GB" sz="1200" b="1" dirty="0" err="1" smtClean="0"/>
              <a:t>Disabil</a:t>
            </a:r>
            <a:r>
              <a:rPr lang="en-GB" sz="1200" b="1" dirty="0" smtClean="0"/>
              <a:t> Res. 2014 Jan; 58(1):71-83</a:t>
            </a:r>
            <a:endParaRPr lang="en-GB" dirty="0"/>
          </a:p>
        </p:txBody>
      </p:sp>
      <p:pic>
        <p:nvPicPr>
          <p:cNvPr id="6" name="Picture 5" descr="logo-a5.gif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71689" y="281202"/>
            <a:ext cx="1220145" cy="570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6491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NHS England">
      <a:dk1>
        <a:sysClr val="windowText" lastClr="000000"/>
      </a:dk1>
      <a:lt1>
        <a:sysClr val="window" lastClr="FFFFFF"/>
      </a:lt1>
      <a:dk2>
        <a:srgbClr val="0072C6"/>
      </a:dk2>
      <a:lt2>
        <a:srgbClr val="A00054"/>
      </a:lt2>
      <a:accent1>
        <a:srgbClr val="00ADC6"/>
      </a:accent1>
      <a:accent2>
        <a:srgbClr val="0091C9"/>
      </a:accent2>
      <a:accent3>
        <a:srgbClr val="003893"/>
      </a:accent3>
      <a:accent4>
        <a:srgbClr val="FFFFFF"/>
      </a:accent4>
      <a:accent5>
        <a:srgbClr val="FFFFFF"/>
      </a:accent5>
      <a:accent6>
        <a:srgbClr val="FFFFFF"/>
      </a:accent6>
      <a:hlink>
        <a:srgbClr val="A00054"/>
      </a:hlink>
      <a:folHlink>
        <a:srgbClr val="A00054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</TotalTime>
  <Words>707</Words>
  <Application>Microsoft Office PowerPoint</Application>
  <PresentationFormat>Custom</PresentationFormat>
  <Paragraphs>54</Paragraphs>
  <Slides>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Office Theme</vt:lpstr>
      <vt:lpstr>2_Office Theme</vt:lpstr>
      <vt:lpstr>Stopping over medication of people with learning disabilities and autism Core Messages </vt:lpstr>
      <vt:lpstr>The Goal of the STOMPLD 2016 </vt:lpstr>
      <vt:lpstr>PowerPoint Presentation</vt:lpstr>
      <vt:lpstr>A Fundamental Rethink</vt:lpstr>
      <vt:lpstr>Make psychotropic drugs the last resort </vt:lpstr>
      <vt:lpstr>Minimising the use of psychotropic medicines </vt:lpstr>
      <vt:lpstr> The time to start reduction of psychotropic drugs is now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Dave Branford</dc:creator>
  <cp:lastModifiedBy>Shaw, Nairne</cp:lastModifiedBy>
  <cp:revision>21</cp:revision>
  <dcterms:created xsi:type="dcterms:W3CDTF">2016-05-03T08:36:03Z</dcterms:created>
  <dcterms:modified xsi:type="dcterms:W3CDTF">2016-11-01T19:47:20Z</dcterms:modified>
</cp:coreProperties>
</file>