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theme/theme12.xml" ContentType="application/vnd.openxmlformats-officedocument.theme+xml"/>
  <Override PartName="/ppt/slideLayouts/slideLayout28.xml" ContentType="application/vnd.openxmlformats-officedocument.presentationml.slideLayout+xml"/>
  <Override PartName="/ppt/theme/theme13.xml" ContentType="application/vnd.openxmlformats-officedocument.theme+xml"/>
  <Override PartName="/ppt/slideLayouts/slideLayout29.xml" ContentType="application/vnd.openxmlformats-officedocument.presentationml.slideLayout+xml"/>
  <Override PartName="/ppt/theme/theme14.xml" ContentType="application/vnd.openxmlformats-officedocument.theme+xml"/>
  <Override PartName="/ppt/slideLayouts/slideLayout30.xml" ContentType="application/vnd.openxmlformats-officedocument.presentationml.slideLayout+xml"/>
  <Override PartName="/ppt/theme/theme15.xml" ContentType="application/vnd.openxmlformats-officedocument.theme+xml"/>
  <Override PartName="/ppt/slideLayouts/slideLayout31.xml" ContentType="application/vnd.openxmlformats-officedocument.presentationml.slideLayout+xml"/>
  <Override PartName="/ppt/theme/theme16.xml" ContentType="application/vnd.openxmlformats-officedocument.theme+xml"/>
  <Override PartName="/ppt/slideLayouts/slideLayout32.xml" ContentType="application/vnd.openxmlformats-officedocument.presentationml.slideLayout+xml"/>
  <Override PartName="/ppt/theme/theme17.xml" ContentType="application/vnd.openxmlformats-officedocument.theme+xml"/>
  <Override PartName="/ppt/slideLayouts/slideLayout33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2" r:id="rId2"/>
    <p:sldMasterId id="2147483682" r:id="rId3"/>
    <p:sldMasterId id="2147483684" r:id="rId4"/>
    <p:sldMasterId id="2147483686" r:id="rId5"/>
    <p:sldMasterId id="2147483688" r:id="rId6"/>
    <p:sldMasterId id="2147483690" r:id="rId7"/>
    <p:sldMasterId id="2147483692" r:id="rId8"/>
    <p:sldMasterId id="2147483694" r:id="rId9"/>
    <p:sldMasterId id="2147483696" r:id="rId10"/>
    <p:sldMasterId id="2147483698" r:id="rId11"/>
    <p:sldMasterId id="2147483700" r:id="rId12"/>
    <p:sldMasterId id="2147483702" r:id="rId13"/>
    <p:sldMasterId id="2147483704" r:id="rId14"/>
    <p:sldMasterId id="2147483706" r:id="rId15"/>
    <p:sldMasterId id="2147483708" r:id="rId16"/>
    <p:sldMasterId id="2147483710" r:id="rId17"/>
    <p:sldMasterId id="2147483712" r:id="rId18"/>
  </p:sldMasterIdLst>
  <p:notesMasterIdLst>
    <p:notesMasterId r:id="rId88"/>
  </p:notesMasterIdLst>
  <p:sldIdLst>
    <p:sldId id="257" r:id="rId19"/>
    <p:sldId id="294" r:id="rId20"/>
    <p:sldId id="295" r:id="rId21"/>
    <p:sldId id="296" r:id="rId22"/>
    <p:sldId id="297" r:id="rId23"/>
    <p:sldId id="329" r:id="rId24"/>
    <p:sldId id="298" r:id="rId25"/>
    <p:sldId id="299" r:id="rId26"/>
    <p:sldId id="318" r:id="rId27"/>
    <p:sldId id="319" r:id="rId28"/>
    <p:sldId id="320" r:id="rId29"/>
    <p:sldId id="321" r:id="rId30"/>
    <p:sldId id="301" r:id="rId31"/>
    <p:sldId id="302" r:id="rId32"/>
    <p:sldId id="323" r:id="rId33"/>
    <p:sldId id="324" r:id="rId34"/>
    <p:sldId id="325" r:id="rId35"/>
    <p:sldId id="326" r:id="rId36"/>
    <p:sldId id="327" r:id="rId37"/>
    <p:sldId id="328" r:id="rId38"/>
    <p:sldId id="371" r:id="rId39"/>
    <p:sldId id="278" r:id="rId40"/>
    <p:sldId id="369" r:id="rId41"/>
    <p:sldId id="370" r:id="rId42"/>
    <p:sldId id="281" r:id="rId43"/>
    <p:sldId id="262" r:id="rId44"/>
    <p:sldId id="280" r:id="rId45"/>
    <p:sldId id="372" r:id="rId46"/>
    <p:sldId id="373" r:id="rId47"/>
    <p:sldId id="282" r:id="rId48"/>
    <p:sldId id="290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7" r:id="rId63"/>
    <p:sldId id="274" r:id="rId64"/>
    <p:sldId id="364" r:id="rId65"/>
    <p:sldId id="365" r:id="rId66"/>
    <p:sldId id="366" r:id="rId67"/>
    <p:sldId id="367" r:id="rId68"/>
    <p:sldId id="368" r:id="rId69"/>
    <p:sldId id="330" r:id="rId70"/>
    <p:sldId id="331" r:id="rId71"/>
    <p:sldId id="342" r:id="rId72"/>
    <p:sldId id="341" r:id="rId73"/>
    <p:sldId id="334" r:id="rId74"/>
    <p:sldId id="340" r:id="rId75"/>
    <p:sldId id="335" r:id="rId76"/>
    <p:sldId id="344" r:id="rId77"/>
    <p:sldId id="343" r:id="rId78"/>
    <p:sldId id="350" r:id="rId79"/>
    <p:sldId id="353" r:id="rId80"/>
    <p:sldId id="346" r:id="rId81"/>
    <p:sldId id="348" r:id="rId82"/>
    <p:sldId id="336" r:id="rId83"/>
    <p:sldId id="363" r:id="rId84"/>
    <p:sldId id="291" r:id="rId85"/>
    <p:sldId id="356" r:id="rId86"/>
    <p:sldId id="355" r:id="rId87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-5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6" Type="http://schemas.openxmlformats.org/officeDocument/2006/relationships/slide" Target="slides/slide58.xml"/><Relationship Id="rId84" Type="http://schemas.openxmlformats.org/officeDocument/2006/relationships/slide" Target="slides/slide66.xml"/><Relationship Id="rId89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87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90" Type="http://schemas.openxmlformats.org/officeDocument/2006/relationships/viewProps" Target="viewProps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ulmagill:Dropbox:pancsoc:2016%20symposium%20Manchester:Presentation:Sarco%20CP%20database%20S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BEFF"/>
              </a:solidFill>
            </c:spPr>
            <c:extLst>
              <c:ext xmlns:c16="http://schemas.microsoft.com/office/drawing/2014/chart" uri="{C3380CC4-5D6E-409C-BE32-E72D297353CC}">
                <c16:uniqueId val="{00000001-E064-4813-9C83-1709C240E43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E064-4813-9C83-1709C240E432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5-E064-4813-9C83-1709C240E432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E064-4813-9C83-1709C240E4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Sheet2!$A$1:$A$4</c:f>
              <c:strCache>
                <c:ptCount val="4"/>
                <c:pt idx="0">
                  <c:v>Underweight</c:v>
                </c:pt>
                <c:pt idx="1">
                  <c:v>Normal </c:v>
                </c:pt>
                <c:pt idx="2">
                  <c:v>Overweight</c:v>
                </c:pt>
                <c:pt idx="3">
                  <c:v>Obese</c:v>
                </c:pt>
              </c:strCache>
            </c:strRef>
          </c:cat>
          <c:val>
            <c:numRef>
              <c:f>Sheet2!$B$1:$B$4</c:f>
              <c:numCache>
                <c:formatCode>0.0</c:formatCode>
                <c:ptCount val="4"/>
                <c:pt idx="0">
                  <c:v>20</c:v>
                </c:pt>
                <c:pt idx="1">
                  <c:v>26.666666666666671</c:v>
                </c:pt>
                <c:pt idx="2">
                  <c:v>33.333333333333329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64-4813-9C83-1709C240E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3641671714113"/>
          <c:y val="0.23824076044548501"/>
          <c:w val="0.22994807187563099"/>
          <c:h val="0.3823773379678889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7B2AF-6BD1-AA44-87EB-601D4427E3D2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A6518F-8977-E240-949F-ED94CDC7290F}">
      <dgm:prSet phldrT="[Text]" custT="1"/>
      <dgm:spPr>
        <a:solidFill>
          <a:srgbClr val="990000"/>
        </a:solidFill>
      </dgm:spPr>
      <dgm:t>
        <a:bodyPr/>
        <a:lstStyle/>
        <a:p>
          <a:r>
            <a:rPr lang="en-US" sz="1600" dirty="0"/>
            <a:t>Undernutrition</a:t>
          </a:r>
        </a:p>
      </dgm:t>
    </dgm:pt>
    <dgm:pt modelId="{0527DA6B-9D81-C540-A4D8-242AE1DC1AED}" type="parTrans" cxnId="{033D7E1E-432C-EE49-BC5A-579246AB3E41}">
      <dgm:prSet/>
      <dgm:spPr/>
      <dgm:t>
        <a:bodyPr/>
        <a:lstStyle/>
        <a:p>
          <a:endParaRPr lang="en-US"/>
        </a:p>
      </dgm:t>
    </dgm:pt>
    <dgm:pt modelId="{32FD3C86-918E-3841-B2CA-0CF911CEDF6A}" type="sibTrans" cxnId="{033D7E1E-432C-EE49-BC5A-579246AB3E41}">
      <dgm:prSet/>
      <dgm:spPr/>
      <dgm:t>
        <a:bodyPr/>
        <a:lstStyle/>
        <a:p>
          <a:endParaRPr lang="en-US"/>
        </a:p>
      </dgm:t>
    </dgm:pt>
    <dgm:pt modelId="{FC987577-A1E5-4B45-811A-4E594E4C7BE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/>
            <a:t>Maldigestion</a:t>
          </a:r>
          <a:endParaRPr lang="en-US" dirty="0"/>
        </a:p>
        <a:p>
          <a:r>
            <a:rPr lang="en-US" dirty="0" err="1"/>
            <a:t>Malabsorption</a:t>
          </a:r>
          <a:endParaRPr lang="en-US" dirty="0">
            <a:solidFill>
              <a:schemeClr val="bg1"/>
            </a:solidFill>
          </a:endParaRPr>
        </a:p>
      </dgm:t>
    </dgm:pt>
    <dgm:pt modelId="{C2BEF5C6-C9BE-6B49-9251-333EA1DA6E22}" type="parTrans" cxnId="{260E797B-3531-6840-A8B5-E9FE60DB8748}">
      <dgm:prSet/>
      <dgm:spPr/>
      <dgm:t>
        <a:bodyPr/>
        <a:lstStyle/>
        <a:p>
          <a:endParaRPr lang="en-US"/>
        </a:p>
      </dgm:t>
    </dgm:pt>
    <dgm:pt modelId="{18A60C05-07A0-4146-925A-C4E41E91ACB1}" type="sibTrans" cxnId="{260E797B-3531-6840-A8B5-E9FE60DB8748}">
      <dgm:prSet/>
      <dgm:spPr/>
      <dgm:t>
        <a:bodyPr/>
        <a:lstStyle/>
        <a:p>
          <a:endParaRPr lang="en-US"/>
        </a:p>
      </dgm:t>
    </dgm:pt>
    <dgm:pt modelId="{E25761BC-D451-AC40-B6D0-6464F66CC43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/>
            <a:t>Resting energy expenditure </a:t>
          </a:r>
        </a:p>
        <a:p>
          <a:r>
            <a:rPr lang="en-US" dirty="0"/>
            <a:t>May be higher by 30-50%</a:t>
          </a:r>
        </a:p>
      </dgm:t>
    </dgm:pt>
    <dgm:pt modelId="{02F5F100-140C-0845-BEAF-E3EDA1CA60FF}" type="parTrans" cxnId="{09921DF0-4DDF-774B-9D37-453D6C225C4C}">
      <dgm:prSet/>
      <dgm:spPr/>
      <dgm:t>
        <a:bodyPr/>
        <a:lstStyle/>
        <a:p>
          <a:endParaRPr lang="en-US"/>
        </a:p>
      </dgm:t>
    </dgm:pt>
    <dgm:pt modelId="{1247FC60-93C8-614B-863A-E3AD44718570}" type="sibTrans" cxnId="{09921DF0-4DDF-774B-9D37-453D6C225C4C}">
      <dgm:prSet/>
      <dgm:spPr/>
      <dgm:t>
        <a:bodyPr/>
        <a:lstStyle/>
        <a:p>
          <a:endParaRPr lang="en-US"/>
        </a:p>
      </dgm:t>
    </dgm:pt>
    <dgm:pt modelId="{ACA85925-2342-6A4D-838B-9D43C4C37367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Insufficient secretion of pancreatic lipase</a:t>
          </a:r>
        </a:p>
        <a:p>
          <a:r>
            <a:rPr lang="en-US" b="1" dirty="0">
              <a:solidFill>
                <a:schemeClr val="tx1"/>
              </a:solidFill>
            </a:rPr>
            <a:t>Insufficient micelle formation due to inadequate bicarbonate production</a:t>
          </a:r>
        </a:p>
        <a:p>
          <a:r>
            <a:rPr lang="en-US" b="1" dirty="0">
              <a:solidFill>
                <a:schemeClr val="tx1"/>
              </a:solidFill>
            </a:rPr>
            <a:t>Precipitation of bile acids due to acidic SI</a:t>
          </a:r>
        </a:p>
        <a:p>
          <a:r>
            <a:rPr lang="en-US" b="1" dirty="0">
              <a:solidFill>
                <a:schemeClr val="tx1"/>
              </a:solidFill>
            </a:rPr>
            <a:t>Bacterial overgrowth</a:t>
          </a:r>
        </a:p>
      </dgm:t>
    </dgm:pt>
    <dgm:pt modelId="{682CE854-8D40-A149-9EDD-0D57A87D776C}" type="parTrans" cxnId="{ED47317D-A008-9B4A-80F4-32112BF5C44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F22239C-8E33-D345-A550-393F39D2E714}" type="sibTrans" cxnId="{ED47317D-A008-9B4A-80F4-32112BF5C44E}">
      <dgm:prSet/>
      <dgm:spPr/>
      <dgm:t>
        <a:bodyPr/>
        <a:lstStyle/>
        <a:p>
          <a:endParaRPr lang="en-US"/>
        </a:p>
      </dgm:t>
    </dgm:pt>
    <dgm:pt modelId="{300C971D-BA2C-C04A-962B-C70AF1D635E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50" b="1" dirty="0"/>
            <a:t>Poor dietary intake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50" dirty="0"/>
            <a:t>Chronic pain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dirty="0"/>
            <a:t>Anorexia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dirty="0"/>
            <a:t>Smoking</a:t>
          </a:r>
        </a:p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50" dirty="0"/>
            <a:t>GI symptoms</a:t>
          </a:r>
        </a:p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50" dirty="0"/>
            <a:t>Social circumstances</a:t>
          </a:r>
        </a:p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50" dirty="0"/>
            <a:t>Diabetes</a:t>
          </a:r>
        </a:p>
      </dgm:t>
    </dgm:pt>
    <dgm:pt modelId="{5CBB6A76-C519-C54C-BB98-F2100D65D59A}" type="parTrans" cxnId="{036BAA08-9D30-6149-807D-972116D2EA7D}">
      <dgm:prSet/>
      <dgm:spPr/>
      <dgm:t>
        <a:bodyPr/>
        <a:lstStyle/>
        <a:p>
          <a:endParaRPr lang="en-US"/>
        </a:p>
      </dgm:t>
    </dgm:pt>
    <dgm:pt modelId="{D3E4F2D3-1450-CE4D-9B8C-50632B65AB03}" type="sibTrans" cxnId="{036BAA08-9D30-6149-807D-972116D2EA7D}">
      <dgm:prSet/>
      <dgm:spPr/>
      <dgm:t>
        <a:bodyPr/>
        <a:lstStyle/>
        <a:p>
          <a:endParaRPr lang="en-US"/>
        </a:p>
      </dgm:t>
    </dgm:pt>
    <dgm:pt modelId="{466BC8C1-3765-47CD-97B8-08A52BC43F6B}">
      <dgm:prSet phldrT="[Text]" custRadScaleRad="91278" custRadScaleInc="-40867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IE"/>
        </a:p>
      </dgm:t>
    </dgm:pt>
    <dgm:pt modelId="{B63AF0BC-613A-4AD8-AB3A-4A4C27621EB1}" type="parTrans" cxnId="{57871874-7245-4B75-92F3-0F7C21ABF97B}">
      <dgm:prSet custAng="19611857" custScaleX="55983" custLinFactNeighborX="-34137" custLinFactNeighborY="69011"/>
      <dgm:spPr/>
      <dgm:t>
        <a:bodyPr/>
        <a:lstStyle/>
        <a:p>
          <a:endParaRPr lang="en-IE"/>
        </a:p>
      </dgm:t>
    </dgm:pt>
    <dgm:pt modelId="{39EDF92C-D239-4CC7-B596-507FF6424A6D}" type="sibTrans" cxnId="{57871874-7245-4B75-92F3-0F7C21ABF97B}">
      <dgm:prSet/>
      <dgm:spPr/>
      <dgm:t>
        <a:bodyPr/>
        <a:lstStyle/>
        <a:p>
          <a:endParaRPr lang="en-IE"/>
        </a:p>
      </dgm:t>
    </dgm:pt>
    <dgm:pt modelId="{3FE0AA00-DD5C-47E7-BBF2-6683D28CA302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/>
            <a:t>Alcohol</a:t>
          </a:r>
        </a:p>
        <a:p>
          <a:r>
            <a:rPr lang="en-US" dirty="0"/>
            <a:t>Major causal factor</a:t>
          </a:r>
        </a:p>
        <a:p>
          <a:r>
            <a:rPr lang="en-US" dirty="0"/>
            <a:t>Displaces food</a:t>
          </a:r>
        </a:p>
        <a:p>
          <a:r>
            <a:rPr lang="en-US" dirty="0"/>
            <a:t>Affects appetite</a:t>
          </a:r>
        </a:p>
        <a:p>
          <a:r>
            <a:rPr lang="en-US" dirty="0"/>
            <a:t>Malabsorption</a:t>
          </a:r>
        </a:p>
      </dgm:t>
    </dgm:pt>
    <dgm:pt modelId="{0424BD4C-AB7C-4376-A311-66EED6A4F67F}" type="parTrans" cxnId="{C9A65A47-4BE4-444B-B4D3-1B1AA8B20258}">
      <dgm:prSet/>
      <dgm:spPr/>
      <dgm:t>
        <a:bodyPr/>
        <a:lstStyle/>
        <a:p>
          <a:endParaRPr lang="en-IE"/>
        </a:p>
      </dgm:t>
    </dgm:pt>
    <dgm:pt modelId="{5641C102-B889-4700-B790-61934521ED8F}" type="sibTrans" cxnId="{C9A65A47-4BE4-444B-B4D3-1B1AA8B20258}">
      <dgm:prSet/>
      <dgm:spPr/>
      <dgm:t>
        <a:bodyPr/>
        <a:lstStyle/>
        <a:p>
          <a:endParaRPr lang="en-IE"/>
        </a:p>
      </dgm:t>
    </dgm:pt>
    <dgm:pt modelId="{161B1F5D-EDA5-7B48-91AC-DC9F7D027D8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Chronic Inflammation</a:t>
          </a:r>
        </a:p>
      </dgm:t>
    </dgm:pt>
    <dgm:pt modelId="{D286AFC7-131C-5248-B3A4-B09249051E7D}" type="parTrans" cxnId="{6587D370-9BC7-3349-BAD0-A56BA0443B8D}">
      <dgm:prSet/>
      <dgm:spPr/>
      <dgm:t>
        <a:bodyPr/>
        <a:lstStyle/>
        <a:p>
          <a:endParaRPr lang="en-US"/>
        </a:p>
      </dgm:t>
    </dgm:pt>
    <dgm:pt modelId="{F9F535A0-CDDF-574F-8D17-EBF6E0FC3E34}" type="sibTrans" cxnId="{6587D370-9BC7-3349-BAD0-A56BA0443B8D}">
      <dgm:prSet/>
      <dgm:spPr/>
      <dgm:t>
        <a:bodyPr/>
        <a:lstStyle/>
        <a:p>
          <a:endParaRPr lang="en-US"/>
        </a:p>
      </dgm:t>
    </dgm:pt>
    <dgm:pt modelId="{1CB659BA-7EAD-514F-8E52-19812FE2BFA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Diabetes</a:t>
          </a:r>
        </a:p>
      </dgm:t>
    </dgm:pt>
    <dgm:pt modelId="{30E756B3-89D7-4741-8557-3F8B388320B2}" type="parTrans" cxnId="{F4E5C610-B3DC-2A4F-91D2-57DE091779D2}">
      <dgm:prSet/>
      <dgm:spPr/>
      <dgm:t>
        <a:bodyPr/>
        <a:lstStyle/>
        <a:p>
          <a:endParaRPr lang="en-US"/>
        </a:p>
      </dgm:t>
    </dgm:pt>
    <dgm:pt modelId="{79C7E221-A709-7D4D-9160-1BD169AF0180}" type="sibTrans" cxnId="{F4E5C610-B3DC-2A4F-91D2-57DE091779D2}">
      <dgm:prSet/>
      <dgm:spPr/>
      <dgm:t>
        <a:bodyPr/>
        <a:lstStyle/>
        <a:p>
          <a:endParaRPr lang="en-US"/>
        </a:p>
      </dgm:t>
    </dgm:pt>
    <dgm:pt modelId="{D4D5AB15-5854-6D47-94B6-267E096DAD41}" type="pres">
      <dgm:prSet presAssocID="{4A27B2AF-6BD1-AA44-87EB-601D4427E3D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FDEEF9-FD85-3C42-AFEA-55A71A1C2BFE}" type="pres">
      <dgm:prSet presAssocID="{D3A6518F-8977-E240-949F-ED94CDC7290F}" presName="centerShape" presStyleLbl="node0" presStyleIdx="0" presStyleCnt="1" custScaleX="105064" custScaleY="102854" custLinFactNeighborX="923" custLinFactNeighborY="-8202"/>
      <dgm:spPr/>
    </dgm:pt>
    <dgm:pt modelId="{77795C65-0843-6A4F-BE6F-38CB65D6FB48}" type="pres">
      <dgm:prSet presAssocID="{C2BEF5C6-C9BE-6B49-9251-333EA1DA6E22}" presName="parTrans" presStyleLbl="bgSibTrans2D1" presStyleIdx="0" presStyleCnt="7" custScaleY="48598" custLinFactNeighborX="5635" custLinFactNeighborY="-1102"/>
      <dgm:spPr/>
    </dgm:pt>
    <dgm:pt modelId="{CE649F33-5157-7F4C-BAEC-C8F13C475A3A}" type="pres">
      <dgm:prSet presAssocID="{FC987577-A1E5-4B45-811A-4E594E4C7BE9}" presName="node" presStyleLbl="node1" presStyleIdx="0" presStyleCnt="7" custScaleY="69301" custRadScaleRad="94834" custRadScaleInc="-25213">
        <dgm:presLayoutVars>
          <dgm:bulletEnabled val="1"/>
        </dgm:presLayoutVars>
      </dgm:prSet>
      <dgm:spPr/>
    </dgm:pt>
    <dgm:pt modelId="{1FD3F920-7C5B-3646-8C06-B36B0713A21F}" type="pres">
      <dgm:prSet presAssocID="{5CBB6A76-C519-C54C-BB98-F2100D65D59A}" presName="parTrans" presStyleLbl="bgSibTrans2D1" presStyleIdx="1" presStyleCnt="7" custAng="21303736" custScaleX="68092" custScaleY="53788" custLinFactNeighborX="-19616" custLinFactNeighborY="12332"/>
      <dgm:spPr/>
    </dgm:pt>
    <dgm:pt modelId="{C2CB1EA3-4C98-0B43-A735-145A78C15432}" type="pres">
      <dgm:prSet presAssocID="{300C971D-BA2C-C04A-962B-C70AF1D635ED}" presName="node" presStyleLbl="node1" presStyleIdx="1" presStyleCnt="7" custScaleX="123739" custScaleY="146978" custRadScaleRad="95240" custRadScaleInc="388716">
        <dgm:presLayoutVars>
          <dgm:bulletEnabled val="1"/>
        </dgm:presLayoutVars>
      </dgm:prSet>
      <dgm:spPr/>
    </dgm:pt>
    <dgm:pt modelId="{A1B8CC3F-E4EF-0242-AA7E-D16F700D625B}" type="pres">
      <dgm:prSet presAssocID="{02F5F100-140C-0845-BEAF-E3EDA1CA60FF}" presName="parTrans" presStyleLbl="bgSibTrans2D1" presStyleIdx="2" presStyleCnt="7" custAng="632340" custScaleX="76753" custScaleY="58851" custLinFactNeighborX="14489" custLinFactNeighborY="18811"/>
      <dgm:spPr/>
    </dgm:pt>
    <dgm:pt modelId="{827B51B9-D07B-FB44-8AA9-200E3C9C4294}" type="pres">
      <dgm:prSet presAssocID="{E25761BC-D451-AC40-B6D0-6464F66CC43F}" presName="node" presStyleLbl="node1" presStyleIdx="2" presStyleCnt="7" custRadScaleRad="82735" custRadScaleInc="-13971">
        <dgm:presLayoutVars>
          <dgm:bulletEnabled val="1"/>
        </dgm:presLayoutVars>
      </dgm:prSet>
      <dgm:spPr/>
    </dgm:pt>
    <dgm:pt modelId="{F58B37A1-9648-4136-8812-CA3AFFA90985}" type="pres">
      <dgm:prSet presAssocID="{0424BD4C-AB7C-4376-A311-66EED6A4F67F}" presName="parTrans" presStyleLbl="bgSibTrans2D1" presStyleIdx="3" presStyleCnt="7" custScaleY="55552" custLinFactNeighborX="-6730" custLinFactNeighborY="8225"/>
      <dgm:spPr/>
    </dgm:pt>
    <dgm:pt modelId="{5E1469A6-2506-40F0-BA67-B181D34B80A4}" type="pres">
      <dgm:prSet presAssocID="{3FE0AA00-DD5C-47E7-BBF2-6683D28CA302}" presName="node" presStyleLbl="node1" presStyleIdx="3" presStyleCnt="7">
        <dgm:presLayoutVars>
          <dgm:bulletEnabled val="1"/>
        </dgm:presLayoutVars>
      </dgm:prSet>
      <dgm:spPr/>
    </dgm:pt>
    <dgm:pt modelId="{6F3156AB-1839-CA45-985D-45444D49D61E}" type="pres">
      <dgm:prSet presAssocID="{682CE854-8D40-A149-9EDD-0D57A87D776C}" presName="parTrans" presStyleLbl="bgSibTrans2D1" presStyleIdx="4" presStyleCnt="7" custAng="3247603" custScaleX="31052" custScaleY="55179" custLinFactY="8147" custLinFactNeighborX="-59416" custLinFactNeighborY="100000"/>
      <dgm:spPr/>
    </dgm:pt>
    <dgm:pt modelId="{B24F4B8A-1708-BE4D-8422-E78EC2CF4682}" type="pres">
      <dgm:prSet presAssocID="{ACA85925-2342-6A4D-838B-9D43C4C37367}" presName="node" presStyleLbl="node1" presStyleIdx="4" presStyleCnt="7" custScaleX="160006" custScaleY="147519" custRadScaleRad="117434" custRadScaleInc="-400352">
        <dgm:presLayoutVars>
          <dgm:bulletEnabled val="1"/>
        </dgm:presLayoutVars>
      </dgm:prSet>
      <dgm:spPr/>
    </dgm:pt>
    <dgm:pt modelId="{CA585B75-F007-C24C-83D6-6C80AD285CDD}" type="pres">
      <dgm:prSet presAssocID="{D286AFC7-131C-5248-B3A4-B09249051E7D}" presName="parTrans" presStyleLbl="bgSibTrans2D1" presStyleIdx="5" presStyleCnt="7" custScaleY="53082" custLinFactNeighborX="-5200" custLinFactNeighborY="10205"/>
      <dgm:spPr/>
    </dgm:pt>
    <dgm:pt modelId="{5691F5E3-9B23-2D41-9B32-A05FC3004F2C}" type="pres">
      <dgm:prSet presAssocID="{161B1F5D-EDA5-7B48-91AC-DC9F7D027D84}" presName="node" presStyleLbl="node1" presStyleIdx="5" presStyleCnt="7" custScaleY="57452" custRadScaleRad="107297" custRadScaleInc="40985">
        <dgm:presLayoutVars>
          <dgm:bulletEnabled val="1"/>
        </dgm:presLayoutVars>
      </dgm:prSet>
      <dgm:spPr/>
    </dgm:pt>
    <dgm:pt modelId="{B602F36A-2C9C-314A-9A5C-DF126FA9A343}" type="pres">
      <dgm:prSet presAssocID="{30E756B3-89D7-4741-8557-3F8B388320B2}" presName="parTrans" presStyleLbl="bgSibTrans2D1" presStyleIdx="6" presStyleCnt="7" custScaleY="52057"/>
      <dgm:spPr/>
    </dgm:pt>
    <dgm:pt modelId="{B0C055B9-475D-1644-AB42-C14347756A9B}" type="pres">
      <dgm:prSet presAssocID="{1CB659BA-7EAD-514F-8E52-19812FE2BFA9}" presName="node" presStyleLbl="node1" presStyleIdx="6" presStyleCnt="7" custScaleY="61887">
        <dgm:presLayoutVars>
          <dgm:bulletEnabled val="1"/>
        </dgm:presLayoutVars>
      </dgm:prSet>
      <dgm:spPr/>
    </dgm:pt>
  </dgm:ptLst>
  <dgm:cxnLst>
    <dgm:cxn modelId="{036BAA08-9D30-6149-807D-972116D2EA7D}" srcId="{D3A6518F-8977-E240-949F-ED94CDC7290F}" destId="{300C971D-BA2C-C04A-962B-C70AF1D635ED}" srcOrd="1" destOrd="0" parTransId="{5CBB6A76-C519-C54C-BB98-F2100D65D59A}" sibTransId="{D3E4F2D3-1450-CE4D-9B8C-50632B65AB03}"/>
    <dgm:cxn modelId="{C50A500B-6FA7-0642-9021-E6DC52DFAFA9}" type="presOf" srcId="{300C971D-BA2C-C04A-962B-C70AF1D635ED}" destId="{C2CB1EA3-4C98-0B43-A735-145A78C15432}" srcOrd="0" destOrd="0" presId="urn:microsoft.com/office/officeart/2005/8/layout/radial4"/>
    <dgm:cxn modelId="{F4E5C610-B3DC-2A4F-91D2-57DE091779D2}" srcId="{D3A6518F-8977-E240-949F-ED94CDC7290F}" destId="{1CB659BA-7EAD-514F-8E52-19812FE2BFA9}" srcOrd="6" destOrd="0" parTransId="{30E756B3-89D7-4741-8557-3F8B388320B2}" sibTransId="{79C7E221-A709-7D4D-9160-1BD169AF0180}"/>
    <dgm:cxn modelId="{033D7E1E-432C-EE49-BC5A-579246AB3E41}" srcId="{4A27B2AF-6BD1-AA44-87EB-601D4427E3D2}" destId="{D3A6518F-8977-E240-949F-ED94CDC7290F}" srcOrd="0" destOrd="0" parTransId="{0527DA6B-9D81-C540-A4D8-242AE1DC1AED}" sibTransId="{32FD3C86-918E-3841-B2CA-0CF911CEDF6A}"/>
    <dgm:cxn modelId="{EBA5B727-B9DC-FD4F-9E68-C94AD186D067}" type="presOf" srcId="{02F5F100-140C-0845-BEAF-E3EDA1CA60FF}" destId="{A1B8CC3F-E4EF-0242-AA7E-D16F700D625B}" srcOrd="0" destOrd="0" presId="urn:microsoft.com/office/officeart/2005/8/layout/radial4"/>
    <dgm:cxn modelId="{6FA15034-81BD-A948-BD27-039A57E6768F}" type="presOf" srcId="{D286AFC7-131C-5248-B3A4-B09249051E7D}" destId="{CA585B75-F007-C24C-83D6-6C80AD285CDD}" srcOrd="0" destOrd="0" presId="urn:microsoft.com/office/officeart/2005/8/layout/radial4"/>
    <dgm:cxn modelId="{CE4DC937-195C-7947-9F2D-150575118336}" type="presOf" srcId="{C2BEF5C6-C9BE-6B49-9251-333EA1DA6E22}" destId="{77795C65-0843-6A4F-BE6F-38CB65D6FB48}" srcOrd="0" destOrd="0" presId="urn:microsoft.com/office/officeart/2005/8/layout/radial4"/>
    <dgm:cxn modelId="{BF06F139-7C30-9C4A-8B8E-B27DB279F38E}" type="presOf" srcId="{30E756B3-89D7-4741-8557-3F8B388320B2}" destId="{B602F36A-2C9C-314A-9A5C-DF126FA9A343}" srcOrd="0" destOrd="0" presId="urn:microsoft.com/office/officeart/2005/8/layout/radial4"/>
    <dgm:cxn modelId="{FDD50B3A-8DE9-B34B-B527-EBD75AAC8FF3}" type="presOf" srcId="{682CE854-8D40-A149-9EDD-0D57A87D776C}" destId="{6F3156AB-1839-CA45-985D-45444D49D61E}" srcOrd="0" destOrd="0" presId="urn:microsoft.com/office/officeart/2005/8/layout/radial4"/>
    <dgm:cxn modelId="{54721262-B6F8-4645-9444-8841C8CA02F5}" type="presOf" srcId="{1CB659BA-7EAD-514F-8E52-19812FE2BFA9}" destId="{B0C055B9-475D-1644-AB42-C14347756A9B}" srcOrd="0" destOrd="0" presId="urn:microsoft.com/office/officeart/2005/8/layout/radial4"/>
    <dgm:cxn modelId="{F7A0B345-A676-DF49-A0B9-F6E9B3874BB5}" type="presOf" srcId="{5CBB6A76-C519-C54C-BB98-F2100D65D59A}" destId="{1FD3F920-7C5B-3646-8C06-B36B0713A21F}" srcOrd="0" destOrd="0" presId="urn:microsoft.com/office/officeart/2005/8/layout/radial4"/>
    <dgm:cxn modelId="{C9A65A47-4BE4-444B-B4D3-1B1AA8B20258}" srcId="{D3A6518F-8977-E240-949F-ED94CDC7290F}" destId="{3FE0AA00-DD5C-47E7-BBF2-6683D28CA302}" srcOrd="3" destOrd="0" parTransId="{0424BD4C-AB7C-4376-A311-66EED6A4F67F}" sibTransId="{5641C102-B889-4700-B790-61934521ED8F}"/>
    <dgm:cxn modelId="{6587D370-9BC7-3349-BAD0-A56BA0443B8D}" srcId="{D3A6518F-8977-E240-949F-ED94CDC7290F}" destId="{161B1F5D-EDA5-7B48-91AC-DC9F7D027D84}" srcOrd="5" destOrd="0" parTransId="{D286AFC7-131C-5248-B3A4-B09249051E7D}" sibTransId="{F9F535A0-CDDF-574F-8D17-EBF6E0FC3E34}"/>
    <dgm:cxn modelId="{DD0E9F51-8689-2842-8EEC-CCBA678A5349}" type="presOf" srcId="{161B1F5D-EDA5-7B48-91AC-DC9F7D027D84}" destId="{5691F5E3-9B23-2D41-9B32-A05FC3004F2C}" srcOrd="0" destOrd="0" presId="urn:microsoft.com/office/officeart/2005/8/layout/radial4"/>
    <dgm:cxn modelId="{57871874-7245-4B75-92F3-0F7C21ABF97B}" srcId="{4A27B2AF-6BD1-AA44-87EB-601D4427E3D2}" destId="{466BC8C1-3765-47CD-97B8-08A52BC43F6B}" srcOrd="1" destOrd="0" parTransId="{B63AF0BC-613A-4AD8-AB3A-4A4C27621EB1}" sibTransId="{39EDF92C-D239-4CC7-B596-507FF6424A6D}"/>
    <dgm:cxn modelId="{452BAD74-09FD-1548-8C75-A993723E5194}" type="presOf" srcId="{4A27B2AF-6BD1-AA44-87EB-601D4427E3D2}" destId="{D4D5AB15-5854-6D47-94B6-267E096DAD41}" srcOrd="0" destOrd="0" presId="urn:microsoft.com/office/officeart/2005/8/layout/radial4"/>
    <dgm:cxn modelId="{260E797B-3531-6840-A8B5-E9FE60DB8748}" srcId="{D3A6518F-8977-E240-949F-ED94CDC7290F}" destId="{FC987577-A1E5-4B45-811A-4E594E4C7BE9}" srcOrd="0" destOrd="0" parTransId="{C2BEF5C6-C9BE-6B49-9251-333EA1DA6E22}" sibTransId="{18A60C05-07A0-4146-925A-C4E41E91ACB1}"/>
    <dgm:cxn modelId="{ED47317D-A008-9B4A-80F4-32112BF5C44E}" srcId="{D3A6518F-8977-E240-949F-ED94CDC7290F}" destId="{ACA85925-2342-6A4D-838B-9D43C4C37367}" srcOrd="4" destOrd="0" parTransId="{682CE854-8D40-A149-9EDD-0D57A87D776C}" sibTransId="{4F22239C-8E33-D345-A550-393F39D2E714}"/>
    <dgm:cxn modelId="{2C1D677E-F331-4F4D-BC90-9EB6BCC1C8DD}" type="presOf" srcId="{E25761BC-D451-AC40-B6D0-6464F66CC43F}" destId="{827B51B9-D07B-FB44-8AA9-200E3C9C4294}" srcOrd="0" destOrd="0" presId="urn:microsoft.com/office/officeart/2005/8/layout/radial4"/>
    <dgm:cxn modelId="{A48BFC82-CED7-AE4C-A0D0-045E162DB64C}" type="presOf" srcId="{3FE0AA00-DD5C-47E7-BBF2-6683D28CA302}" destId="{5E1469A6-2506-40F0-BA67-B181D34B80A4}" srcOrd="0" destOrd="0" presId="urn:microsoft.com/office/officeart/2005/8/layout/radial4"/>
    <dgm:cxn modelId="{27DF6492-2364-D946-8F61-87D945AF26BB}" type="presOf" srcId="{ACA85925-2342-6A4D-838B-9D43C4C37367}" destId="{B24F4B8A-1708-BE4D-8422-E78EC2CF4682}" srcOrd="0" destOrd="0" presId="urn:microsoft.com/office/officeart/2005/8/layout/radial4"/>
    <dgm:cxn modelId="{A04CABBB-0F05-FA48-BF3A-098AB1DEEA5D}" type="presOf" srcId="{FC987577-A1E5-4B45-811A-4E594E4C7BE9}" destId="{CE649F33-5157-7F4C-BAEC-C8F13C475A3A}" srcOrd="0" destOrd="0" presId="urn:microsoft.com/office/officeart/2005/8/layout/radial4"/>
    <dgm:cxn modelId="{C403D7BC-3738-A843-B9BD-9630E14E8ED6}" type="presOf" srcId="{0424BD4C-AB7C-4376-A311-66EED6A4F67F}" destId="{F58B37A1-9648-4136-8812-CA3AFFA90985}" srcOrd="0" destOrd="0" presId="urn:microsoft.com/office/officeart/2005/8/layout/radial4"/>
    <dgm:cxn modelId="{EBBE64C7-F743-054E-8297-C4A7FC6B6FAF}" type="presOf" srcId="{D3A6518F-8977-E240-949F-ED94CDC7290F}" destId="{74FDEEF9-FD85-3C42-AFEA-55A71A1C2BFE}" srcOrd="0" destOrd="0" presId="urn:microsoft.com/office/officeart/2005/8/layout/radial4"/>
    <dgm:cxn modelId="{09921DF0-4DDF-774B-9D37-453D6C225C4C}" srcId="{D3A6518F-8977-E240-949F-ED94CDC7290F}" destId="{E25761BC-D451-AC40-B6D0-6464F66CC43F}" srcOrd="2" destOrd="0" parTransId="{02F5F100-140C-0845-BEAF-E3EDA1CA60FF}" sibTransId="{1247FC60-93C8-614B-863A-E3AD44718570}"/>
    <dgm:cxn modelId="{998E3DD3-2316-0A4B-9835-A09358E1DCE0}" type="presParOf" srcId="{D4D5AB15-5854-6D47-94B6-267E096DAD41}" destId="{74FDEEF9-FD85-3C42-AFEA-55A71A1C2BFE}" srcOrd="0" destOrd="0" presId="urn:microsoft.com/office/officeart/2005/8/layout/radial4"/>
    <dgm:cxn modelId="{6D852546-B144-E542-9457-D33827C84AAF}" type="presParOf" srcId="{D4D5AB15-5854-6D47-94B6-267E096DAD41}" destId="{77795C65-0843-6A4F-BE6F-38CB65D6FB48}" srcOrd="1" destOrd="0" presId="urn:microsoft.com/office/officeart/2005/8/layout/radial4"/>
    <dgm:cxn modelId="{EFCB60A5-8C58-4E44-89D3-2F4281F9600B}" type="presParOf" srcId="{D4D5AB15-5854-6D47-94B6-267E096DAD41}" destId="{CE649F33-5157-7F4C-BAEC-C8F13C475A3A}" srcOrd="2" destOrd="0" presId="urn:microsoft.com/office/officeart/2005/8/layout/radial4"/>
    <dgm:cxn modelId="{109910FD-4E99-4448-BF9D-4439E0548874}" type="presParOf" srcId="{D4D5AB15-5854-6D47-94B6-267E096DAD41}" destId="{1FD3F920-7C5B-3646-8C06-B36B0713A21F}" srcOrd="3" destOrd="0" presId="urn:microsoft.com/office/officeart/2005/8/layout/radial4"/>
    <dgm:cxn modelId="{0FF23C70-83B3-7045-948D-DC2A0B3D8225}" type="presParOf" srcId="{D4D5AB15-5854-6D47-94B6-267E096DAD41}" destId="{C2CB1EA3-4C98-0B43-A735-145A78C15432}" srcOrd="4" destOrd="0" presId="urn:microsoft.com/office/officeart/2005/8/layout/radial4"/>
    <dgm:cxn modelId="{1C1144EA-2D72-0944-8B09-FDC62E541E27}" type="presParOf" srcId="{D4D5AB15-5854-6D47-94B6-267E096DAD41}" destId="{A1B8CC3F-E4EF-0242-AA7E-D16F700D625B}" srcOrd="5" destOrd="0" presId="urn:microsoft.com/office/officeart/2005/8/layout/radial4"/>
    <dgm:cxn modelId="{0A13E73F-B1B5-9E4E-88AE-3E9EE6B98800}" type="presParOf" srcId="{D4D5AB15-5854-6D47-94B6-267E096DAD41}" destId="{827B51B9-D07B-FB44-8AA9-200E3C9C4294}" srcOrd="6" destOrd="0" presId="urn:microsoft.com/office/officeart/2005/8/layout/radial4"/>
    <dgm:cxn modelId="{F8A7DAD9-840D-5844-A8E8-68B3BDB9DFEA}" type="presParOf" srcId="{D4D5AB15-5854-6D47-94B6-267E096DAD41}" destId="{F58B37A1-9648-4136-8812-CA3AFFA90985}" srcOrd="7" destOrd="0" presId="urn:microsoft.com/office/officeart/2005/8/layout/radial4"/>
    <dgm:cxn modelId="{80CE1B5C-86CF-F543-B0DC-9D9356A27870}" type="presParOf" srcId="{D4D5AB15-5854-6D47-94B6-267E096DAD41}" destId="{5E1469A6-2506-40F0-BA67-B181D34B80A4}" srcOrd="8" destOrd="0" presId="urn:microsoft.com/office/officeart/2005/8/layout/radial4"/>
    <dgm:cxn modelId="{4A12F013-DC89-9D44-A10F-E89CAA214235}" type="presParOf" srcId="{D4D5AB15-5854-6D47-94B6-267E096DAD41}" destId="{6F3156AB-1839-CA45-985D-45444D49D61E}" srcOrd="9" destOrd="0" presId="urn:microsoft.com/office/officeart/2005/8/layout/radial4"/>
    <dgm:cxn modelId="{B07517E2-3515-F840-A001-4F2D7D12BE6D}" type="presParOf" srcId="{D4D5AB15-5854-6D47-94B6-267E096DAD41}" destId="{B24F4B8A-1708-BE4D-8422-E78EC2CF4682}" srcOrd="10" destOrd="0" presId="urn:microsoft.com/office/officeart/2005/8/layout/radial4"/>
    <dgm:cxn modelId="{1221BF32-1D63-7648-A958-49750ECBACE2}" type="presParOf" srcId="{D4D5AB15-5854-6D47-94B6-267E096DAD41}" destId="{CA585B75-F007-C24C-83D6-6C80AD285CDD}" srcOrd="11" destOrd="0" presId="urn:microsoft.com/office/officeart/2005/8/layout/radial4"/>
    <dgm:cxn modelId="{B0DD8438-F2D4-2C4C-BC09-17DFE7569627}" type="presParOf" srcId="{D4D5AB15-5854-6D47-94B6-267E096DAD41}" destId="{5691F5E3-9B23-2D41-9B32-A05FC3004F2C}" srcOrd="12" destOrd="0" presId="urn:microsoft.com/office/officeart/2005/8/layout/radial4"/>
    <dgm:cxn modelId="{3F4B723A-1203-2E4C-94B1-CB70530E989E}" type="presParOf" srcId="{D4D5AB15-5854-6D47-94B6-267E096DAD41}" destId="{B602F36A-2C9C-314A-9A5C-DF126FA9A343}" srcOrd="13" destOrd="0" presId="urn:microsoft.com/office/officeart/2005/8/layout/radial4"/>
    <dgm:cxn modelId="{EF898648-8BE1-8E4A-AC36-63B0FEFED74A}" type="presParOf" srcId="{D4D5AB15-5854-6D47-94B6-267E096DAD41}" destId="{B0C055B9-475D-1644-AB42-C14347756A9B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D5829-03C8-7C4C-9600-92782B10A27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1C527-38DA-AF47-91C1-1FF57E6DFF1A}">
      <dgm:prSet phldrT="[Text]" custT="1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25400"/>
        </a:sp3d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35 </a:t>
          </a:r>
          <a:r>
            <a:rPr lang="en-US" sz="2400" dirty="0" err="1">
              <a:solidFill>
                <a:schemeClr val="tx1"/>
              </a:solidFill>
              <a:latin typeface="Times New Roman"/>
              <a:cs typeface="Times New Roman"/>
            </a:rPr>
            <a:t>yr</a:t>
          </a:r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 old male presented with severe malnutrition and fat </a:t>
          </a:r>
          <a:r>
            <a:rPr lang="en-US" sz="2400" dirty="0" err="1">
              <a:solidFill>
                <a:schemeClr val="tx1"/>
              </a:solidFill>
              <a:latin typeface="Times New Roman"/>
              <a:cs typeface="Times New Roman"/>
            </a:rPr>
            <a:t>malabsorption</a:t>
          </a:r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. He had a history of chronic pancreatitis, diagnosed 10 years prior.</a:t>
          </a:r>
        </a:p>
        <a:p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</a:p>
        <a:p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Nutritional assessment showed that he had low serum levels of </a:t>
          </a:r>
          <a:r>
            <a:rPr lang="en-US" sz="2400" b="1" dirty="0">
              <a:solidFill>
                <a:schemeClr val="tx1"/>
              </a:solidFill>
              <a:latin typeface="Times New Roman"/>
              <a:cs typeface="Times New Roman"/>
            </a:rPr>
            <a:t>25OHD, vitamin E and vitamin A</a:t>
          </a:r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. </a:t>
          </a:r>
        </a:p>
        <a:p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DXA scan showed </a:t>
          </a:r>
          <a:r>
            <a:rPr lang="en-US" sz="2400" b="1" dirty="0">
              <a:solidFill>
                <a:schemeClr val="tx1"/>
              </a:solidFill>
              <a:latin typeface="Times New Roman"/>
              <a:cs typeface="Times New Roman"/>
            </a:rPr>
            <a:t>osteoporosis </a:t>
          </a:r>
          <a:r>
            <a:rPr lang="en-US" sz="2400" b="0" dirty="0">
              <a:solidFill>
                <a:schemeClr val="tx1"/>
              </a:solidFill>
              <a:latin typeface="Times New Roman"/>
              <a:cs typeface="Times New Roman"/>
            </a:rPr>
            <a:t>at the hip and spine</a:t>
          </a:r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. </a:t>
          </a:r>
        </a:p>
        <a:p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He had severe </a:t>
          </a:r>
          <a:r>
            <a:rPr lang="en-US" sz="2400" b="1" dirty="0">
              <a:solidFill>
                <a:schemeClr val="tx1"/>
              </a:solidFill>
              <a:latin typeface="Times New Roman"/>
              <a:cs typeface="Times New Roman"/>
            </a:rPr>
            <a:t>exocrine </a:t>
          </a:r>
          <a:r>
            <a:rPr lang="en-US" sz="2400" b="0" dirty="0">
              <a:solidFill>
                <a:schemeClr val="tx1"/>
              </a:solidFill>
              <a:latin typeface="Times New Roman"/>
              <a:cs typeface="Times New Roman"/>
            </a:rPr>
            <a:t>impairment, and endocrine work-up revealed a diagnosis of </a:t>
          </a:r>
          <a:r>
            <a:rPr lang="en-US" sz="2400" b="1" dirty="0">
              <a:solidFill>
                <a:schemeClr val="tx1"/>
              </a:solidFill>
              <a:latin typeface="Times New Roman"/>
              <a:cs typeface="Times New Roman"/>
            </a:rPr>
            <a:t>impaired glucose tolerance</a:t>
          </a:r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.</a:t>
          </a:r>
        </a:p>
      </dgm:t>
    </dgm:pt>
    <dgm:pt modelId="{ECA79701-9902-1040-A655-DA6EB9F20299}" type="parTrans" cxnId="{B922FC34-57C3-1141-9403-3CBBF5332675}">
      <dgm:prSet/>
      <dgm:spPr/>
      <dgm:t>
        <a:bodyPr/>
        <a:lstStyle/>
        <a:p>
          <a:endParaRPr lang="en-US"/>
        </a:p>
      </dgm:t>
    </dgm:pt>
    <dgm:pt modelId="{34BFBC11-A6B1-6143-BDA6-4DE0DA17178D}" type="sibTrans" cxnId="{B922FC34-57C3-1141-9403-3CBBF5332675}">
      <dgm:prSet/>
      <dgm:spPr/>
      <dgm:t>
        <a:bodyPr/>
        <a:lstStyle/>
        <a:p>
          <a:endParaRPr lang="en-US"/>
        </a:p>
      </dgm:t>
    </dgm:pt>
    <dgm:pt modelId="{5F46108E-AAD9-F448-BBA7-5BE70B608EF3}" type="pres">
      <dgm:prSet presAssocID="{750D5829-03C8-7C4C-9600-92782B10A270}" presName="diagram" presStyleCnt="0">
        <dgm:presLayoutVars>
          <dgm:dir/>
          <dgm:resizeHandles val="exact"/>
        </dgm:presLayoutVars>
      </dgm:prSet>
      <dgm:spPr/>
    </dgm:pt>
    <dgm:pt modelId="{30F8D0D5-4C5F-C241-AF4E-EC8349CB9ECD}" type="pres">
      <dgm:prSet presAssocID="{BE11C527-38DA-AF47-91C1-1FF57E6DFF1A}" presName="node" presStyleLbl="node1" presStyleIdx="0" presStyleCnt="1" custScaleX="132300" custScaleY="102401" custLinFactNeighborX="-171" custLinFactNeighborY="66">
        <dgm:presLayoutVars>
          <dgm:bulletEnabled val="1"/>
        </dgm:presLayoutVars>
      </dgm:prSet>
      <dgm:spPr/>
    </dgm:pt>
  </dgm:ptLst>
  <dgm:cxnLst>
    <dgm:cxn modelId="{12B7AA33-7EBB-7144-B86C-FA9CD18C7C0B}" type="presOf" srcId="{BE11C527-38DA-AF47-91C1-1FF57E6DFF1A}" destId="{30F8D0D5-4C5F-C241-AF4E-EC8349CB9ECD}" srcOrd="0" destOrd="0" presId="urn:microsoft.com/office/officeart/2005/8/layout/default"/>
    <dgm:cxn modelId="{B922FC34-57C3-1141-9403-3CBBF5332675}" srcId="{750D5829-03C8-7C4C-9600-92782B10A270}" destId="{BE11C527-38DA-AF47-91C1-1FF57E6DFF1A}" srcOrd="0" destOrd="0" parTransId="{ECA79701-9902-1040-A655-DA6EB9F20299}" sibTransId="{34BFBC11-A6B1-6143-BDA6-4DE0DA17178D}"/>
    <dgm:cxn modelId="{31840D9E-A33C-4C43-990B-7CE7F01A88B5}" type="presOf" srcId="{750D5829-03C8-7C4C-9600-92782B10A270}" destId="{5F46108E-AAD9-F448-BBA7-5BE70B608EF3}" srcOrd="0" destOrd="0" presId="urn:microsoft.com/office/officeart/2005/8/layout/default"/>
    <dgm:cxn modelId="{CB343E82-5DF8-0C45-BC2F-A4CC00DC5339}" type="presParOf" srcId="{5F46108E-AAD9-F448-BBA7-5BE70B608EF3}" destId="{30F8D0D5-4C5F-C241-AF4E-EC8349CB9EC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27B2AF-6BD1-AA44-87EB-601D4427E3D2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A6518F-8977-E240-949F-ED94CDC7290F}">
      <dgm:prSet phldrT="[Text]" custT="1"/>
      <dgm:spPr>
        <a:solidFill>
          <a:srgbClr val="990000"/>
        </a:solidFill>
      </dgm:spPr>
      <dgm:t>
        <a:bodyPr/>
        <a:lstStyle/>
        <a:p>
          <a:r>
            <a:rPr lang="en-US" sz="1600" dirty="0"/>
            <a:t>Undernutrition</a:t>
          </a:r>
        </a:p>
      </dgm:t>
    </dgm:pt>
    <dgm:pt modelId="{0527DA6B-9D81-C540-A4D8-242AE1DC1AED}" type="parTrans" cxnId="{033D7E1E-432C-EE49-BC5A-579246AB3E41}">
      <dgm:prSet/>
      <dgm:spPr/>
      <dgm:t>
        <a:bodyPr/>
        <a:lstStyle/>
        <a:p>
          <a:endParaRPr lang="en-US"/>
        </a:p>
      </dgm:t>
    </dgm:pt>
    <dgm:pt modelId="{32FD3C86-918E-3841-B2CA-0CF911CEDF6A}" type="sibTrans" cxnId="{033D7E1E-432C-EE49-BC5A-579246AB3E41}">
      <dgm:prSet/>
      <dgm:spPr/>
      <dgm:t>
        <a:bodyPr/>
        <a:lstStyle/>
        <a:p>
          <a:endParaRPr lang="en-US"/>
        </a:p>
      </dgm:t>
    </dgm:pt>
    <dgm:pt modelId="{FC987577-A1E5-4B45-811A-4E594E4C7BE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/>
            <a:t>Maldigestion</a:t>
          </a:r>
          <a:endParaRPr lang="en-US" dirty="0"/>
        </a:p>
        <a:p>
          <a:r>
            <a:rPr lang="en-US" dirty="0" err="1"/>
            <a:t>Malabsorption</a:t>
          </a:r>
          <a:endParaRPr lang="en-US" dirty="0">
            <a:solidFill>
              <a:schemeClr val="bg1"/>
            </a:solidFill>
          </a:endParaRPr>
        </a:p>
      </dgm:t>
    </dgm:pt>
    <dgm:pt modelId="{C2BEF5C6-C9BE-6B49-9251-333EA1DA6E22}" type="parTrans" cxnId="{260E797B-3531-6840-A8B5-E9FE60DB8748}">
      <dgm:prSet/>
      <dgm:spPr/>
      <dgm:t>
        <a:bodyPr/>
        <a:lstStyle/>
        <a:p>
          <a:endParaRPr lang="en-US"/>
        </a:p>
      </dgm:t>
    </dgm:pt>
    <dgm:pt modelId="{18A60C05-07A0-4146-925A-C4E41E91ACB1}" type="sibTrans" cxnId="{260E797B-3531-6840-A8B5-E9FE60DB8748}">
      <dgm:prSet/>
      <dgm:spPr/>
      <dgm:t>
        <a:bodyPr/>
        <a:lstStyle/>
        <a:p>
          <a:endParaRPr lang="en-US"/>
        </a:p>
      </dgm:t>
    </dgm:pt>
    <dgm:pt modelId="{E25761BC-D451-AC40-B6D0-6464F66CC43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/>
            <a:t>Resting energy expenditure </a:t>
          </a:r>
        </a:p>
        <a:p>
          <a:r>
            <a:rPr lang="en-US" dirty="0"/>
            <a:t>May be higher by 30-50%</a:t>
          </a:r>
        </a:p>
      </dgm:t>
    </dgm:pt>
    <dgm:pt modelId="{02F5F100-140C-0845-BEAF-E3EDA1CA60FF}" type="parTrans" cxnId="{09921DF0-4DDF-774B-9D37-453D6C225C4C}">
      <dgm:prSet/>
      <dgm:spPr/>
      <dgm:t>
        <a:bodyPr/>
        <a:lstStyle/>
        <a:p>
          <a:endParaRPr lang="en-US"/>
        </a:p>
      </dgm:t>
    </dgm:pt>
    <dgm:pt modelId="{1247FC60-93C8-614B-863A-E3AD44718570}" type="sibTrans" cxnId="{09921DF0-4DDF-774B-9D37-453D6C225C4C}">
      <dgm:prSet/>
      <dgm:spPr/>
      <dgm:t>
        <a:bodyPr/>
        <a:lstStyle/>
        <a:p>
          <a:endParaRPr lang="en-US"/>
        </a:p>
      </dgm:t>
    </dgm:pt>
    <dgm:pt modelId="{ACA85925-2342-6A4D-838B-9D43C4C37367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Insufficient secretion of pancreatic lipase</a:t>
          </a:r>
        </a:p>
        <a:p>
          <a:r>
            <a:rPr lang="en-US" b="1" dirty="0">
              <a:solidFill>
                <a:schemeClr val="tx1"/>
              </a:solidFill>
            </a:rPr>
            <a:t>Insufficient micelle formation due to inadequate bicarbonate production</a:t>
          </a:r>
        </a:p>
        <a:p>
          <a:r>
            <a:rPr lang="en-US" b="1" dirty="0">
              <a:solidFill>
                <a:schemeClr val="tx1"/>
              </a:solidFill>
            </a:rPr>
            <a:t>Precipitation of bile acids due to acidic SI</a:t>
          </a:r>
        </a:p>
        <a:p>
          <a:r>
            <a:rPr lang="en-US" b="1" dirty="0">
              <a:solidFill>
                <a:schemeClr val="tx1"/>
              </a:solidFill>
            </a:rPr>
            <a:t>Bacterial overgrowth</a:t>
          </a:r>
        </a:p>
      </dgm:t>
    </dgm:pt>
    <dgm:pt modelId="{682CE854-8D40-A149-9EDD-0D57A87D776C}" type="parTrans" cxnId="{ED47317D-A008-9B4A-80F4-32112BF5C44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F22239C-8E33-D345-A550-393F39D2E714}" type="sibTrans" cxnId="{ED47317D-A008-9B4A-80F4-32112BF5C44E}">
      <dgm:prSet/>
      <dgm:spPr/>
      <dgm:t>
        <a:bodyPr/>
        <a:lstStyle/>
        <a:p>
          <a:endParaRPr lang="en-US"/>
        </a:p>
      </dgm:t>
    </dgm:pt>
    <dgm:pt modelId="{300C971D-BA2C-C04A-962B-C70AF1D635E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50" b="1" dirty="0"/>
            <a:t>Poor dietary intake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50" dirty="0"/>
            <a:t>Chronic pain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dirty="0"/>
            <a:t>Anorexia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dirty="0"/>
            <a:t>Smoking</a:t>
          </a:r>
        </a:p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50" dirty="0"/>
            <a:t>GI symptoms</a:t>
          </a:r>
        </a:p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50" dirty="0"/>
            <a:t>Social circumstances</a:t>
          </a:r>
        </a:p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50" dirty="0"/>
            <a:t>Diabetes</a:t>
          </a:r>
        </a:p>
      </dgm:t>
    </dgm:pt>
    <dgm:pt modelId="{5CBB6A76-C519-C54C-BB98-F2100D65D59A}" type="parTrans" cxnId="{036BAA08-9D30-6149-807D-972116D2EA7D}">
      <dgm:prSet/>
      <dgm:spPr/>
      <dgm:t>
        <a:bodyPr/>
        <a:lstStyle/>
        <a:p>
          <a:endParaRPr lang="en-US"/>
        </a:p>
      </dgm:t>
    </dgm:pt>
    <dgm:pt modelId="{D3E4F2D3-1450-CE4D-9B8C-50632B65AB03}" type="sibTrans" cxnId="{036BAA08-9D30-6149-807D-972116D2EA7D}">
      <dgm:prSet/>
      <dgm:spPr/>
      <dgm:t>
        <a:bodyPr/>
        <a:lstStyle/>
        <a:p>
          <a:endParaRPr lang="en-US"/>
        </a:p>
      </dgm:t>
    </dgm:pt>
    <dgm:pt modelId="{466BC8C1-3765-47CD-97B8-08A52BC43F6B}">
      <dgm:prSet phldrT="[Text]" custRadScaleRad="91278" custRadScaleInc="-40867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IE"/>
        </a:p>
      </dgm:t>
    </dgm:pt>
    <dgm:pt modelId="{B63AF0BC-613A-4AD8-AB3A-4A4C27621EB1}" type="parTrans" cxnId="{57871874-7245-4B75-92F3-0F7C21ABF97B}">
      <dgm:prSet custAng="19611857" custScaleX="55983" custLinFactNeighborX="-34137" custLinFactNeighborY="69011"/>
      <dgm:spPr/>
      <dgm:t>
        <a:bodyPr/>
        <a:lstStyle/>
        <a:p>
          <a:endParaRPr lang="en-IE"/>
        </a:p>
      </dgm:t>
    </dgm:pt>
    <dgm:pt modelId="{39EDF92C-D239-4CC7-B596-507FF6424A6D}" type="sibTrans" cxnId="{57871874-7245-4B75-92F3-0F7C21ABF97B}">
      <dgm:prSet/>
      <dgm:spPr/>
      <dgm:t>
        <a:bodyPr/>
        <a:lstStyle/>
        <a:p>
          <a:endParaRPr lang="en-IE"/>
        </a:p>
      </dgm:t>
    </dgm:pt>
    <dgm:pt modelId="{3FE0AA00-DD5C-47E7-BBF2-6683D28CA302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/>
            <a:t>Alcohol</a:t>
          </a:r>
        </a:p>
        <a:p>
          <a:r>
            <a:rPr lang="en-US" dirty="0"/>
            <a:t>Major causal factor</a:t>
          </a:r>
        </a:p>
        <a:p>
          <a:r>
            <a:rPr lang="en-US" dirty="0"/>
            <a:t>Displaces food</a:t>
          </a:r>
        </a:p>
        <a:p>
          <a:r>
            <a:rPr lang="en-US" dirty="0"/>
            <a:t>Affects appetite</a:t>
          </a:r>
        </a:p>
        <a:p>
          <a:r>
            <a:rPr lang="en-US" dirty="0"/>
            <a:t>Malabsorption</a:t>
          </a:r>
        </a:p>
      </dgm:t>
    </dgm:pt>
    <dgm:pt modelId="{0424BD4C-AB7C-4376-A311-66EED6A4F67F}" type="parTrans" cxnId="{C9A65A47-4BE4-444B-B4D3-1B1AA8B20258}">
      <dgm:prSet/>
      <dgm:spPr/>
      <dgm:t>
        <a:bodyPr/>
        <a:lstStyle/>
        <a:p>
          <a:endParaRPr lang="en-IE"/>
        </a:p>
      </dgm:t>
    </dgm:pt>
    <dgm:pt modelId="{5641C102-B889-4700-B790-61934521ED8F}" type="sibTrans" cxnId="{C9A65A47-4BE4-444B-B4D3-1B1AA8B20258}">
      <dgm:prSet/>
      <dgm:spPr/>
      <dgm:t>
        <a:bodyPr/>
        <a:lstStyle/>
        <a:p>
          <a:endParaRPr lang="en-IE"/>
        </a:p>
      </dgm:t>
    </dgm:pt>
    <dgm:pt modelId="{161B1F5D-EDA5-7B48-91AC-DC9F7D027D8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Chronic Inflammation</a:t>
          </a:r>
        </a:p>
      </dgm:t>
    </dgm:pt>
    <dgm:pt modelId="{D286AFC7-131C-5248-B3A4-B09249051E7D}" type="parTrans" cxnId="{6587D370-9BC7-3349-BAD0-A56BA0443B8D}">
      <dgm:prSet/>
      <dgm:spPr/>
      <dgm:t>
        <a:bodyPr/>
        <a:lstStyle/>
        <a:p>
          <a:endParaRPr lang="en-US"/>
        </a:p>
      </dgm:t>
    </dgm:pt>
    <dgm:pt modelId="{F9F535A0-CDDF-574F-8D17-EBF6E0FC3E34}" type="sibTrans" cxnId="{6587D370-9BC7-3349-BAD0-A56BA0443B8D}">
      <dgm:prSet/>
      <dgm:spPr/>
      <dgm:t>
        <a:bodyPr/>
        <a:lstStyle/>
        <a:p>
          <a:endParaRPr lang="en-US"/>
        </a:p>
      </dgm:t>
    </dgm:pt>
    <dgm:pt modelId="{1CB659BA-7EAD-514F-8E52-19812FE2BFA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Diabetes</a:t>
          </a:r>
        </a:p>
      </dgm:t>
    </dgm:pt>
    <dgm:pt modelId="{30E756B3-89D7-4741-8557-3F8B388320B2}" type="parTrans" cxnId="{F4E5C610-B3DC-2A4F-91D2-57DE091779D2}">
      <dgm:prSet/>
      <dgm:spPr/>
      <dgm:t>
        <a:bodyPr/>
        <a:lstStyle/>
        <a:p>
          <a:endParaRPr lang="en-US"/>
        </a:p>
      </dgm:t>
    </dgm:pt>
    <dgm:pt modelId="{79C7E221-A709-7D4D-9160-1BD169AF0180}" type="sibTrans" cxnId="{F4E5C610-B3DC-2A4F-91D2-57DE091779D2}">
      <dgm:prSet/>
      <dgm:spPr/>
      <dgm:t>
        <a:bodyPr/>
        <a:lstStyle/>
        <a:p>
          <a:endParaRPr lang="en-US"/>
        </a:p>
      </dgm:t>
    </dgm:pt>
    <dgm:pt modelId="{D4D5AB15-5854-6D47-94B6-267E096DAD41}" type="pres">
      <dgm:prSet presAssocID="{4A27B2AF-6BD1-AA44-87EB-601D4427E3D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FDEEF9-FD85-3C42-AFEA-55A71A1C2BFE}" type="pres">
      <dgm:prSet presAssocID="{D3A6518F-8977-E240-949F-ED94CDC7290F}" presName="centerShape" presStyleLbl="node0" presStyleIdx="0" presStyleCnt="1" custScaleX="105064" custScaleY="102854" custLinFactNeighborX="923" custLinFactNeighborY="-8202"/>
      <dgm:spPr/>
    </dgm:pt>
    <dgm:pt modelId="{77795C65-0843-6A4F-BE6F-38CB65D6FB48}" type="pres">
      <dgm:prSet presAssocID="{C2BEF5C6-C9BE-6B49-9251-333EA1DA6E22}" presName="parTrans" presStyleLbl="bgSibTrans2D1" presStyleIdx="0" presStyleCnt="7" custScaleY="48598" custLinFactNeighborX="5635" custLinFactNeighborY="-1102"/>
      <dgm:spPr/>
    </dgm:pt>
    <dgm:pt modelId="{CE649F33-5157-7F4C-BAEC-C8F13C475A3A}" type="pres">
      <dgm:prSet presAssocID="{FC987577-A1E5-4B45-811A-4E594E4C7BE9}" presName="node" presStyleLbl="node1" presStyleIdx="0" presStyleCnt="7" custScaleY="69301" custRadScaleRad="94834" custRadScaleInc="-25213">
        <dgm:presLayoutVars>
          <dgm:bulletEnabled val="1"/>
        </dgm:presLayoutVars>
      </dgm:prSet>
      <dgm:spPr/>
    </dgm:pt>
    <dgm:pt modelId="{1FD3F920-7C5B-3646-8C06-B36B0713A21F}" type="pres">
      <dgm:prSet presAssocID="{5CBB6A76-C519-C54C-BB98-F2100D65D59A}" presName="parTrans" presStyleLbl="bgSibTrans2D1" presStyleIdx="1" presStyleCnt="7" custAng="21303736" custScaleX="68092" custScaleY="53788" custLinFactNeighborX="-19616" custLinFactNeighborY="12332"/>
      <dgm:spPr/>
    </dgm:pt>
    <dgm:pt modelId="{C2CB1EA3-4C98-0B43-A735-145A78C15432}" type="pres">
      <dgm:prSet presAssocID="{300C971D-BA2C-C04A-962B-C70AF1D635ED}" presName="node" presStyleLbl="node1" presStyleIdx="1" presStyleCnt="7" custScaleX="123739" custScaleY="146978" custRadScaleRad="95240" custRadScaleInc="388716">
        <dgm:presLayoutVars>
          <dgm:bulletEnabled val="1"/>
        </dgm:presLayoutVars>
      </dgm:prSet>
      <dgm:spPr/>
    </dgm:pt>
    <dgm:pt modelId="{A1B8CC3F-E4EF-0242-AA7E-D16F700D625B}" type="pres">
      <dgm:prSet presAssocID="{02F5F100-140C-0845-BEAF-E3EDA1CA60FF}" presName="parTrans" presStyleLbl="bgSibTrans2D1" presStyleIdx="2" presStyleCnt="7" custAng="632340" custScaleX="76753" custScaleY="58851" custLinFactNeighborX="14489" custLinFactNeighborY="18811"/>
      <dgm:spPr/>
    </dgm:pt>
    <dgm:pt modelId="{827B51B9-D07B-FB44-8AA9-200E3C9C4294}" type="pres">
      <dgm:prSet presAssocID="{E25761BC-D451-AC40-B6D0-6464F66CC43F}" presName="node" presStyleLbl="node1" presStyleIdx="2" presStyleCnt="7" custRadScaleRad="82735" custRadScaleInc="-13971">
        <dgm:presLayoutVars>
          <dgm:bulletEnabled val="1"/>
        </dgm:presLayoutVars>
      </dgm:prSet>
      <dgm:spPr/>
    </dgm:pt>
    <dgm:pt modelId="{F58B37A1-9648-4136-8812-CA3AFFA90985}" type="pres">
      <dgm:prSet presAssocID="{0424BD4C-AB7C-4376-A311-66EED6A4F67F}" presName="parTrans" presStyleLbl="bgSibTrans2D1" presStyleIdx="3" presStyleCnt="7" custScaleY="55552" custLinFactNeighborX="-6730" custLinFactNeighborY="8225"/>
      <dgm:spPr/>
    </dgm:pt>
    <dgm:pt modelId="{5E1469A6-2506-40F0-BA67-B181D34B80A4}" type="pres">
      <dgm:prSet presAssocID="{3FE0AA00-DD5C-47E7-BBF2-6683D28CA302}" presName="node" presStyleLbl="node1" presStyleIdx="3" presStyleCnt="7">
        <dgm:presLayoutVars>
          <dgm:bulletEnabled val="1"/>
        </dgm:presLayoutVars>
      </dgm:prSet>
      <dgm:spPr/>
    </dgm:pt>
    <dgm:pt modelId="{6F3156AB-1839-CA45-985D-45444D49D61E}" type="pres">
      <dgm:prSet presAssocID="{682CE854-8D40-A149-9EDD-0D57A87D776C}" presName="parTrans" presStyleLbl="bgSibTrans2D1" presStyleIdx="4" presStyleCnt="7" custAng="3247603" custScaleX="31052" custScaleY="55179" custLinFactY="8147" custLinFactNeighborX="-59416" custLinFactNeighborY="100000"/>
      <dgm:spPr/>
    </dgm:pt>
    <dgm:pt modelId="{B24F4B8A-1708-BE4D-8422-E78EC2CF4682}" type="pres">
      <dgm:prSet presAssocID="{ACA85925-2342-6A4D-838B-9D43C4C37367}" presName="node" presStyleLbl="node1" presStyleIdx="4" presStyleCnt="7" custScaleX="160006" custScaleY="147519" custRadScaleRad="117434" custRadScaleInc="-400352">
        <dgm:presLayoutVars>
          <dgm:bulletEnabled val="1"/>
        </dgm:presLayoutVars>
      </dgm:prSet>
      <dgm:spPr/>
    </dgm:pt>
    <dgm:pt modelId="{CA585B75-F007-C24C-83D6-6C80AD285CDD}" type="pres">
      <dgm:prSet presAssocID="{D286AFC7-131C-5248-B3A4-B09249051E7D}" presName="parTrans" presStyleLbl="bgSibTrans2D1" presStyleIdx="5" presStyleCnt="7" custScaleY="53082" custLinFactNeighborX="-5200" custLinFactNeighborY="10205"/>
      <dgm:spPr/>
    </dgm:pt>
    <dgm:pt modelId="{5691F5E3-9B23-2D41-9B32-A05FC3004F2C}" type="pres">
      <dgm:prSet presAssocID="{161B1F5D-EDA5-7B48-91AC-DC9F7D027D84}" presName="node" presStyleLbl="node1" presStyleIdx="5" presStyleCnt="7" custScaleY="57452" custRadScaleRad="107297" custRadScaleInc="40985">
        <dgm:presLayoutVars>
          <dgm:bulletEnabled val="1"/>
        </dgm:presLayoutVars>
      </dgm:prSet>
      <dgm:spPr/>
    </dgm:pt>
    <dgm:pt modelId="{B602F36A-2C9C-314A-9A5C-DF126FA9A343}" type="pres">
      <dgm:prSet presAssocID="{30E756B3-89D7-4741-8557-3F8B388320B2}" presName="parTrans" presStyleLbl="bgSibTrans2D1" presStyleIdx="6" presStyleCnt="7"/>
      <dgm:spPr/>
    </dgm:pt>
    <dgm:pt modelId="{B0C055B9-475D-1644-AB42-C14347756A9B}" type="pres">
      <dgm:prSet presAssocID="{1CB659BA-7EAD-514F-8E52-19812FE2BFA9}" presName="node" presStyleLbl="node1" presStyleIdx="6" presStyleCnt="7" custScaleY="61887">
        <dgm:presLayoutVars>
          <dgm:bulletEnabled val="1"/>
        </dgm:presLayoutVars>
      </dgm:prSet>
      <dgm:spPr/>
    </dgm:pt>
  </dgm:ptLst>
  <dgm:cxnLst>
    <dgm:cxn modelId="{22AAD902-48AC-EC4D-8356-042861C448CF}" type="presOf" srcId="{0424BD4C-AB7C-4376-A311-66EED6A4F67F}" destId="{F58B37A1-9648-4136-8812-CA3AFFA90985}" srcOrd="0" destOrd="0" presId="urn:microsoft.com/office/officeart/2005/8/layout/radial4"/>
    <dgm:cxn modelId="{B9075306-659F-9847-BF17-6C94460D8E7B}" type="presOf" srcId="{1CB659BA-7EAD-514F-8E52-19812FE2BFA9}" destId="{B0C055B9-475D-1644-AB42-C14347756A9B}" srcOrd="0" destOrd="0" presId="urn:microsoft.com/office/officeart/2005/8/layout/radial4"/>
    <dgm:cxn modelId="{036BAA08-9D30-6149-807D-972116D2EA7D}" srcId="{D3A6518F-8977-E240-949F-ED94CDC7290F}" destId="{300C971D-BA2C-C04A-962B-C70AF1D635ED}" srcOrd="1" destOrd="0" parTransId="{5CBB6A76-C519-C54C-BB98-F2100D65D59A}" sibTransId="{D3E4F2D3-1450-CE4D-9B8C-50632B65AB03}"/>
    <dgm:cxn modelId="{F4E5C610-B3DC-2A4F-91D2-57DE091779D2}" srcId="{D3A6518F-8977-E240-949F-ED94CDC7290F}" destId="{1CB659BA-7EAD-514F-8E52-19812FE2BFA9}" srcOrd="6" destOrd="0" parTransId="{30E756B3-89D7-4741-8557-3F8B388320B2}" sibTransId="{79C7E221-A709-7D4D-9160-1BD169AF0180}"/>
    <dgm:cxn modelId="{033D7E1E-432C-EE49-BC5A-579246AB3E41}" srcId="{4A27B2AF-6BD1-AA44-87EB-601D4427E3D2}" destId="{D3A6518F-8977-E240-949F-ED94CDC7290F}" srcOrd="0" destOrd="0" parTransId="{0527DA6B-9D81-C540-A4D8-242AE1DC1AED}" sibTransId="{32FD3C86-918E-3841-B2CA-0CF911CEDF6A}"/>
    <dgm:cxn modelId="{DEE7BE21-3E35-6A43-9590-8984B93434C3}" type="presOf" srcId="{4A27B2AF-6BD1-AA44-87EB-601D4427E3D2}" destId="{D4D5AB15-5854-6D47-94B6-267E096DAD41}" srcOrd="0" destOrd="0" presId="urn:microsoft.com/office/officeart/2005/8/layout/radial4"/>
    <dgm:cxn modelId="{32EA7726-B7BC-664B-AAA1-ACEF1F768163}" type="presOf" srcId="{682CE854-8D40-A149-9EDD-0D57A87D776C}" destId="{6F3156AB-1839-CA45-985D-45444D49D61E}" srcOrd="0" destOrd="0" presId="urn:microsoft.com/office/officeart/2005/8/layout/radial4"/>
    <dgm:cxn modelId="{7358823F-5FA0-244C-9E7F-F5C77DA3F166}" type="presOf" srcId="{5CBB6A76-C519-C54C-BB98-F2100D65D59A}" destId="{1FD3F920-7C5B-3646-8C06-B36B0713A21F}" srcOrd="0" destOrd="0" presId="urn:microsoft.com/office/officeart/2005/8/layout/radial4"/>
    <dgm:cxn modelId="{C9A65A47-4BE4-444B-B4D3-1B1AA8B20258}" srcId="{D3A6518F-8977-E240-949F-ED94CDC7290F}" destId="{3FE0AA00-DD5C-47E7-BBF2-6683D28CA302}" srcOrd="3" destOrd="0" parTransId="{0424BD4C-AB7C-4376-A311-66EED6A4F67F}" sibTransId="{5641C102-B889-4700-B790-61934521ED8F}"/>
    <dgm:cxn modelId="{84B7314B-D98B-354E-8F0C-2DBA13FD1E3B}" type="presOf" srcId="{E25761BC-D451-AC40-B6D0-6464F66CC43F}" destId="{827B51B9-D07B-FB44-8AA9-200E3C9C4294}" srcOrd="0" destOrd="0" presId="urn:microsoft.com/office/officeart/2005/8/layout/radial4"/>
    <dgm:cxn modelId="{6587D370-9BC7-3349-BAD0-A56BA0443B8D}" srcId="{D3A6518F-8977-E240-949F-ED94CDC7290F}" destId="{161B1F5D-EDA5-7B48-91AC-DC9F7D027D84}" srcOrd="5" destOrd="0" parTransId="{D286AFC7-131C-5248-B3A4-B09249051E7D}" sibTransId="{F9F535A0-CDDF-574F-8D17-EBF6E0FC3E34}"/>
    <dgm:cxn modelId="{7FC28D72-2E7E-E540-A42E-55D4D0F3626A}" type="presOf" srcId="{02F5F100-140C-0845-BEAF-E3EDA1CA60FF}" destId="{A1B8CC3F-E4EF-0242-AA7E-D16F700D625B}" srcOrd="0" destOrd="0" presId="urn:microsoft.com/office/officeart/2005/8/layout/radial4"/>
    <dgm:cxn modelId="{57871874-7245-4B75-92F3-0F7C21ABF97B}" srcId="{4A27B2AF-6BD1-AA44-87EB-601D4427E3D2}" destId="{466BC8C1-3765-47CD-97B8-08A52BC43F6B}" srcOrd="1" destOrd="0" parTransId="{B63AF0BC-613A-4AD8-AB3A-4A4C27621EB1}" sibTransId="{39EDF92C-D239-4CC7-B596-507FF6424A6D}"/>
    <dgm:cxn modelId="{EF889C57-4FB9-594B-A057-A0393F8A1960}" type="presOf" srcId="{161B1F5D-EDA5-7B48-91AC-DC9F7D027D84}" destId="{5691F5E3-9B23-2D41-9B32-A05FC3004F2C}" srcOrd="0" destOrd="0" presId="urn:microsoft.com/office/officeart/2005/8/layout/radial4"/>
    <dgm:cxn modelId="{9BC2E459-101D-054C-A5CA-6A94328F6EA9}" type="presOf" srcId="{ACA85925-2342-6A4D-838B-9D43C4C37367}" destId="{B24F4B8A-1708-BE4D-8422-E78EC2CF4682}" srcOrd="0" destOrd="0" presId="urn:microsoft.com/office/officeart/2005/8/layout/radial4"/>
    <dgm:cxn modelId="{3AC2247A-7007-8642-8DB0-E215819E9B00}" type="presOf" srcId="{D3A6518F-8977-E240-949F-ED94CDC7290F}" destId="{74FDEEF9-FD85-3C42-AFEA-55A71A1C2BFE}" srcOrd="0" destOrd="0" presId="urn:microsoft.com/office/officeart/2005/8/layout/radial4"/>
    <dgm:cxn modelId="{260E797B-3531-6840-A8B5-E9FE60DB8748}" srcId="{D3A6518F-8977-E240-949F-ED94CDC7290F}" destId="{FC987577-A1E5-4B45-811A-4E594E4C7BE9}" srcOrd="0" destOrd="0" parTransId="{C2BEF5C6-C9BE-6B49-9251-333EA1DA6E22}" sibTransId="{18A60C05-07A0-4146-925A-C4E41E91ACB1}"/>
    <dgm:cxn modelId="{ED47317D-A008-9B4A-80F4-32112BF5C44E}" srcId="{D3A6518F-8977-E240-949F-ED94CDC7290F}" destId="{ACA85925-2342-6A4D-838B-9D43C4C37367}" srcOrd="4" destOrd="0" parTransId="{682CE854-8D40-A149-9EDD-0D57A87D776C}" sibTransId="{4F22239C-8E33-D345-A550-393F39D2E714}"/>
    <dgm:cxn modelId="{22CCD48D-D1C4-5748-8D84-1D38A0262EE5}" type="presOf" srcId="{C2BEF5C6-C9BE-6B49-9251-333EA1DA6E22}" destId="{77795C65-0843-6A4F-BE6F-38CB65D6FB48}" srcOrd="0" destOrd="0" presId="urn:microsoft.com/office/officeart/2005/8/layout/radial4"/>
    <dgm:cxn modelId="{8799DAA0-97D0-904F-9261-D1DFDB2A67CD}" type="presOf" srcId="{FC987577-A1E5-4B45-811A-4E594E4C7BE9}" destId="{CE649F33-5157-7F4C-BAEC-C8F13C475A3A}" srcOrd="0" destOrd="0" presId="urn:microsoft.com/office/officeart/2005/8/layout/radial4"/>
    <dgm:cxn modelId="{2F4E60AA-BE9D-854B-8C02-AD55C1928364}" type="presOf" srcId="{3FE0AA00-DD5C-47E7-BBF2-6683D28CA302}" destId="{5E1469A6-2506-40F0-BA67-B181D34B80A4}" srcOrd="0" destOrd="0" presId="urn:microsoft.com/office/officeart/2005/8/layout/radial4"/>
    <dgm:cxn modelId="{1BB246DC-1934-A94F-8A69-0397654BAB3A}" type="presOf" srcId="{300C971D-BA2C-C04A-962B-C70AF1D635ED}" destId="{C2CB1EA3-4C98-0B43-A735-145A78C15432}" srcOrd="0" destOrd="0" presId="urn:microsoft.com/office/officeart/2005/8/layout/radial4"/>
    <dgm:cxn modelId="{98967BE5-F878-6F4D-8C98-8923373465AF}" type="presOf" srcId="{D286AFC7-131C-5248-B3A4-B09249051E7D}" destId="{CA585B75-F007-C24C-83D6-6C80AD285CDD}" srcOrd="0" destOrd="0" presId="urn:microsoft.com/office/officeart/2005/8/layout/radial4"/>
    <dgm:cxn modelId="{91ED6DEE-D202-FD42-88E4-306E73DFF128}" type="presOf" srcId="{30E756B3-89D7-4741-8557-3F8B388320B2}" destId="{B602F36A-2C9C-314A-9A5C-DF126FA9A343}" srcOrd="0" destOrd="0" presId="urn:microsoft.com/office/officeart/2005/8/layout/radial4"/>
    <dgm:cxn modelId="{09921DF0-4DDF-774B-9D37-453D6C225C4C}" srcId="{D3A6518F-8977-E240-949F-ED94CDC7290F}" destId="{E25761BC-D451-AC40-B6D0-6464F66CC43F}" srcOrd="2" destOrd="0" parTransId="{02F5F100-140C-0845-BEAF-E3EDA1CA60FF}" sibTransId="{1247FC60-93C8-614B-863A-E3AD44718570}"/>
    <dgm:cxn modelId="{86906D6E-F703-DC41-8E9F-B2AEEF23F46E}" type="presParOf" srcId="{D4D5AB15-5854-6D47-94B6-267E096DAD41}" destId="{74FDEEF9-FD85-3C42-AFEA-55A71A1C2BFE}" srcOrd="0" destOrd="0" presId="urn:microsoft.com/office/officeart/2005/8/layout/radial4"/>
    <dgm:cxn modelId="{B7CF870E-C692-0744-BD2B-A3C99617DE51}" type="presParOf" srcId="{D4D5AB15-5854-6D47-94B6-267E096DAD41}" destId="{77795C65-0843-6A4F-BE6F-38CB65D6FB48}" srcOrd="1" destOrd="0" presId="urn:microsoft.com/office/officeart/2005/8/layout/radial4"/>
    <dgm:cxn modelId="{11E15295-6782-4048-B2C6-02288124308A}" type="presParOf" srcId="{D4D5AB15-5854-6D47-94B6-267E096DAD41}" destId="{CE649F33-5157-7F4C-BAEC-C8F13C475A3A}" srcOrd="2" destOrd="0" presId="urn:microsoft.com/office/officeart/2005/8/layout/radial4"/>
    <dgm:cxn modelId="{1BFFDF92-D34D-5542-ADC6-56BCD4D6166A}" type="presParOf" srcId="{D4D5AB15-5854-6D47-94B6-267E096DAD41}" destId="{1FD3F920-7C5B-3646-8C06-B36B0713A21F}" srcOrd="3" destOrd="0" presId="urn:microsoft.com/office/officeart/2005/8/layout/radial4"/>
    <dgm:cxn modelId="{C4B19631-2B92-1D4F-B2E6-F33442F2E152}" type="presParOf" srcId="{D4D5AB15-5854-6D47-94B6-267E096DAD41}" destId="{C2CB1EA3-4C98-0B43-A735-145A78C15432}" srcOrd="4" destOrd="0" presId="urn:microsoft.com/office/officeart/2005/8/layout/radial4"/>
    <dgm:cxn modelId="{53E2C676-286E-1B4B-8C9F-EEAD3176B913}" type="presParOf" srcId="{D4D5AB15-5854-6D47-94B6-267E096DAD41}" destId="{A1B8CC3F-E4EF-0242-AA7E-D16F700D625B}" srcOrd="5" destOrd="0" presId="urn:microsoft.com/office/officeart/2005/8/layout/radial4"/>
    <dgm:cxn modelId="{5E0B2C31-B05B-E14B-9B89-E31F17FE4B38}" type="presParOf" srcId="{D4D5AB15-5854-6D47-94B6-267E096DAD41}" destId="{827B51B9-D07B-FB44-8AA9-200E3C9C4294}" srcOrd="6" destOrd="0" presId="urn:microsoft.com/office/officeart/2005/8/layout/radial4"/>
    <dgm:cxn modelId="{85015219-AF46-A047-9E8B-D1AE21C4C302}" type="presParOf" srcId="{D4D5AB15-5854-6D47-94B6-267E096DAD41}" destId="{F58B37A1-9648-4136-8812-CA3AFFA90985}" srcOrd="7" destOrd="0" presId="urn:microsoft.com/office/officeart/2005/8/layout/radial4"/>
    <dgm:cxn modelId="{20E5BBA7-6015-B046-98FE-A4F0F2D8B02A}" type="presParOf" srcId="{D4D5AB15-5854-6D47-94B6-267E096DAD41}" destId="{5E1469A6-2506-40F0-BA67-B181D34B80A4}" srcOrd="8" destOrd="0" presId="urn:microsoft.com/office/officeart/2005/8/layout/radial4"/>
    <dgm:cxn modelId="{2D9CE85C-D30F-6F4D-A6E0-DF72C1A66B65}" type="presParOf" srcId="{D4D5AB15-5854-6D47-94B6-267E096DAD41}" destId="{6F3156AB-1839-CA45-985D-45444D49D61E}" srcOrd="9" destOrd="0" presId="urn:microsoft.com/office/officeart/2005/8/layout/radial4"/>
    <dgm:cxn modelId="{20FAFCB1-8EE3-2B4A-92D1-5EA7187CF4C5}" type="presParOf" srcId="{D4D5AB15-5854-6D47-94B6-267E096DAD41}" destId="{B24F4B8A-1708-BE4D-8422-E78EC2CF4682}" srcOrd="10" destOrd="0" presId="urn:microsoft.com/office/officeart/2005/8/layout/radial4"/>
    <dgm:cxn modelId="{7630E7E3-0124-F048-BE77-36B3A527D4C2}" type="presParOf" srcId="{D4D5AB15-5854-6D47-94B6-267E096DAD41}" destId="{CA585B75-F007-C24C-83D6-6C80AD285CDD}" srcOrd="11" destOrd="0" presId="urn:microsoft.com/office/officeart/2005/8/layout/radial4"/>
    <dgm:cxn modelId="{278DE71E-218A-444F-ABDE-4100BD6758AF}" type="presParOf" srcId="{D4D5AB15-5854-6D47-94B6-267E096DAD41}" destId="{5691F5E3-9B23-2D41-9B32-A05FC3004F2C}" srcOrd="12" destOrd="0" presId="urn:microsoft.com/office/officeart/2005/8/layout/radial4"/>
    <dgm:cxn modelId="{223C00DC-BA47-7949-83FE-529D15638332}" type="presParOf" srcId="{D4D5AB15-5854-6D47-94B6-267E096DAD41}" destId="{B602F36A-2C9C-314A-9A5C-DF126FA9A343}" srcOrd="13" destOrd="0" presId="urn:microsoft.com/office/officeart/2005/8/layout/radial4"/>
    <dgm:cxn modelId="{A5BA1148-5D21-9A45-AED9-5695AE739A6E}" type="presParOf" srcId="{D4D5AB15-5854-6D47-94B6-267E096DAD41}" destId="{B0C055B9-475D-1644-AB42-C14347756A9B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6DD4FF-246C-944B-8817-AAE50CF961D9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037101-D676-AA4A-A553-B542AD64025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 err="1"/>
            <a:t>Hyperglycaemia</a:t>
          </a:r>
          <a:endParaRPr lang="en-US" sz="2000" dirty="0"/>
        </a:p>
      </dgm:t>
    </dgm:pt>
    <dgm:pt modelId="{30A13FE2-8951-8E47-A7DB-FB6D0865F944}" type="parTrans" cxnId="{1A75E669-9C77-9540-85EB-59EF959EAA9F}">
      <dgm:prSet/>
      <dgm:spPr/>
      <dgm:t>
        <a:bodyPr/>
        <a:lstStyle/>
        <a:p>
          <a:endParaRPr lang="en-US"/>
        </a:p>
      </dgm:t>
    </dgm:pt>
    <dgm:pt modelId="{29233C48-10FB-9C4B-8EF2-C318EC6E26B4}" type="sibTrans" cxnId="{1A75E669-9C77-9540-85EB-59EF959EAA9F}">
      <dgm:prSet/>
      <dgm:spPr/>
      <dgm:t>
        <a:bodyPr/>
        <a:lstStyle/>
        <a:p>
          <a:endParaRPr lang="en-US"/>
        </a:p>
      </dgm:t>
    </dgm:pt>
    <dgm:pt modelId="{373BC783-3E6C-3C45-816D-D4A8B6050BC3}">
      <dgm:prSet phldrT="[Text]"/>
      <dgm:spPr/>
      <dgm:t>
        <a:bodyPr/>
        <a:lstStyle/>
        <a:p>
          <a:r>
            <a:rPr lang="en-US" dirty="0"/>
            <a:t>Unsuppressed hepatic glucose production</a:t>
          </a:r>
        </a:p>
      </dgm:t>
    </dgm:pt>
    <dgm:pt modelId="{68B719D6-B522-8443-A3C5-82FA3B359BAB}" type="parTrans" cxnId="{318957A2-8C1B-C743-A3D0-0E862882E996}">
      <dgm:prSet/>
      <dgm:spPr/>
      <dgm:t>
        <a:bodyPr/>
        <a:lstStyle/>
        <a:p>
          <a:endParaRPr lang="en-US"/>
        </a:p>
      </dgm:t>
    </dgm:pt>
    <dgm:pt modelId="{58CB7485-A560-2C4F-A527-D471E315BACC}" type="sibTrans" cxnId="{318957A2-8C1B-C743-A3D0-0E862882E996}">
      <dgm:prSet/>
      <dgm:spPr/>
      <dgm:t>
        <a:bodyPr/>
        <a:lstStyle/>
        <a:p>
          <a:endParaRPr lang="en-US"/>
        </a:p>
      </dgm:t>
    </dgm:pt>
    <dgm:pt modelId="{E3BB38B7-BAD4-AD45-A4B0-DB222CAFD9A6}">
      <dgm:prSet phldrT="[Text]"/>
      <dgm:spPr>
        <a:solidFill>
          <a:srgbClr val="0066CC"/>
        </a:solidFill>
      </dgm:spPr>
      <dgm:t>
        <a:bodyPr/>
        <a:lstStyle/>
        <a:p>
          <a:r>
            <a:rPr lang="en-US" dirty="0"/>
            <a:t>Poor intake/exocrine insufficiency/ alcohol intake</a:t>
          </a:r>
        </a:p>
      </dgm:t>
    </dgm:pt>
    <dgm:pt modelId="{EA95118F-C029-684B-9813-ACBF54D825B5}" type="parTrans" cxnId="{6C20FE81-AB4A-4346-BE25-8E7FF08DF878}">
      <dgm:prSet/>
      <dgm:spPr/>
      <dgm:t>
        <a:bodyPr/>
        <a:lstStyle/>
        <a:p>
          <a:endParaRPr lang="en-US"/>
        </a:p>
      </dgm:t>
    </dgm:pt>
    <dgm:pt modelId="{6570D089-4B1D-E741-BCD4-A162A22F8FE1}" type="sibTrans" cxnId="{6C20FE81-AB4A-4346-BE25-8E7FF08DF878}">
      <dgm:prSet/>
      <dgm:spPr/>
      <dgm:t>
        <a:bodyPr/>
        <a:lstStyle/>
        <a:p>
          <a:endParaRPr lang="en-US"/>
        </a:p>
      </dgm:t>
    </dgm:pt>
    <dgm:pt modelId="{F6FB969D-B19B-5341-BB62-427A1ED2E9C5}">
      <dgm:prSet phldrT="[Text]"/>
      <dgm:spPr/>
      <dgm:t>
        <a:bodyPr/>
        <a:lstStyle/>
        <a:p>
          <a:r>
            <a:rPr lang="en-US" dirty="0"/>
            <a:t>Exogenous insulin</a:t>
          </a:r>
        </a:p>
      </dgm:t>
    </dgm:pt>
    <dgm:pt modelId="{3FA18E47-AFF0-6E4E-A707-3D3C971589BB}" type="parTrans" cxnId="{EF8EE742-F410-A14C-8C09-C49799514A35}">
      <dgm:prSet/>
      <dgm:spPr/>
      <dgm:t>
        <a:bodyPr/>
        <a:lstStyle/>
        <a:p>
          <a:endParaRPr lang="en-US"/>
        </a:p>
      </dgm:t>
    </dgm:pt>
    <dgm:pt modelId="{C8535973-561C-A944-8FCA-FD2A51D013DF}" type="sibTrans" cxnId="{EF8EE742-F410-A14C-8C09-C49799514A35}">
      <dgm:prSet/>
      <dgm:spPr/>
      <dgm:t>
        <a:bodyPr/>
        <a:lstStyle/>
        <a:p>
          <a:endParaRPr lang="en-US"/>
        </a:p>
      </dgm:t>
    </dgm:pt>
    <dgm:pt modelId="{7817C156-5464-494D-A6A1-78FC267AB336}">
      <dgm:prSet phldrT="[Text]"/>
      <dgm:spPr/>
      <dgm:t>
        <a:bodyPr/>
        <a:lstStyle/>
        <a:p>
          <a:r>
            <a:rPr lang="en-US" dirty="0"/>
            <a:t>Enhanced peripheral insulin sensitivity</a:t>
          </a:r>
        </a:p>
      </dgm:t>
    </dgm:pt>
    <dgm:pt modelId="{EECDAE55-BF28-AA47-BD4D-39F44A4A8C25}" type="parTrans" cxnId="{FD84A9C4-669F-3D4A-A8CF-D3EDD49409E4}">
      <dgm:prSet/>
      <dgm:spPr/>
      <dgm:t>
        <a:bodyPr/>
        <a:lstStyle/>
        <a:p>
          <a:endParaRPr lang="en-US"/>
        </a:p>
      </dgm:t>
    </dgm:pt>
    <dgm:pt modelId="{38B74EA9-CA83-A942-8F9B-253A92AE6FE8}" type="sibTrans" cxnId="{FD84A9C4-669F-3D4A-A8CF-D3EDD49409E4}">
      <dgm:prSet/>
      <dgm:spPr/>
      <dgm:t>
        <a:bodyPr/>
        <a:lstStyle/>
        <a:p>
          <a:endParaRPr lang="en-US"/>
        </a:p>
      </dgm:t>
    </dgm:pt>
    <dgm:pt modelId="{BFE6F740-D3F3-7B48-970C-9923E6946817}">
      <dgm:prSet/>
      <dgm:spPr/>
      <dgm:t>
        <a:bodyPr/>
        <a:lstStyle/>
        <a:p>
          <a:r>
            <a:rPr lang="en-US" dirty="0"/>
            <a:t>Reduction in glucagon</a:t>
          </a:r>
        </a:p>
      </dgm:t>
    </dgm:pt>
    <dgm:pt modelId="{8A58506B-99B0-0F4A-B231-6E30E13CF930}" type="parTrans" cxnId="{7F4B2A12-7D9D-AF4E-97FD-5C937CC5B3BD}">
      <dgm:prSet/>
      <dgm:spPr/>
      <dgm:t>
        <a:bodyPr/>
        <a:lstStyle/>
        <a:p>
          <a:endParaRPr lang="en-US"/>
        </a:p>
      </dgm:t>
    </dgm:pt>
    <dgm:pt modelId="{AFB08DA5-3357-F440-BB35-B056BFE0B26B}" type="sibTrans" cxnId="{7F4B2A12-7D9D-AF4E-97FD-5C937CC5B3BD}">
      <dgm:prSet/>
      <dgm:spPr/>
      <dgm:t>
        <a:bodyPr/>
        <a:lstStyle/>
        <a:p>
          <a:endParaRPr lang="en-US"/>
        </a:p>
      </dgm:t>
    </dgm:pt>
    <dgm:pt modelId="{1635BD9D-5146-8C41-8599-0505A77CFB46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err="1"/>
            <a:t>Hypoglycaemia</a:t>
          </a:r>
          <a:endParaRPr lang="en-US" dirty="0"/>
        </a:p>
      </dgm:t>
    </dgm:pt>
    <dgm:pt modelId="{5E85DD55-7F99-1B4C-92CC-57B384CFE39B}" type="sibTrans" cxnId="{80160346-496D-3048-93B4-AD08248F8A5D}">
      <dgm:prSet/>
      <dgm:spPr/>
      <dgm:t>
        <a:bodyPr/>
        <a:lstStyle/>
        <a:p>
          <a:endParaRPr lang="en-US"/>
        </a:p>
      </dgm:t>
    </dgm:pt>
    <dgm:pt modelId="{BF94150C-21EC-6149-BF44-2C3BCBA0FFBA}" type="parTrans" cxnId="{80160346-496D-3048-93B4-AD08248F8A5D}">
      <dgm:prSet/>
      <dgm:spPr/>
      <dgm:t>
        <a:bodyPr/>
        <a:lstStyle/>
        <a:p>
          <a:endParaRPr lang="en-US"/>
        </a:p>
      </dgm:t>
    </dgm:pt>
    <dgm:pt modelId="{E768F2D5-723E-5C4D-B614-3C92A4DC5076}">
      <dgm:prSet/>
      <dgm:spPr/>
      <dgm:t>
        <a:bodyPr/>
        <a:lstStyle/>
        <a:p>
          <a:r>
            <a:rPr lang="en-US" dirty="0"/>
            <a:t>Poor dietary practices</a:t>
          </a:r>
        </a:p>
      </dgm:t>
    </dgm:pt>
    <dgm:pt modelId="{A1770269-2E04-1F4A-B96F-0615F043C4C0}" type="parTrans" cxnId="{F2ECD6AF-89C2-F245-B022-A5C6015EF37C}">
      <dgm:prSet/>
      <dgm:spPr/>
      <dgm:t>
        <a:bodyPr/>
        <a:lstStyle/>
        <a:p>
          <a:endParaRPr lang="en-US"/>
        </a:p>
      </dgm:t>
    </dgm:pt>
    <dgm:pt modelId="{24970DAB-AF37-774F-AC1F-E89B0471CBBD}" type="sibTrans" cxnId="{F2ECD6AF-89C2-F245-B022-A5C6015EF37C}">
      <dgm:prSet/>
      <dgm:spPr/>
      <dgm:t>
        <a:bodyPr/>
        <a:lstStyle/>
        <a:p>
          <a:endParaRPr lang="en-US"/>
        </a:p>
      </dgm:t>
    </dgm:pt>
    <dgm:pt modelId="{C7CA19AD-76A7-9A49-91DD-8F87B777FD21}" type="pres">
      <dgm:prSet presAssocID="{1E6DD4FF-246C-944B-8817-AAE50CF961D9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018500C2-4FF0-B042-B9CD-9688B53CA497}" type="pres">
      <dgm:prSet presAssocID="{1E6DD4FF-246C-944B-8817-AAE50CF961D9}" presName="dummyMaxCanvas" presStyleCnt="0"/>
      <dgm:spPr/>
    </dgm:pt>
    <dgm:pt modelId="{2955A047-3DDC-DC42-B810-83F5BE1C6E7D}" type="pres">
      <dgm:prSet presAssocID="{1E6DD4FF-246C-944B-8817-AAE50CF961D9}" presName="parentComposite" presStyleCnt="0"/>
      <dgm:spPr/>
    </dgm:pt>
    <dgm:pt modelId="{03175771-29FA-834A-AC41-3C634BC24C96}" type="pres">
      <dgm:prSet presAssocID="{1E6DD4FF-246C-944B-8817-AAE50CF961D9}" presName="parent1" presStyleLbl="alignAccFollowNode1" presStyleIdx="0" presStyleCnt="4" custScaleX="131142" custScaleY="49847" custLinFactX="-25022" custLinFactY="152600" custLinFactNeighborX="-100000" custLinFactNeighborY="200000">
        <dgm:presLayoutVars>
          <dgm:chMax val="4"/>
        </dgm:presLayoutVars>
      </dgm:prSet>
      <dgm:spPr/>
    </dgm:pt>
    <dgm:pt modelId="{0849EC0F-3B57-6B40-B92A-22B2DD700045}" type="pres">
      <dgm:prSet presAssocID="{1E6DD4FF-246C-944B-8817-AAE50CF961D9}" presName="parent2" presStyleLbl="alignAccFollowNode1" presStyleIdx="1" presStyleCnt="4" custScaleY="60245" custLinFactX="7891" custLinFactY="172478" custLinFactNeighborX="100000" custLinFactNeighborY="200000">
        <dgm:presLayoutVars>
          <dgm:chMax val="4"/>
        </dgm:presLayoutVars>
      </dgm:prSet>
      <dgm:spPr/>
    </dgm:pt>
    <dgm:pt modelId="{E03682B0-FD2F-5046-A17B-65718944B8CD}" type="pres">
      <dgm:prSet presAssocID="{1E6DD4FF-246C-944B-8817-AAE50CF961D9}" presName="childrenComposite" presStyleCnt="0"/>
      <dgm:spPr/>
    </dgm:pt>
    <dgm:pt modelId="{EF45C179-8EE3-6149-94ED-D17AA3851B34}" type="pres">
      <dgm:prSet presAssocID="{1E6DD4FF-246C-944B-8817-AAE50CF961D9}" presName="dummyMaxCanvas_ChildArea" presStyleCnt="0"/>
      <dgm:spPr/>
    </dgm:pt>
    <dgm:pt modelId="{D39082DF-7EA1-1E4D-B326-EAF8D9EBFFCF}" type="pres">
      <dgm:prSet presAssocID="{1E6DD4FF-246C-944B-8817-AAE50CF961D9}" presName="fulcrum" presStyleLbl="alignAccFollowNode1" presStyleIdx="2" presStyleCnt="4"/>
      <dgm:spPr>
        <a:solidFill>
          <a:schemeClr val="tx1">
            <a:lumMod val="50000"/>
            <a:lumOff val="50000"/>
          </a:schemeClr>
        </a:solidFill>
      </dgm:spPr>
    </dgm:pt>
    <dgm:pt modelId="{18E05577-0FEC-DC4A-9966-1524631B6E93}" type="pres">
      <dgm:prSet presAssocID="{1E6DD4FF-246C-944B-8817-AAE50CF961D9}" presName="balance_24" presStyleLbl="alignAccFollowNode1" presStyleIdx="3" presStyleCnt="4" custAng="367211" custLinFactNeighborY="2435">
        <dgm:presLayoutVars>
          <dgm:bulletEnabled val="1"/>
        </dgm:presLayoutVars>
      </dgm:prSet>
      <dgm:spPr>
        <a:solidFill>
          <a:schemeClr val="tx1">
            <a:lumMod val="50000"/>
            <a:lumOff val="50000"/>
          </a:schemeClr>
        </a:solidFill>
      </dgm:spPr>
    </dgm:pt>
    <dgm:pt modelId="{D664B26C-5361-F244-ADE2-6DFAB5D4A7FA}" type="pres">
      <dgm:prSet presAssocID="{1E6DD4FF-246C-944B-8817-AAE50CF961D9}" presName="right_24_1" presStyleLbl="node1" presStyleIdx="0" presStyleCnt="6" custAng="21360000" custLinFactNeighborX="12568" custLinFactNeighborY="10331">
        <dgm:presLayoutVars>
          <dgm:bulletEnabled val="1"/>
        </dgm:presLayoutVars>
      </dgm:prSet>
      <dgm:spPr/>
    </dgm:pt>
    <dgm:pt modelId="{6246EF41-B879-2741-A8FB-114E95F6B665}" type="pres">
      <dgm:prSet presAssocID="{1E6DD4FF-246C-944B-8817-AAE50CF961D9}" presName="right_24_2" presStyleLbl="node1" presStyleIdx="1" presStyleCnt="6" custAng="21360000" custLinFactNeighborX="9217" custLinFactNeighborY="16530">
        <dgm:presLayoutVars>
          <dgm:bulletEnabled val="1"/>
        </dgm:presLayoutVars>
      </dgm:prSet>
      <dgm:spPr/>
    </dgm:pt>
    <dgm:pt modelId="{09348D4B-D9B4-F84C-BA18-E7F45B909BD0}" type="pres">
      <dgm:prSet presAssocID="{1E6DD4FF-246C-944B-8817-AAE50CF961D9}" presName="right_24_3" presStyleLbl="node1" presStyleIdx="2" presStyleCnt="6" custAng="21360000" custLinFactNeighborX="5865" custLinFactNeighborY="22729">
        <dgm:presLayoutVars>
          <dgm:bulletEnabled val="1"/>
        </dgm:presLayoutVars>
      </dgm:prSet>
      <dgm:spPr/>
    </dgm:pt>
    <dgm:pt modelId="{7C15ACE1-B685-F44F-BFFC-75E574377373}" type="pres">
      <dgm:prSet presAssocID="{1E6DD4FF-246C-944B-8817-AAE50CF961D9}" presName="right_24_4" presStyleLbl="node1" presStyleIdx="3" presStyleCnt="6" custAng="21360000" custLinFactNeighborX="3351" custLinFactNeighborY="33061">
        <dgm:presLayoutVars>
          <dgm:bulletEnabled val="1"/>
        </dgm:presLayoutVars>
      </dgm:prSet>
      <dgm:spPr/>
    </dgm:pt>
    <dgm:pt modelId="{730CFF94-79DF-9C4F-B230-8AAA4DBD42D0}" type="pres">
      <dgm:prSet presAssocID="{1E6DD4FF-246C-944B-8817-AAE50CF961D9}" presName="left_24_1" presStyleLbl="node1" presStyleIdx="4" presStyleCnt="6" custAng="21360000" custLinFactNeighborX="-22623" custLinFactNeighborY="-33060">
        <dgm:presLayoutVars>
          <dgm:bulletEnabled val="1"/>
        </dgm:presLayoutVars>
      </dgm:prSet>
      <dgm:spPr/>
    </dgm:pt>
    <dgm:pt modelId="{2020ABC4-3332-F14A-9D02-19A8BFCE8F64}" type="pres">
      <dgm:prSet presAssocID="{1E6DD4FF-246C-944B-8817-AAE50CF961D9}" presName="left_24_2" presStyleLbl="node1" presStyleIdx="5" presStyleCnt="6" custAng="21360000" custLinFactNeighborX="-25136" custLinFactNeighborY="-26861">
        <dgm:presLayoutVars>
          <dgm:bulletEnabled val="1"/>
        </dgm:presLayoutVars>
      </dgm:prSet>
      <dgm:spPr/>
    </dgm:pt>
  </dgm:ptLst>
  <dgm:cxnLst>
    <dgm:cxn modelId="{7F4B2A12-7D9D-AF4E-97FD-5C937CC5B3BD}" srcId="{1635BD9D-5146-8C41-8599-0505A77CFB46}" destId="{BFE6F740-D3F3-7B48-970C-9923E6946817}" srcOrd="2" destOrd="0" parTransId="{8A58506B-99B0-0F4A-B231-6E30E13CF930}" sibTransId="{AFB08DA5-3357-F440-BB35-B056BFE0B26B}"/>
    <dgm:cxn modelId="{F6555F28-14C0-F348-9431-461A4E1B5EDF}" type="presOf" srcId="{1635BD9D-5146-8C41-8599-0505A77CFB46}" destId="{0849EC0F-3B57-6B40-B92A-22B2DD700045}" srcOrd="0" destOrd="0" presId="urn:microsoft.com/office/officeart/2005/8/layout/balance1"/>
    <dgm:cxn modelId="{FB73032F-DC10-F04E-88F1-D68C2EC5AC1C}" type="presOf" srcId="{97037101-D676-AA4A-A553-B542AD640256}" destId="{03175771-29FA-834A-AC41-3C634BC24C96}" srcOrd="0" destOrd="0" presId="urn:microsoft.com/office/officeart/2005/8/layout/balance1"/>
    <dgm:cxn modelId="{EF8EE742-F410-A14C-8C09-C49799514A35}" srcId="{1635BD9D-5146-8C41-8599-0505A77CFB46}" destId="{F6FB969D-B19B-5341-BB62-427A1ED2E9C5}" srcOrd="0" destOrd="0" parTransId="{3FA18E47-AFF0-6E4E-A707-3D3C971589BB}" sibTransId="{C8535973-561C-A944-8FCA-FD2A51D013DF}"/>
    <dgm:cxn modelId="{2D868243-E241-134F-922C-03CF8F73D4A9}" type="presOf" srcId="{7817C156-5464-494D-A6A1-78FC267AB336}" destId="{6246EF41-B879-2741-A8FB-114E95F6B665}" srcOrd="0" destOrd="0" presId="urn:microsoft.com/office/officeart/2005/8/layout/balance1"/>
    <dgm:cxn modelId="{80160346-496D-3048-93B4-AD08248F8A5D}" srcId="{1E6DD4FF-246C-944B-8817-AAE50CF961D9}" destId="{1635BD9D-5146-8C41-8599-0505A77CFB46}" srcOrd="1" destOrd="0" parTransId="{BF94150C-21EC-6149-BF44-2C3BCBA0FFBA}" sibTransId="{5E85DD55-7F99-1B4C-92CC-57B384CFE39B}"/>
    <dgm:cxn modelId="{1A75E669-9C77-9540-85EB-59EF959EAA9F}" srcId="{1E6DD4FF-246C-944B-8817-AAE50CF961D9}" destId="{97037101-D676-AA4A-A553-B542AD640256}" srcOrd="0" destOrd="0" parTransId="{30A13FE2-8951-8E47-A7DB-FB6D0865F944}" sibTransId="{29233C48-10FB-9C4B-8EF2-C318EC6E26B4}"/>
    <dgm:cxn modelId="{CE6B7178-269B-BF42-A1EB-59E2A0BE1154}" type="presOf" srcId="{1E6DD4FF-246C-944B-8817-AAE50CF961D9}" destId="{C7CA19AD-76A7-9A49-91DD-8F87B777FD21}" srcOrd="0" destOrd="0" presId="urn:microsoft.com/office/officeart/2005/8/layout/balance1"/>
    <dgm:cxn modelId="{6C20FE81-AB4A-4346-BE25-8E7FF08DF878}" srcId="{1635BD9D-5146-8C41-8599-0505A77CFB46}" destId="{E3BB38B7-BAD4-AD45-A4B0-DB222CAFD9A6}" srcOrd="3" destOrd="0" parTransId="{EA95118F-C029-684B-9813-ACBF54D825B5}" sibTransId="{6570D089-4B1D-E741-BCD4-A162A22F8FE1}"/>
    <dgm:cxn modelId="{318957A2-8C1B-C743-A3D0-0E862882E996}" srcId="{97037101-D676-AA4A-A553-B542AD640256}" destId="{373BC783-3E6C-3C45-816D-D4A8B6050BC3}" srcOrd="0" destOrd="0" parTransId="{68B719D6-B522-8443-A3C5-82FA3B359BAB}" sibTransId="{58CB7485-A560-2C4F-A527-D471E315BACC}"/>
    <dgm:cxn modelId="{F2ECD6AF-89C2-F245-B022-A5C6015EF37C}" srcId="{97037101-D676-AA4A-A553-B542AD640256}" destId="{E768F2D5-723E-5C4D-B614-3C92A4DC5076}" srcOrd="1" destOrd="0" parTransId="{A1770269-2E04-1F4A-B96F-0615F043C4C0}" sibTransId="{24970DAB-AF37-774F-AC1F-E89B0471CBBD}"/>
    <dgm:cxn modelId="{77E389BA-1D3E-8A42-966F-4F96F477C7EF}" type="presOf" srcId="{E768F2D5-723E-5C4D-B614-3C92A4DC5076}" destId="{2020ABC4-3332-F14A-9D02-19A8BFCE8F64}" srcOrd="0" destOrd="0" presId="urn:microsoft.com/office/officeart/2005/8/layout/balance1"/>
    <dgm:cxn modelId="{8F8BDDC2-0EEA-444B-B7B2-12A65D524636}" type="presOf" srcId="{F6FB969D-B19B-5341-BB62-427A1ED2E9C5}" destId="{D664B26C-5361-F244-ADE2-6DFAB5D4A7FA}" srcOrd="0" destOrd="0" presId="urn:microsoft.com/office/officeart/2005/8/layout/balance1"/>
    <dgm:cxn modelId="{21293BC3-EF4A-A54F-8D82-9099A88DC5C2}" type="presOf" srcId="{E3BB38B7-BAD4-AD45-A4B0-DB222CAFD9A6}" destId="{7C15ACE1-B685-F44F-BFFC-75E574377373}" srcOrd="0" destOrd="0" presId="urn:microsoft.com/office/officeart/2005/8/layout/balance1"/>
    <dgm:cxn modelId="{FD84A9C4-669F-3D4A-A8CF-D3EDD49409E4}" srcId="{1635BD9D-5146-8C41-8599-0505A77CFB46}" destId="{7817C156-5464-494D-A6A1-78FC267AB336}" srcOrd="1" destOrd="0" parTransId="{EECDAE55-BF28-AA47-BD4D-39F44A4A8C25}" sibTransId="{38B74EA9-CA83-A942-8F9B-253A92AE6FE8}"/>
    <dgm:cxn modelId="{17E7E9E5-F587-B94F-9DF2-3623B5338A99}" type="presOf" srcId="{373BC783-3E6C-3C45-816D-D4A8B6050BC3}" destId="{730CFF94-79DF-9C4F-B230-8AAA4DBD42D0}" srcOrd="0" destOrd="0" presId="urn:microsoft.com/office/officeart/2005/8/layout/balance1"/>
    <dgm:cxn modelId="{AB01CCFE-77F9-094A-9DAD-916D956B7A84}" type="presOf" srcId="{BFE6F740-D3F3-7B48-970C-9923E6946817}" destId="{09348D4B-D9B4-F84C-BA18-E7F45B909BD0}" srcOrd="0" destOrd="0" presId="urn:microsoft.com/office/officeart/2005/8/layout/balance1"/>
    <dgm:cxn modelId="{DBD633D3-E3B7-0B48-86EA-D8BD66B7C1D6}" type="presParOf" srcId="{C7CA19AD-76A7-9A49-91DD-8F87B777FD21}" destId="{018500C2-4FF0-B042-B9CD-9688B53CA497}" srcOrd="0" destOrd="0" presId="urn:microsoft.com/office/officeart/2005/8/layout/balance1"/>
    <dgm:cxn modelId="{EAB5084A-F2A9-CF4B-83C3-9C6E41F4D229}" type="presParOf" srcId="{C7CA19AD-76A7-9A49-91DD-8F87B777FD21}" destId="{2955A047-3DDC-DC42-B810-83F5BE1C6E7D}" srcOrd="1" destOrd="0" presId="urn:microsoft.com/office/officeart/2005/8/layout/balance1"/>
    <dgm:cxn modelId="{BA4BACEB-9197-2446-8D7A-39F5CFED7F36}" type="presParOf" srcId="{2955A047-3DDC-DC42-B810-83F5BE1C6E7D}" destId="{03175771-29FA-834A-AC41-3C634BC24C96}" srcOrd="0" destOrd="0" presId="urn:microsoft.com/office/officeart/2005/8/layout/balance1"/>
    <dgm:cxn modelId="{C7EC16B4-80CD-7E43-82CC-51455307EF95}" type="presParOf" srcId="{2955A047-3DDC-DC42-B810-83F5BE1C6E7D}" destId="{0849EC0F-3B57-6B40-B92A-22B2DD700045}" srcOrd="1" destOrd="0" presId="urn:microsoft.com/office/officeart/2005/8/layout/balance1"/>
    <dgm:cxn modelId="{0B2DA25C-591F-8845-97DD-FEBB3A24FA1C}" type="presParOf" srcId="{C7CA19AD-76A7-9A49-91DD-8F87B777FD21}" destId="{E03682B0-FD2F-5046-A17B-65718944B8CD}" srcOrd="2" destOrd="0" presId="urn:microsoft.com/office/officeart/2005/8/layout/balance1"/>
    <dgm:cxn modelId="{DB0E4C84-6073-B746-8A98-516EBE777909}" type="presParOf" srcId="{E03682B0-FD2F-5046-A17B-65718944B8CD}" destId="{EF45C179-8EE3-6149-94ED-D17AA3851B34}" srcOrd="0" destOrd="0" presId="urn:microsoft.com/office/officeart/2005/8/layout/balance1"/>
    <dgm:cxn modelId="{1F614C31-5CB3-2B41-BC87-FE40B18C1D51}" type="presParOf" srcId="{E03682B0-FD2F-5046-A17B-65718944B8CD}" destId="{D39082DF-7EA1-1E4D-B326-EAF8D9EBFFCF}" srcOrd="1" destOrd="0" presId="urn:microsoft.com/office/officeart/2005/8/layout/balance1"/>
    <dgm:cxn modelId="{D6D503A5-8570-3D44-AB43-103DC3FB8B04}" type="presParOf" srcId="{E03682B0-FD2F-5046-A17B-65718944B8CD}" destId="{18E05577-0FEC-DC4A-9966-1524631B6E93}" srcOrd="2" destOrd="0" presId="urn:microsoft.com/office/officeart/2005/8/layout/balance1"/>
    <dgm:cxn modelId="{21D7F460-B508-DF44-84B7-5F09F0E67C68}" type="presParOf" srcId="{E03682B0-FD2F-5046-A17B-65718944B8CD}" destId="{D664B26C-5361-F244-ADE2-6DFAB5D4A7FA}" srcOrd="3" destOrd="0" presId="urn:microsoft.com/office/officeart/2005/8/layout/balance1"/>
    <dgm:cxn modelId="{0C39E081-DEE1-BC45-9021-7743EDB9D3EC}" type="presParOf" srcId="{E03682B0-FD2F-5046-A17B-65718944B8CD}" destId="{6246EF41-B879-2741-A8FB-114E95F6B665}" srcOrd="4" destOrd="0" presId="urn:microsoft.com/office/officeart/2005/8/layout/balance1"/>
    <dgm:cxn modelId="{06028DC4-620A-7741-9149-538F4BE9BAFF}" type="presParOf" srcId="{E03682B0-FD2F-5046-A17B-65718944B8CD}" destId="{09348D4B-D9B4-F84C-BA18-E7F45B909BD0}" srcOrd="5" destOrd="0" presId="urn:microsoft.com/office/officeart/2005/8/layout/balance1"/>
    <dgm:cxn modelId="{EB83AB9F-89F2-794F-A7A3-6DDA436284D8}" type="presParOf" srcId="{E03682B0-FD2F-5046-A17B-65718944B8CD}" destId="{7C15ACE1-B685-F44F-BFFC-75E574377373}" srcOrd="6" destOrd="0" presId="urn:microsoft.com/office/officeart/2005/8/layout/balance1"/>
    <dgm:cxn modelId="{420DFF1D-438F-8541-A154-75A8CECCC039}" type="presParOf" srcId="{E03682B0-FD2F-5046-A17B-65718944B8CD}" destId="{730CFF94-79DF-9C4F-B230-8AAA4DBD42D0}" srcOrd="7" destOrd="0" presId="urn:microsoft.com/office/officeart/2005/8/layout/balance1"/>
    <dgm:cxn modelId="{5AC763CB-E0AF-A248-B907-8195E4C924C0}" type="presParOf" srcId="{E03682B0-FD2F-5046-A17B-65718944B8CD}" destId="{2020ABC4-3332-F14A-9D02-19A8BFCE8F64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0D5829-03C8-7C4C-9600-92782B10A27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1C527-38DA-AF47-91C1-1FF57E6DFF1A}">
      <dgm:prSet phldrT="[Text]" custT="1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25400"/>
        </a:sp3d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35 </a:t>
          </a:r>
          <a:r>
            <a:rPr lang="en-US" sz="2400" dirty="0" err="1">
              <a:solidFill>
                <a:schemeClr val="tx1"/>
              </a:solidFill>
              <a:latin typeface="Times New Roman"/>
              <a:cs typeface="Times New Roman"/>
            </a:rPr>
            <a:t>yr</a:t>
          </a:r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 old male presented with severe malnutrition and fat </a:t>
          </a:r>
          <a:r>
            <a:rPr lang="en-US" sz="2400" dirty="0" err="1">
              <a:solidFill>
                <a:schemeClr val="tx1"/>
              </a:solidFill>
              <a:latin typeface="Times New Roman"/>
              <a:cs typeface="Times New Roman"/>
            </a:rPr>
            <a:t>malabsorption</a:t>
          </a:r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. He had a history of chronic pancreatitis, diagnosed 10 years prior.</a:t>
          </a:r>
        </a:p>
        <a:p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</a:p>
        <a:p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Nutritional assessment showed that he had low serum levels of </a:t>
          </a:r>
          <a:r>
            <a:rPr lang="en-US" sz="2400" b="1" dirty="0">
              <a:solidFill>
                <a:schemeClr val="tx1"/>
              </a:solidFill>
              <a:latin typeface="Times New Roman"/>
              <a:cs typeface="Times New Roman"/>
            </a:rPr>
            <a:t>25OHD, vitamin E and vitamin A</a:t>
          </a:r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. </a:t>
          </a:r>
        </a:p>
        <a:p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DXA scan showed </a:t>
          </a:r>
          <a:r>
            <a:rPr lang="en-US" sz="2400" b="1" dirty="0">
              <a:solidFill>
                <a:schemeClr val="tx1"/>
              </a:solidFill>
              <a:latin typeface="Times New Roman"/>
              <a:cs typeface="Times New Roman"/>
            </a:rPr>
            <a:t>osteoporosis </a:t>
          </a:r>
          <a:r>
            <a:rPr lang="en-US" sz="2400" b="0" dirty="0">
              <a:solidFill>
                <a:schemeClr val="tx1"/>
              </a:solidFill>
              <a:latin typeface="Times New Roman"/>
              <a:cs typeface="Times New Roman"/>
            </a:rPr>
            <a:t>at the hip and spine</a:t>
          </a:r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. </a:t>
          </a:r>
        </a:p>
        <a:p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He had severe </a:t>
          </a:r>
          <a:r>
            <a:rPr lang="en-US" sz="2400" b="1" dirty="0">
              <a:solidFill>
                <a:schemeClr val="tx1"/>
              </a:solidFill>
              <a:latin typeface="Times New Roman"/>
              <a:cs typeface="Times New Roman"/>
            </a:rPr>
            <a:t>exocrine </a:t>
          </a:r>
          <a:r>
            <a:rPr lang="en-US" sz="2400" b="0" dirty="0">
              <a:solidFill>
                <a:schemeClr val="tx1"/>
              </a:solidFill>
              <a:latin typeface="Times New Roman"/>
              <a:cs typeface="Times New Roman"/>
            </a:rPr>
            <a:t>impairment, and endocrine work-up revealed a diagnosis of </a:t>
          </a:r>
          <a:r>
            <a:rPr lang="en-US" sz="2400" b="1" dirty="0">
              <a:solidFill>
                <a:schemeClr val="tx1"/>
              </a:solidFill>
              <a:latin typeface="Times New Roman"/>
              <a:cs typeface="Times New Roman"/>
            </a:rPr>
            <a:t>impaired glucose tolerance</a:t>
          </a:r>
          <a:r>
            <a:rPr lang="en-US" sz="2400" dirty="0">
              <a:solidFill>
                <a:schemeClr val="tx1"/>
              </a:solidFill>
              <a:latin typeface="Times New Roman"/>
              <a:cs typeface="Times New Roman"/>
            </a:rPr>
            <a:t>.</a:t>
          </a:r>
        </a:p>
      </dgm:t>
    </dgm:pt>
    <dgm:pt modelId="{ECA79701-9902-1040-A655-DA6EB9F20299}" type="parTrans" cxnId="{B922FC34-57C3-1141-9403-3CBBF5332675}">
      <dgm:prSet/>
      <dgm:spPr/>
      <dgm:t>
        <a:bodyPr/>
        <a:lstStyle/>
        <a:p>
          <a:endParaRPr lang="en-US"/>
        </a:p>
      </dgm:t>
    </dgm:pt>
    <dgm:pt modelId="{34BFBC11-A6B1-6143-BDA6-4DE0DA17178D}" type="sibTrans" cxnId="{B922FC34-57C3-1141-9403-3CBBF5332675}">
      <dgm:prSet/>
      <dgm:spPr/>
      <dgm:t>
        <a:bodyPr/>
        <a:lstStyle/>
        <a:p>
          <a:endParaRPr lang="en-US"/>
        </a:p>
      </dgm:t>
    </dgm:pt>
    <dgm:pt modelId="{5F46108E-AAD9-F448-BBA7-5BE70B608EF3}" type="pres">
      <dgm:prSet presAssocID="{750D5829-03C8-7C4C-9600-92782B10A270}" presName="diagram" presStyleCnt="0">
        <dgm:presLayoutVars>
          <dgm:dir/>
          <dgm:resizeHandles val="exact"/>
        </dgm:presLayoutVars>
      </dgm:prSet>
      <dgm:spPr/>
    </dgm:pt>
    <dgm:pt modelId="{30F8D0D5-4C5F-C241-AF4E-EC8349CB9ECD}" type="pres">
      <dgm:prSet presAssocID="{BE11C527-38DA-AF47-91C1-1FF57E6DFF1A}" presName="node" presStyleLbl="node1" presStyleIdx="0" presStyleCnt="1" custScaleX="132300" custScaleY="102401" custLinFactNeighborX="-171" custLinFactNeighborY="66">
        <dgm:presLayoutVars>
          <dgm:bulletEnabled val="1"/>
        </dgm:presLayoutVars>
      </dgm:prSet>
      <dgm:spPr/>
    </dgm:pt>
  </dgm:ptLst>
  <dgm:cxnLst>
    <dgm:cxn modelId="{12B7AA33-7EBB-7144-B86C-FA9CD18C7C0B}" type="presOf" srcId="{BE11C527-38DA-AF47-91C1-1FF57E6DFF1A}" destId="{30F8D0D5-4C5F-C241-AF4E-EC8349CB9ECD}" srcOrd="0" destOrd="0" presId="urn:microsoft.com/office/officeart/2005/8/layout/default"/>
    <dgm:cxn modelId="{B922FC34-57C3-1141-9403-3CBBF5332675}" srcId="{750D5829-03C8-7C4C-9600-92782B10A270}" destId="{BE11C527-38DA-AF47-91C1-1FF57E6DFF1A}" srcOrd="0" destOrd="0" parTransId="{ECA79701-9902-1040-A655-DA6EB9F20299}" sibTransId="{34BFBC11-A6B1-6143-BDA6-4DE0DA17178D}"/>
    <dgm:cxn modelId="{31840D9E-A33C-4C43-990B-7CE7F01A88B5}" type="presOf" srcId="{750D5829-03C8-7C4C-9600-92782B10A270}" destId="{5F46108E-AAD9-F448-BBA7-5BE70B608EF3}" srcOrd="0" destOrd="0" presId="urn:microsoft.com/office/officeart/2005/8/layout/default"/>
    <dgm:cxn modelId="{CB343E82-5DF8-0C45-BC2F-A4CC00DC5339}" type="presParOf" srcId="{5F46108E-AAD9-F448-BBA7-5BE70B608EF3}" destId="{30F8D0D5-4C5F-C241-AF4E-EC8349CB9EC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DEEF9-FD85-3C42-AFEA-55A71A1C2BFE}">
      <dsp:nvSpPr>
        <dsp:cNvPr id="0" name=""/>
        <dsp:cNvSpPr/>
      </dsp:nvSpPr>
      <dsp:spPr>
        <a:xfrm>
          <a:off x="3200482" y="2130785"/>
          <a:ext cx="1942388" cy="1901530"/>
        </a:xfrm>
        <a:prstGeom prst="ellipse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Undernutrition</a:t>
          </a:r>
        </a:p>
      </dsp:txBody>
      <dsp:txXfrm>
        <a:off x="3484938" y="2409258"/>
        <a:ext cx="1373476" cy="1344584"/>
      </dsp:txXfrm>
    </dsp:sp>
    <dsp:sp modelId="{77795C65-0843-6A4F-BE6F-38CB65D6FB48}">
      <dsp:nvSpPr>
        <dsp:cNvPr id="0" name=""/>
        <dsp:cNvSpPr/>
      </dsp:nvSpPr>
      <dsp:spPr>
        <a:xfrm rot="9854450">
          <a:off x="1286306" y="3512793"/>
          <a:ext cx="1990250" cy="2560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649F33-5157-7F4C-BAEC-C8F13C475A3A}">
      <dsp:nvSpPr>
        <dsp:cNvPr id="0" name=""/>
        <dsp:cNvSpPr/>
      </dsp:nvSpPr>
      <dsp:spPr>
        <a:xfrm>
          <a:off x="564492" y="3558161"/>
          <a:ext cx="1294136" cy="71747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Maldigestion</a:t>
          </a: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Malabsorption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85506" y="3579175"/>
        <a:ext cx="1252108" cy="675451"/>
      </dsp:txXfrm>
    </dsp:sp>
    <dsp:sp modelId="{1FD3F920-7C5B-3646-8C06-B36B0713A21F}">
      <dsp:nvSpPr>
        <dsp:cNvPr id="0" name=""/>
        <dsp:cNvSpPr/>
      </dsp:nvSpPr>
      <dsp:spPr>
        <a:xfrm rot="18684237">
          <a:off x="4670792" y="1771323"/>
          <a:ext cx="1006939" cy="2834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CB1EA3-4C98-0B43-A735-145A78C15432}">
      <dsp:nvSpPr>
        <dsp:cNvPr id="0" name=""/>
        <dsp:cNvSpPr/>
      </dsp:nvSpPr>
      <dsp:spPr>
        <a:xfrm>
          <a:off x="5198597" y="576764"/>
          <a:ext cx="1601351" cy="152167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50" b="1" kern="1200" dirty="0"/>
            <a:t>Poor dietary intake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50" kern="1200" dirty="0"/>
            <a:t>Chronic pain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Anorexia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Smoking</a:t>
          </a: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50" kern="1200" dirty="0"/>
            <a:t>GI symptoms</a:t>
          </a: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50" kern="1200" dirty="0"/>
            <a:t>Social circumstances</a:t>
          </a: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50" kern="1200" dirty="0"/>
            <a:t>Diabetes</a:t>
          </a:r>
        </a:p>
      </dsp:txBody>
      <dsp:txXfrm>
        <a:off x="5243165" y="621332"/>
        <a:ext cx="1512215" cy="1432541"/>
      </dsp:txXfrm>
    </dsp:sp>
    <dsp:sp modelId="{A1B8CC3F-E4EF-0242-AA7E-D16F700D625B}">
      <dsp:nvSpPr>
        <dsp:cNvPr id="0" name=""/>
        <dsp:cNvSpPr/>
      </dsp:nvSpPr>
      <dsp:spPr>
        <a:xfrm rot="14300147">
          <a:off x="2816642" y="1836179"/>
          <a:ext cx="888073" cy="3100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7B51B9-D07B-FB44-8AA9-200E3C9C4294}">
      <dsp:nvSpPr>
        <dsp:cNvPr id="0" name=""/>
        <dsp:cNvSpPr/>
      </dsp:nvSpPr>
      <dsp:spPr>
        <a:xfrm>
          <a:off x="2057333" y="945899"/>
          <a:ext cx="1294136" cy="103530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Resting energy expenditure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May be higher by 30-50%</a:t>
          </a:r>
        </a:p>
      </dsp:txBody>
      <dsp:txXfrm>
        <a:off x="2087656" y="976222"/>
        <a:ext cx="1233490" cy="974663"/>
      </dsp:txXfrm>
    </dsp:sp>
    <dsp:sp modelId="{F58B37A1-9648-4136-8812-CA3AFFA90985}">
      <dsp:nvSpPr>
        <dsp:cNvPr id="0" name=""/>
        <dsp:cNvSpPr/>
      </dsp:nvSpPr>
      <dsp:spPr>
        <a:xfrm rot="16124099">
          <a:off x="3260314" y="1170738"/>
          <a:ext cx="1536121" cy="29270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1469A6-2506-40F0-BA67-B181D34B80A4}">
      <dsp:nvSpPr>
        <dsp:cNvPr id="0" name=""/>
        <dsp:cNvSpPr/>
      </dsp:nvSpPr>
      <dsp:spPr>
        <a:xfrm>
          <a:off x="3467731" y="-11775"/>
          <a:ext cx="1294136" cy="103530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Alcohol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Major causal factor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Displaces food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Affects appetite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Malabsorption</a:t>
          </a:r>
        </a:p>
      </dsp:txBody>
      <dsp:txXfrm>
        <a:off x="3498054" y="18548"/>
        <a:ext cx="1233490" cy="974663"/>
      </dsp:txXfrm>
    </dsp:sp>
    <dsp:sp modelId="{6F3156AB-1839-CA45-985D-45444D49D61E}">
      <dsp:nvSpPr>
        <dsp:cNvPr id="0" name=""/>
        <dsp:cNvSpPr/>
      </dsp:nvSpPr>
      <dsp:spPr>
        <a:xfrm rot="14650359">
          <a:off x="497317" y="3132926"/>
          <a:ext cx="649858" cy="29073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4F4B8A-1708-BE4D-8422-E78EC2CF4682}">
      <dsp:nvSpPr>
        <dsp:cNvPr id="0" name=""/>
        <dsp:cNvSpPr/>
      </dsp:nvSpPr>
      <dsp:spPr>
        <a:xfrm>
          <a:off x="0" y="1762299"/>
          <a:ext cx="2070696" cy="152727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Insufficient secretion of pancreatic lipase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Insufficient micelle formation due to inadequate bicarbonate production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Precipitation of bile acids due to acidic 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Bacterial overgrowth</a:t>
          </a:r>
        </a:p>
      </dsp:txBody>
      <dsp:txXfrm>
        <a:off x="44732" y="1807031"/>
        <a:ext cx="1981232" cy="1437814"/>
      </dsp:txXfrm>
    </dsp:sp>
    <dsp:sp modelId="{CA585B75-F007-C24C-83D6-6C80AD285CDD}">
      <dsp:nvSpPr>
        <dsp:cNvPr id="0" name=""/>
        <dsp:cNvSpPr/>
      </dsp:nvSpPr>
      <dsp:spPr>
        <a:xfrm rot="20938747">
          <a:off x="5115897" y="2593434"/>
          <a:ext cx="2029147" cy="2796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91F5E3-9B23-2D41-9B32-A05FC3004F2C}">
      <dsp:nvSpPr>
        <dsp:cNvPr id="0" name=""/>
        <dsp:cNvSpPr/>
      </dsp:nvSpPr>
      <dsp:spPr>
        <a:xfrm>
          <a:off x="6584781" y="2188152"/>
          <a:ext cx="1294136" cy="59480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Chronic Inflammation</a:t>
          </a:r>
        </a:p>
      </dsp:txBody>
      <dsp:txXfrm>
        <a:off x="6602202" y="2205573"/>
        <a:ext cx="1259294" cy="559963"/>
      </dsp:txXfrm>
    </dsp:sp>
    <dsp:sp modelId="{B602F36A-2C9C-314A-9A5C-DF126FA9A343}">
      <dsp:nvSpPr>
        <dsp:cNvPr id="0" name=""/>
        <dsp:cNvSpPr/>
      </dsp:nvSpPr>
      <dsp:spPr>
        <a:xfrm rot="569273">
          <a:off x="5229154" y="3286615"/>
          <a:ext cx="1980285" cy="2742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C055B9-475D-1644-AB42-C14347756A9B}">
      <dsp:nvSpPr>
        <dsp:cNvPr id="0" name=""/>
        <dsp:cNvSpPr/>
      </dsp:nvSpPr>
      <dsp:spPr>
        <a:xfrm>
          <a:off x="6548826" y="3266612"/>
          <a:ext cx="1294136" cy="640721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Diabetes</a:t>
          </a:r>
        </a:p>
      </dsp:txBody>
      <dsp:txXfrm>
        <a:off x="6567592" y="3285378"/>
        <a:ext cx="1256604" cy="603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8D0D5-4C5F-C241-AF4E-EC8349CB9ECD}">
      <dsp:nvSpPr>
        <dsp:cNvPr id="0" name=""/>
        <dsp:cNvSpPr/>
      </dsp:nvSpPr>
      <dsp:spPr>
        <a:xfrm>
          <a:off x="16" y="5240"/>
          <a:ext cx="8739707" cy="405875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35 </a:t>
          </a:r>
          <a:r>
            <a:rPr lang="en-US" sz="2400" kern="1200" dirty="0" err="1">
              <a:solidFill>
                <a:schemeClr val="tx1"/>
              </a:solidFill>
              <a:latin typeface="Times New Roman"/>
              <a:cs typeface="Times New Roman"/>
            </a:rPr>
            <a:t>yr</a:t>
          </a: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 old male presented with severe malnutrition and fat </a:t>
          </a:r>
          <a:r>
            <a:rPr lang="en-US" sz="2400" kern="1200" dirty="0" err="1">
              <a:solidFill>
                <a:schemeClr val="tx1"/>
              </a:solidFill>
              <a:latin typeface="Times New Roman"/>
              <a:cs typeface="Times New Roman"/>
            </a:rPr>
            <a:t>malabsorption</a:t>
          </a: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. He had a history of chronic pancreatitis, diagnosed 10 years prior.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Nutritional assessment showed that he had low serum levels of </a:t>
          </a: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25OHD, vitamin E and vitamin A</a:t>
          </a: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DXA scan showed </a:t>
          </a: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osteoporosis </a:t>
          </a:r>
          <a:r>
            <a:rPr lang="en-US" sz="2400" b="0" kern="1200" dirty="0">
              <a:solidFill>
                <a:schemeClr val="tx1"/>
              </a:solidFill>
              <a:latin typeface="Times New Roman"/>
              <a:cs typeface="Times New Roman"/>
            </a:rPr>
            <a:t>at the hip and spine</a:t>
          </a: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He had severe </a:t>
          </a: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exocrine </a:t>
          </a:r>
          <a:r>
            <a:rPr lang="en-US" sz="2400" b="0" kern="1200" dirty="0">
              <a:solidFill>
                <a:schemeClr val="tx1"/>
              </a:solidFill>
              <a:latin typeface="Times New Roman"/>
              <a:cs typeface="Times New Roman"/>
            </a:rPr>
            <a:t>impairment, and endocrine work-up revealed a diagnosis of </a:t>
          </a: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impaired glucose tolerance</a:t>
          </a: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.</a:t>
          </a:r>
        </a:p>
      </dsp:txBody>
      <dsp:txXfrm>
        <a:off x="16" y="5240"/>
        <a:ext cx="8739707" cy="4058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DEEF9-FD85-3C42-AFEA-55A71A1C2BFE}">
      <dsp:nvSpPr>
        <dsp:cNvPr id="0" name=""/>
        <dsp:cNvSpPr/>
      </dsp:nvSpPr>
      <dsp:spPr>
        <a:xfrm>
          <a:off x="3200482" y="2130785"/>
          <a:ext cx="1942388" cy="1901530"/>
        </a:xfrm>
        <a:prstGeom prst="ellipse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Undernutrition</a:t>
          </a:r>
        </a:p>
      </dsp:txBody>
      <dsp:txXfrm>
        <a:off x="3484938" y="2409258"/>
        <a:ext cx="1373476" cy="1344584"/>
      </dsp:txXfrm>
    </dsp:sp>
    <dsp:sp modelId="{77795C65-0843-6A4F-BE6F-38CB65D6FB48}">
      <dsp:nvSpPr>
        <dsp:cNvPr id="0" name=""/>
        <dsp:cNvSpPr/>
      </dsp:nvSpPr>
      <dsp:spPr>
        <a:xfrm rot="9854450">
          <a:off x="1286306" y="3512793"/>
          <a:ext cx="1990250" cy="2560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649F33-5157-7F4C-BAEC-C8F13C475A3A}">
      <dsp:nvSpPr>
        <dsp:cNvPr id="0" name=""/>
        <dsp:cNvSpPr/>
      </dsp:nvSpPr>
      <dsp:spPr>
        <a:xfrm>
          <a:off x="564492" y="3558161"/>
          <a:ext cx="1294136" cy="71747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Maldigestion</a:t>
          </a:r>
          <a:endParaRPr lang="en-U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Malabsorption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85506" y="3579175"/>
        <a:ext cx="1252108" cy="675451"/>
      </dsp:txXfrm>
    </dsp:sp>
    <dsp:sp modelId="{1FD3F920-7C5B-3646-8C06-B36B0713A21F}">
      <dsp:nvSpPr>
        <dsp:cNvPr id="0" name=""/>
        <dsp:cNvSpPr/>
      </dsp:nvSpPr>
      <dsp:spPr>
        <a:xfrm rot="18684237">
          <a:off x="4670792" y="1771323"/>
          <a:ext cx="1006939" cy="2834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CB1EA3-4C98-0B43-A735-145A78C15432}">
      <dsp:nvSpPr>
        <dsp:cNvPr id="0" name=""/>
        <dsp:cNvSpPr/>
      </dsp:nvSpPr>
      <dsp:spPr>
        <a:xfrm>
          <a:off x="5198597" y="576764"/>
          <a:ext cx="1601351" cy="1521677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50" b="1" kern="1200" dirty="0"/>
            <a:t>Poor dietary intake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50" kern="1200" dirty="0"/>
            <a:t>Chronic pain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Anorexia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Smoking</a:t>
          </a: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50" kern="1200" dirty="0"/>
            <a:t>GI symptoms</a:t>
          </a: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50" kern="1200" dirty="0"/>
            <a:t>Social circumstances</a:t>
          </a: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50" kern="1200" dirty="0"/>
            <a:t>Diabetes</a:t>
          </a:r>
        </a:p>
      </dsp:txBody>
      <dsp:txXfrm>
        <a:off x="5243165" y="621332"/>
        <a:ext cx="1512215" cy="1432541"/>
      </dsp:txXfrm>
    </dsp:sp>
    <dsp:sp modelId="{A1B8CC3F-E4EF-0242-AA7E-D16F700D625B}">
      <dsp:nvSpPr>
        <dsp:cNvPr id="0" name=""/>
        <dsp:cNvSpPr/>
      </dsp:nvSpPr>
      <dsp:spPr>
        <a:xfrm rot="14300147">
          <a:off x="2816642" y="1836179"/>
          <a:ext cx="888073" cy="3100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7B51B9-D07B-FB44-8AA9-200E3C9C4294}">
      <dsp:nvSpPr>
        <dsp:cNvPr id="0" name=""/>
        <dsp:cNvSpPr/>
      </dsp:nvSpPr>
      <dsp:spPr>
        <a:xfrm>
          <a:off x="2057333" y="945899"/>
          <a:ext cx="1294136" cy="103530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Resting energy expenditure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May be higher by 30-50%</a:t>
          </a:r>
        </a:p>
      </dsp:txBody>
      <dsp:txXfrm>
        <a:off x="2087656" y="976222"/>
        <a:ext cx="1233490" cy="974663"/>
      </dsp:txXfrm>
    </dsp:sp>
    <dsp:sp modelId="{F58B37A1-9648-4136-8812-CA3AFFA90985}">
      <dsp:nvSpPr>
        <dsp:cNvPr id="0" name=""/>
        <dsp:cNvSpPr/>
      </dsp:nvSpPr>
      <dsp:spPr>
        <a:xfrm rot="16124099">
          <a:off x="3260314" y="1170738"/>
          <a:ext cx="1536121" cy="29270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1469A6-2506-40F0-BA67-B181D34B80A4}">
      <dsp:nvSpPr>
        <dsp:cNvPr id="0" name=""/>
        <dsp:cNvSpPr/>
      </dsp:nvSpPr>
      <dsp:spPr>
        <a:xfrm>
          <a:off x="3467731" y="-11775"/>
          <a:ext cx="1294136" cy="103530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Alcohol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Major causal factor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Displaces food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Affects appetite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Malabsorption</a:t>
          </a:r>
        </a:p>
      </dsp:txBody>
      <dsp:txXfrm>
        <a:off x="3498054" y="18548"/>
        <a:ext cx="1233490" cy="974663"/>
      </dsp:txXfrm>
    </dsp:sp>
    <dsp:sp modelId="{6F3156AB-1839-CA45-985D-45444D49D61E}">
      <dsp:nvSpPr>
        <dsp:cNvPr id="0" name=""/>
        <dsp:cNvSpPr/>
      </dsp:nvSpPr>
      <dsp:spPr>
        <a:xfrm rot="14650359">
          <a:off x="497317" y="3132926"/>
          <a:ext cx="649858" cy="29073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4F4B8A-1708-BE4D-8422-E78EC2CF4682}">
      <dsp:nvSpPr>
        <dsp:cNvPr id="0" name=""/>
        <dsp:cNvSpPr/>
      </dsp:nvSpPr>
      <dsp:spPr>
        <a:xfrm>
          <a:off x="0" y="1762299"/>
          <a:ext cx="2070696" cy="152727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Insufficient secretion of pancreatic lipase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Insufficient micelle formation due to inadequate bicarbonate production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Precipitation of bile acids due to acidic 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Bacterial overgrowth</a:t>
          </a:r>
        </a:p>
      </dsp:txBody>
      <dsp:txXfrm>
        <a:off x="44732" y="1807031"/>
        <a:ext cx="1981232" cy="1437814"/>
      </dsp:txXfrm>
    </dsp:sp>
    <dsp:sp modelId="{CA585B75-F007-C24C-83D6-6C80AD285CDD}">
      <dsp:nvSpPr>
        <dsp:cNvPr id="0" name=""/>
        <dsp:cNvSpPr/>
      </dsp:nvSpPr>
      <dsp:spPr>
        <a:xfrm rot="20938747">
          <a:off x="5115897" y="2593434"/>
          <a:ext cx="2029147" cy="2796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91F5E3-9B23-2D41-9B32-A05FC3004F2C}">
      <dsp:nvSpPr>
        <dsp:cNvPr id="0" name=""/>
        <dsp:cNvSpPr/>
      </dsp:nvSpPr>
      <dsp:spPr>
        <a:xfrm>
          <a:off x="6584781" y="2188152"/>
          <a:ext cx="1294136" cy="594805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Chronic Inflammation</a:t>
          </a:r>
        </a:p>
      </dsp:txBody>
      <dsp:txXfrm>
        <a:off x="6602202" y="2205573"/>
        <a:ext cx="1259294" cy="559963"/>
      </dsp:txXfrm>
    </dsp:sp>
    <dsp:sp modelId="{B602F36A-2C9C-314A-9A5C-DF126FA9A343}">
      <dsp:nvSpPr>
        <dsp:cNvPr id="0" name=""/>
        <dsp:cNvSpPr/>
      </dsp:nvSpPr>
      <dsp:spPr>
        <a:xfrm rot="569273">
          <a:off x="5229154" y="3160310"/>
          <a:ext cx="1980285" cy="5268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C055B9-475D-1644-AB42-C14347756A9B}">
      <dsp:nvSpPr>
        <dsp:cNvPr id="0" name=""/>
        <dsp:cNvSpPr/>
      </dsp:nvSpPr>
      <dsp:spPr>
        <a:xfrm>
          <a:off x="6548826" y="3266612"/>
          <a:ext cx="1294136" cy="6407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Diabetes</a:t>
          </a:r>
        </a:p>
      </dsp:txBody>
      <dsp:txXfrm>
        <a:off x="6567592" y="3285378"/>
        <a:ext cx="1256604" cy="603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75771-29FA-834A-AC41-3C634BC24C96}">
      <dsp:nvSpPr>
        <dsp:cNvPr id="0" name=""/>
        <dsp:cNvSpPr/>
      </dsp:nvSpPr>
      <dsp:spPr>
        <a:xfrm>
          <a:off x="0" y="3778982"/>
          <a:ext cx="2361942" cy="498762"/>
        </a:xfrm>
        <a:prstGeom prst="roundRect">
          <a:avLst>
            <a:gd name="adj" fmla="val 10000"/>
          </a:avLst>
        </a:prstGeom>
        <a:solidFill>
          <a:srgbClr val="FF00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Hyperglycaemia</a:t>
          </a:r>
          <a:endParaRPr lang="en-US" sz="2000" kern="1200" dirty="0"/>
        </a:p>
      </dsp:txBody>
      <dsp:txXfrm>
        <a:off x="14608" y="3793590"/>
        <a:ext cx="2332726" cy="469546"/>
      </dsp:txXfrm>
    </dsp:sp>
    <dsp:sp modelId="{0849EC0F-3B57-6B40-B92A-22B2DD700045}">
      <dsp:nvSpPr>
        <dsp:cNvPr id="0" name=""/>
        <dsp:cNvSpPr/>
      </dsp:nvSpPr>
      <dsp:spPr>
        <a:xfrm>
          <a:off x="7076857" y="3925858"/>
          <a:ext cx="1801056" cy="602803"/>
        </a:xfrm>
        <a:prstGeom prst="roundRect">
          <a:avLst>
            <a:gd name="adj" fmla="val 10000"/>
          </a:avLst>
        </a:prstGeom>
        <a:solidFill>
          <a:srgbClr val="FF660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Hypoglycaemia</a:t>
          </a:r>
          <a:endParaRPr lang="en-US" sz="2000" kern="1200" dirty="0"/>
        </a:p>
      </dsp:txBody>
      <dsp:txXfrm>
        <a:off x="7094512" y="3943513"/>
        <a:ext cx="1765746" cy="567493"/>
      </dsp:txXfrm>
    </dsp:sp>
    <dsp:sp modelId="{D39082DF-7EA1-1E4D-B326-EAF8D9EBFFCF}">
      <dsp:nvSpPr>
        <dsp:cNvPr id="0" name=""/>
        <dsp:cNvSpPr/>
      </dsp:nvSpPr>
      <dsp:spPr>
        <a:xfrm>
          <a:off x="4218002" y="4252495"/>
          <a:ext cx="750440" cy="750440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05577-0FEC-DC4A-9966-1524631B6E93}">
      <dsp:nvSpPr>
        <dsp:cNvPr id="0" name=""/>
        <dsp:cNvSpPr/>
      </dsp:nvSpPr>
      <dsp:spPr>
        <a:xfrm rot="607211">
          <a:off x="2341213" y="3946224"/>
          <a:ext cx="4504017" cy="314951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4B26C-5361-F244-ADE2-6DFAB5D4A7FA}">
      <dsp:nvSpPr>
        <dsp:cNvPr id="0" name=""/>
        <dsp:cNvSpPr/>
      </dsp:nvSpPr>
      <dsp:spPr>
        <a:xfrm>
          <a:off x="5279831" y="3440020"/>
          <a:ext cx="1787367" cy="6172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Exogenous insulin</a:t>
          </a:r>
        </a:p>
      </dsp:txBody>
      <dsp:txXfrm>
        <a:off x="5309963" y="3470152"/>
        <a:ext cx="1727103" cy="556993"/>
      </dsp:txXfrm>
    </dsp:sp>
    <dsp:sp modelId="{6246EF41-B879-2741-A8FB-114E95F6B665}">
      <dsp:nvSpPr>
        <dsp:cNvPr id="0" name=""/>
        <dsp:cNvSpPr/>
      </dsp:nvSpPr>
      <dsp:spPr>
        <a:xfrm>
          <a:off x="5268669" y="2825532"/>
          <a:ext cx="1787367" cy="6172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Enhanced peripheral insulin sensitivity</a:t>
          </a:r>
        </a:p>
      </dsp:txBody>
      <dsp:txXfrm>
        <a:off x="5298801" y="2855664"/>
        <a:ext cx="1727103" cy="556993"/>
      </dsp:txXfrm>
    </dsp:sp>
    <dsp:sp modelId="{09348D4B-D9B4-F84C-BA18-E7F45B909BD0}">
      <dsp:nvSpPr>
        <dsp:cNvPr id="0" name=""/>
        <dsp:cNvSpPr/>
      </dsp:nvSpPr>
      <dsp:spPr>
        <a:xfrm>
          <a:off x="5257489" y="2211044"/>
          <a:ext cx="1787367" cy="6172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Reduction in glucagon</a:t>
          </a:r>
        </a:p>
      </dsp:txBody>
      <dsp:txXfrm>
        <a:off x="5287621" y="2241176"/>
        <a:ext cx="1727103" cy="556993"/>
      </dsp:txXfrm>
    </dsp:sp>
    <dsp:sp modelId="{7C15ACE1-B685-F44F-BFFC-75E574377373}">
      <dsp:nvSpPr>
        <dsp:cNvPr id="0" name=""/>
        <dsp:cNvSpPr/>
      </dsp:nvSpPr>
      <dsp:spPr>
        <a:xfrm>
          <a:off x="5261611" y="1627158"/>
          <a:ext cx="1787367" cy="617257"/>
        </a:xfrm>
        <a:prstGeom prst="roundRect">
          <a:avLst/>
        </a:prstGeom>
        <a:solidFill>
          <a:srgbClr val="00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Poor intake/exocrine insufficiency/ alcohol intake</a:t>
          </a:r>
        </a:p>
      </dsp:txBody>
      <dsp:txXfrm>
        <a:off x="5291743" y="1657290"/>
        <a:ext cx="1727103" cy="556993"/>
      </dsp:txXfrm>
    </dsp:sp>
    <dsp:sp modelId="{730CFF94-79DF-9C4F-B230-8AAA4DBD42D0}">
      <dsp:nvSpPr>
        <dsp:cNvPr id="0" name=""/>
        <dsp:cNvSpPr/>
      </dsp:nvSpPr>
      <dsp:spPr>
        <a:xfrm>
          <a:off x="2035692" y="2938632"/>
          <a:ext cx="1787367" cy="6172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Unsuppressed hepatic glucose production</a:t>
          </a:r>
        </a:p>
      </dsp:txBody>
      <dsp:txXfrm>
        <a:off x="2065824" y="2968764"/>
        <a:ext cx="1727103" cy="556993"/>
      </dsp:txXfrm>
    </dsp:sp>
    <dsp:sp modelId="{2020ABC4-3332-F14A-9D02-19A8BFCE8F64}">
      <dsp:nvSpPr>
        <dsp:cNvPr id="0" name=""/>
        <dsp:cNvSpPr/>
      </dsp:nvSpPr>
      <dsp:spPr>
        <a:xfrm>
          <a:off x="2039832" y="2324144"/>
          <a:ext cx="1787367" cy="6172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Poor dietary practices</a:t>
          </a:r>
        </a:p>
      </dsp:txBody>
      <dsp:txXfrm>
        <a:off x="2069964" y="2354276"/>
        <a:ext cx="1727103" cy="5569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8D0D5-4C5F-C241-AF4E-EC8349CB9ECD}">
      <dsp:nvSpPr>
        <dsp:cNvPr id="0" name=""/>
        <dsp:cNvSpPr/>
      </dsp:nvSpPr>
      <dsp:spPr>
        <a:xfrm>
          <a:off x="16" y="5240"/>
          <a:ext cx="8739707" cy="405875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35 </a:t>
          </a:r>
          <a:r>
            <a:rPr lang="en-US" sz="2400" kern="1200" dirty="0" err="1">
              <a:solidFill>
                <a:schemeClr val="tx1"/>
              </a:solidFill>
              <a:latin typeface="Times New Roman"/>
              <a:cs typeface="Times New Roman"/>
            </a:rPr>
            <a:t>yr</a:t>
          </a: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 old male presented with severe malnutrition and fat </a:t>
          </a:r>
          <a:r>
            <a:rPr lang="en-US" sz="2400" kern="1200" dirty="0" err="1">
              <a:solidFill>
                <a:schemeClr val="tx1"/>
              </a:solidFill>
              <a:latin typeface="Times New Roman"/>
              <a:cs typeface="Times New Roman"/>
            </a:rPr>
            <a:t>malabsorption</a:t>
          </a: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. He had a history of chronic pancreatitis, diagnosed 10 years prior.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Nutritional assessment showed that he had low serum levels of </a:t>
          </a: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25OHD, vitamin E and vitamin A</a:t>
          </a: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DXA scan showed </a:t>
          </a: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osteoporosis </a:t>
          </a:r>
          <a:r>
            <a:rPr lang="en-US" sz="2400" b="0" kern="1200" dirty="0">
              <a:solidFill>
                <a:schemeClr val="tx1"/>
              </a:solidFill>
              <a:latin typeface="Times New Roman"/>
              <a:cs typeface="Times New Roman"/>
            </a:rPr>
            <a:t>at the hip and spine</a:t>
          </a: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He had severe </a:t>
          </a: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exocrine </a:t>
          </a:r>
          <a:r>
            <a:rPr lang="en-US" sz="2400" b="0" kern="1200" dirty="0">
              <a:solidFill>
                <a:schemeClr val="tx1"/>
              </a:solidFill>
              <a:latin typeface="Times New Roman"/>
              <a:cs typeface="Times New Roman"/>
            </a:rPr>
            <a:t>impairment, and endocrine work-up revealed a diagnosis of </a:t>
          </a:r>
          <a:r>
            <a:rPr lang="en-US" sz="2400" b="1" kern="1200" dirty="0">
              <a:solidFill>
                <a:schemeClr val="tx1"/>
              </a:solidFill>
              <a:latin typeface="Times New Roman"/>
              <a:cs typeface="Times New Roman"/>
            </a:rPr>
            <a:t>impaired glucose tolerance</a:t>
          </a:r>
          <a:r>
            <a:rPr lang="en-US" sz="2400" kern="1200" dirty="0">
              <a:solidFill>
                <a:schemeClr val="tx1"/>
              </a:solidFill>
              <a:latin typeface="Times New Roman"/>
              <a:cs typeface="Times New Roman"/>
            </a:rPr>
            <a:t>.</a:t>
          </a:r>
        </a:p>
      </dsp:txBody>
      <dsp:txXfrm>
        <a:off x="16" y="5240"/>
        <a:ext cx="8739707" cy="4058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EC6E5-96AB-664C-B895-1C0B8A9E9CFB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FA5DB-290E-FC4C-A09F-AC762821B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C2860-3C45-44C8-AF52-735054C2E58A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597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295B-4F24-4F90-80D8-D75C971C8844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530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2A467-26E3-4179-B2C5-8BCE8A35B153}" type="slidenum">
              <a:rPr lang="en-IE" smtClean="0"/>
              <a:t>41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312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Correlate with exocrine and vitamin levels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081164" indent="-216233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13629" indent="-216233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946095" indent="-216233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3B29B59-9EDB-5342-BCA4-7B7B88FC2C8D}" type="slidenum">
              <a:rPr lang="en-US" sz="1200">
                <a:solidFill>
                  <a:prstClr val="black"/>
                </a:solidFill>
              </a:rPr>
              <a:pPr/>
              <a:t>48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0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FA5DB-290E-FC4C-A09F-AC762821BC8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0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3974" r="3958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289400"/>
            <a:ext cx="7500938" cy="3618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525798"/>
            <a:ext cx="3020400" cy="80725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5" y="5481750"/>
            <a:ext cx="4679325" cy="97937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827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3974" r="3958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289400"/>
            <a:ext cx="7500938" cy="3618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525798"/>
            <a:ext cx="3020400" cy="80725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5" y="5481750"/>
            <a:ext cx="4679325" cy="97937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261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0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36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42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2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146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9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3974" r="3958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525798"/>
            <a:ext cx="3020400" cy="807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54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1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5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718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7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7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15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02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50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50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50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50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0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819775"/>
            <a:ext cx="9144000" cy="1036637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defTabSz="914400"/>
            <a:endParaRPr lang="en-GB" sz="10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6046348"/>
            <a:ext cx="2060224" cy="550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512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74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50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50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5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819775"/>
            <a:ext cx="9144000" cy="1036637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defTabSz="914400"/>
            <a:endParaRPr lang="en-GB" sz="10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6046348"/>
            <a:ext cx="2060224" cy="550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6" y="1881075"/>
            <a:ext cx="3933824" cy="3163365"/>
          </a:xfrm>
        </p:spPr>
        <p:txBody>
          <a:bodyPr/>
          <a:lstStyle>
            <a:lvl1pPr marL="276225" indent="-276225"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400" b="0"/>
            </a:lvl1pPr>
            <a:lvl2pPr marL="625475" indent="-233363">
              <a:buFont typeface="Arial" panose="020B0604020202020204" pitchFamily="34" charset="0"/>
              <a:buChar char="•"/>
              <a:defRPr sz="1400"/>
            </a:lvl2pPr>
            <a:lvl3pPr marL="912813" indent="-222250">
              <a:defRPr sz="1400"/>
            </a:lvl3pPr>
            <a:lvl4pPr marL="1128713" indent="-190500">
              <a:defRPr sz="1400"/>
            </a:lvl4pPr>
            <a:lvl5pPr marL="1439863" indent="-185738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14901" y="1881075"/>
            <a:ext cx="3934800" cy="3163365"/>
          </a:xfrm>
        </p:spPr>
        <p:txBody>
          <a:bodyPr/>
          <a:lstStyle>
            <a:lvl1pPr marL="276225" indent="-276225"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400" b="0"/>
            </a:lvl1pPr>
            <a:lvl2pPr marL="625475" indent="-233363">
              <a:buFont typeface="Arial" panose="020B0604020202020204" pitchFamily="34" charset="0"/>
              <a:buChar char="•"/>
              <a:defRPr sz="1400"/>
            </a:lvl2pPr>
            <a:lvl3pPr marL="912813" indent="-222250">
              <a:defRPr sz="1400"/>
            </a:lvl3pPr>
            <a:lvl4pPr marL="1128713" indent="-190500">
              <a:defRPr sz="1400"/>
            </a:lvl4pPr>
            <a:lvl5pPr marL="1439863" indent="-185738"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28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939200" y="1438275"/>
            <a:ext cx="4204800" cy="5076825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905000"/>
            <a:ext cx="3819525" cy="3987688"/>
          </a:xfrm>
        </p:spPr>
        <p:txBody>
          <a:bodyPr/>
          <a:lstStyle>
            <a:lvl1pPr marL="238125" indent="-238125">
              <a:spcBef>
                <a:spcPts val="85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400" b="0"/>
            </a:lvl1pPr>
            <a:lvl2pPr marL="503238" indent="-207963">
              <a:spcBef>
                <a:spcPts val="0"/>
              </a:spcBef>
              <a:spcAft>
                <a:spcPts val="567"/>
              </a:spcAft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defTabSz="914400"/>
            <a:r>
              <a:rPr lang="en-GB" sz="1000" b="1">
                <a:solidFill>
                  <a:prstClr val="white"/>
                </a:solidFill>
              </a:rPr>
              <a:t>Trinity College Dublin, </a:t>
            </a:r>
            <a:r>
              <a:rPr lang="en-GB" sz="1000">
                <a:solidFill>
                  <a:prstClr val="white"/>
                </a:solidFill>
              </a:rPr>
              <a:t>The University of Dublin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90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8275"/>
            <a:ext cx="9144000" cy="5076825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defTabSz="914400"/>
            <a:r>
              <a:rPr lang="en-GB" sz="1000" b="1">
                <a:solidFill>
                  <a:prstClr val="white"/>
                </a:solidFill>
              </a:rPr>
              <a:t>Trinity College Dublin, </a:t>
            </a:r>
            <a:r>
              <a:rPr lang="en-GB" sz="1000">
                <a:solidFill>
                  <a:prstClr val="white"/>
                </a:solidFill>
              </a:rPr>
              <a:t>The University of Dublin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88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3974" r="3958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525798"/>
            <a:ext cx="3020400" cy="807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37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77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8C8572-6A9E-48CD-BEC8-79C6590558CB}" type="slidenum">
              <a:rPr lang="en-GB" altLang="en-US" smtClean="0">
                <a:solidFill>
                  <a:srgbClr val="000000"/>
                </a:solidFill>
              </a:rPr>
              <a:pPr/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2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5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6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7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8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9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0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1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2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4" y="360000"/>
            <a:ext cx="7500939" cy="561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71551"/>
            <a:ext cx="7500938" cy="409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defTabSz="914400"/>
            <a:r>
              <a:rPr lang="en-GB" sz="1000" b="1">
                <a:solidFill>
                  <a:prstClr val="white"/>
                </a:solidFill>
              </a:rPr>
              <a:t>Trinity College Dublin, </a:t>
            </a:r>
            <a:r>
              <a:rPr lang="en-GB" sz="1000">
                <a:solidFill>
                  <a:prstClr val="white"/>
                </a:solidFill>
              </a:rPr>
              <a:t>The University of Dublin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38275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0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17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8325" indent="-22225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84225" indent="-201613" algn="l" defTabSz="914400" rtl="0" eaLnBrk="1" latinLnBrk="0" hangingPunct="1">
        <a:spcBef>
          <a:spcPts val="1134"/>
        </a:spcBef>
        <a:buClr>
          <a:schemeClr val="tx2"/>
        </a:buClr>
        <a:buFont typeface="Minion Pro" pitchFamily="18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185738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4" r:id="rId2"/>
    <p:sldLayoutId id="2147483715" r:id="rId3"/>
    <p:sldLayoutId id="2147483716" r:id="rId4"/>
    <p:sldLayoutId id="2147483718" r:id="rId5"/>
    <p:sldLayoutId id="2147483719" r:id="rId6"/>
    <p:sldLayoutId id="214748372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543BC21-2160-437D-8F64-FE3734F1A7D0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21/05/2018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13CEFCB-2FE9-4029-A10B-3A1DDD68A57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lphalabs.co.uk/system/cache/cms_site_products_images_2174-1-2470_800_800_0.png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creas.org.au/index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cf.broadsheet.ie/wp-content/uploads/2014/05/trinity-college_1896870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316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entilux.com/wp-content/uploads/Tallaght-Hosp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0232"/>
            <a:ext cx="4574876" cy="260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I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 in chronic pancreatitis:</a:t>
            </a:r>
            <a:br>
              <a:rPr lang="en-I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PEI, bone health &amp; type 3c diabetes</a:t>
            </a:r>
            <a:endParaRPr lang="en-I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3999" cy="182460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IE" b="1" dirty="0">
                <a:solidFill>
                  <a:schemeClr val="tx1"/>
                </a:solidFill>
              </a:rPr>
              <a:t>Sinéad Duggan PhD</a:t>
            </a:r>
          </a:p>
          <a:p>
            <a:r>
              <a:rPr lang="en-IE" sz="2300" dirty="0">
                <a:solidFill>
                  <a:schemeClr val="tx1"/>
                </a:solidFill>
              </a:rPr>
              <a:t>Research Fellow, Department of Surgery, Centre for </a:t>
            </a:r>
            <a:r>
              <a:rPr lang="en-IE" sz="2300" dirty="0" err="1">
                <a:solidFill>
                  <a:schemeClr val="tx1"/>
                </a:solidFill>
              </a:rPr>
              <a:t>Pancreatico</a:t>
            </a:r>
            <a:r>
              <a:rPr lang="en-IE" sz="2300" dirty="0">
                <a:solidFill>
                  <a:schemeClr val="tx1"/>
                </a:solidFill>
              </a:rPr>
              <a:t>-Biliary Diseases, </a:t>
            </a:r>
          </a:p>
          <a:p>
            <a:r>
              <a:rPr lang="en-IE" sz="2100" dirty="0">
                <a:solidFill>
                  <a:schemeClr val="tx1"/>
                </a:solidFill>
              </a:rPr>
              <a:t>University of Dublin, Trinity College, Tallaght Hospital, Dublin, Ireland</a:t>
            </a:r>
          </a:p>
          <a:p>
            <a:endParaRPr lang="en-IE" sz="1900" dirty="0"/>
          </a:p>
          <a:p>
            <a:r>
              <a:rPr lang="en-IE" sz="1900" b="1" dirty="0">
                <a:solidFill>
                  <a:schemeClr val="tx1"/>
                </a:solidFill>
              </a:rPr>
              <a:t>BDA Northern Ireland Branch Study Evening</a:t>
            </a:r>
          </a:p>
          <a:p>
            <a:r>
              <a:rPr lang="en-IE" sz="1900" b="1" dirty="0">
                <a:solidFill>
                  <a:schemeClr val="tx1"/>
                </a:solidFill>
              </a:rPr>
              <a:t>3</a:t>
            </a:r>
            <a:r>
              <a:rPr lang="en-IE" sz="1900" b="1" baseline="30000" dirty="0">
                <a:solidFill>
                  <a:schemeClr val="tx1"/>
                </a:solidFill>
              </a:rPr>
              <a:t>rd</a:t>
            </a:r>
            <a:r>
              <a:rPr lang="en-IE" sz="1900" b="1" dirty="0">
                <a:solidFill>
                  <a:schemeClr val="tx1"/>
                </a:solidFill>
              </a:rPr>
              <a:t> May 2018, Belfast City Hospital</a:t>
            </a:r>
          </a:p>
          <a:p>
            <a:endParaRPr lang="en-IE" sz="1900" b="1" dirty="0">
              <a:solidFill>
                <a:schemeClr val="tx1"/>
              </a:solidFill>
            </a:endParaRPr>
          </a:p>
          <a:p>
            <a:endParaRPr lang="en-IE" sz="1900" b="1" dirty="0">
              <a:solidFill>
                <a:schemeClr val="tx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999" y="5720141"/>
            <a:ext cx="2592288" cy="85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d3hjf51r9j54j7.cloudfront.net/wp-content/uploads/sites/5/2014/01/tallagh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925" y="5502846"/>
            <a:ext cx="804950" cy="12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70" y="5413575"/>
            <a:ext cx="2418875" cy="144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2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Exocrine response to a meal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676400"/>
            <a:ext cx="2819400" cy="2514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For a </a:t>
            </a:r>
            <a:r>
              <a:rPr lang="en-US" sz="2000" b="1" dirty="0"/>
              <a:t>short period after a meal</a:t>
            </a:r>
            <a:r>
              <a:rPr lang="en-US" sz="2000" dirty="0"/>
              <a:t>, pancreatic enzymes secreted into the duodenum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Level </a:t>
            </a:r>
            <a:r>
              <a:rPr lang="en-US" sz="2000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x 3-6 fold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above inter-digestive levels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1676400"/>
            <a:ext cx="2819400" cy="2514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Followed by </a:t>
            </a:r>
            <a:r>
              <a:rPr lang="en-US" sz="2000" b="1" dirty="0"/>
              <a:t>2 hour period </a:t>
            </a:r>
            <a:r>
              <a:rPr lang="en-US" sz="2000" dirty="0"/>
              <a:t>of sustained enzyme release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solidFill>
                  <a:srgbClr val="FDEADA"/>
                </a:solidFill>
              </a:rPr>
              <a:t>Level </a:t>
            </a:r>
            <a:r>
              <a:rPr lang="en-US" sz="2000" u="sng" dirty="0">
                <a:solidFill>
                  <a:srgbClr val="FDEADA"/>
                </a:solidFill>
              </a:rPr>
              <a:t>3-4 fold </a:t>
            </a:r>
            <a:r>
              <a:rPr lang="en-US" sz="2000" dirty="0">
                <a:solidFill>
                  <a:srgbClr val="FDEADA"/>
                </a:solidFill>
              </a:rPr>
              <a:t>above inter-digestive levels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114800" y="2590800"/>
            <a:ext cx="10668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4953000"/>
            <a:ext cx="4114800" cy="1752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Level of response depends on:</a:t>
            </a:r>
          </a:p>
          <a:p>
            <a:endParaRPr lang="en-US" sz="1050" dirty="0"/>
          </a:p>
          <a:p>
            <a:r>
              <a:rPr lang="en-US" dirty="0"/>
              <a:t>- Calorie content and composition of meal </a:t>
            </a:r>
          </a:p>
          <a:p>
            <a:r>
              <a:rPr lang="en-US" dirty="0"/>
              <a:t>- Fat content</a:t>
            </a:r>
          </a:p>
          <a:p>
            <a:r>
              <a:rPr lang="en-US" dirty="0"/>
              <a:t>- Meal consistency</a:t>
            </a:r>
          </a:p>
          <a:p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4343400" y="4191000"/>
            <a:ext cx="533400" cy="6858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0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exocrine function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Digestive juices stored in an inactive form inside zymogen granules in the pancreas</a:t>
            </a:r>
          </a:p>
          <a:p>
            <a:r>
              <a:rPr lang="en-US" sz="2800" dirty="0"/>
              <a:t>To release digestive enzymes, the zymogen granules fuse with the apical surface of the acinar cells and are secreted in to the ductular system</a:t>
            </a:r>
          </a:p>
          <a:p>
            <a:r>
              <a:rPr lang="en-US" sz="2800" dirty="0"/>
              <a:t>Trypsin is the key proteolytic enzyme which triggers the release of the other zymogens in a cascade manner</a:t>
            </a:r>
            <a:endParaRPr lang="en-I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562600"/>
            <a:ext cx="7620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 key hormones involved</a:t>
            </a:r>
          </a:p>
          <a:p>
            <a:pPr lvl="1"/>
            <a:r>
              <a:rPr lang="en-US" b="1" dirty="0"/>
              <a:t>CCK</a:t>
            </a:r>
            <a:r>
              <a:rPr lang="en-US" dirty="0"/>
              <a:t> – triggers the release of pancreatic enzymes from the pancreas</a:t>
            </a:r>
          </a:p>
          <a:p>
            <a:pPr lvl="1"/>
            <a:r>
              <a:rPr lang="en-US" b="1" dirty="0"/>
              <a:t>Secretin</a:t>
            </a:r>
            <a:r>
              <a:rPr lang="en-US" dirty="0"/>
              <a:t> – stimulates bicarbonate secretion form the pancreas to ↑ pH</a:t>
            </a:r>
          </a:p>
        </p:txBody>
      </p:sp>
    </p:spTree>
    <p:extLst>
      <p:ext uri="{BB962C8B-B14F-4D97-AF65-F5344CB8AC3E}">
        <p14:creationId xmlns:p14="http://schemas.microsoft.com/office/powerpoint/2010/main" val="282795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Exocrine function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txBody>
          <a:bodyPr>
            <a:normAutofit/>
          </a:bodyPr>
          <a:lstStyle/>
          <a:p>
            <a:r>
              <a:rPr lang="en-US" sz="3000" dirty="0"/>
              <a:t>Normal fat digestion</a:t>
            </a:r>
          </a:p>
          <a:p>
            <a:pPr lvl="1"/>
            <a:r>
              <a:rPr lang="en-US" sz="2400" dirty="0"/>
              <a:t>Following a meal, enzymes delivered rapidly</a:t>
            </a:r>
          </a:p>
          <a:p>
            <a:pPr lvl="1"/>
            <a:r>
              <a:rPr lang="en-US" sz="2400" dirty="0"/>
              <a:t>Fat digestion begins in the mouth (very limited) and stomach (10-30% of all lipid breakdown</a:t>
            </a:r>
            <a:r>
              <a:rPr lang="en-US" sz="2400" baseline="30000" dirty="0"/>
              <a:t>1</a:t>
            </a:r>
            <a:r>
              <a:rPr lang="en-US" sz="2400" dirty="0"/>
              <a:t>)</a:t>
            </a:r>
          </a:p>
          <a:p>
            <a:pPr lvl="1"/>
            <a:r>
              <a:rPr lang="en-US" sz="2400" b="1" dirty="0"/>
              <a:t>Most fat digestion by pancreatic lipase</a:t>
            </a:r>
          </a:p>
          <a:p>
            <a:pPr lvl="1"/>
            <a:r>
              <a:rPr lang="en-US" sz="2400" dirty="0"/>
              <a:t>Approx 20,000-50,000 units of lipase are needed to digest a typical meal</a:t>
            </a:r>
          </a:p>
          <a:p>
            <a:pPr marL="0" indent="0">
              <a:buNone/>
            </a:pPr>
            <a:endParaRPr lang="en-US" sz="2600" dirty="0"/>
          </a:p>
          <a:p>
            <a:pPr lvl="1"/>
            <a:endParaRPr lang="en-IE" sz="20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14400" y="6172200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Layer P et al. Lipase supplementation therapy: standards, alternatives and perspectives. </a:t>
            </a:r>
            <a:r>
              <a:rPr lang="en-GB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Pancreas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2003;26(1):1-7</a:t>
            </a:r>
          </a:p>
        </p:txBody>
      </p:sp>
    </p:spTree>
    <p:extLst>
      <p:ext uri="{BB962C8B-B14F-4D97-AF65-F5344CB8AC3E}">
        <p14:creationId xmlns:p14="http://schemas.microsoft.com/office/powerpoint/2010/main" val="3413893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803"/>
            <a:ext cx="44919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2">
                    <a:lumMod val="75000"/>
                  </a:schemeClr>
                </a:solidFill>
              </a:rPr>
              <a:t>‘The pancreas has a large exocrine reserve’ = </a:t>
            </a:r>
            <a:r>
              <a:rPr lang="en-US" sz="2300" b="1" u="sng" dirty="0">
                <a:solidFill>
                  <a:schemeClr val="accent2">
                    <a:lumMod val="75000"/>
                  </a:schemeClr>
                </a:solidFill>
              </a:rPr>
              <a:t>Accepted consensus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21" y="1281782"/>
            <a:ext cx="374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DiMagno</a:t>
            </a:r>
            <a:r>
              <a:rPr lang="en-US" dirty="0"/>
              <a:t> et al, 1973:</a:t>
            </a:r>
          </a:p>
          <a:p>
            <a:endParaRPr lang="en-US" dirty="0"/>
          </a:p>
          <a:p>
            <a:r>
              <a:rPr lang="en-US" i="1" dirty="0"/>
              <a:t>‘90% of the gland must be functionally destroyed or obstructed before </a:t>
            </a:r>
            <a:r>
              <a:rPr lang="en-US" i="1" dirty="0" err="1"/>
              <a:t>steatorrhoea</a:t>
            </a:r>
            <a:r>
              <a:rPr lang="en-US" i="1" dirty="0"/>
              <a:t> or </a:t>
            </a:r>
            <a:r>
              <a:rPr lang="en-US" i="1" dirty="0" err="1"/>
              <a:t>creattorhoea</a:t>
            </a:r>
            <a:r>
              <a:rPr lang="en-US" i="1" dirty="0"/>
              <a:t> occur’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4171" y="2947023"/>
            <a:ext cx="2120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a study of 17 chronic pancreatitis patients / 33 healthy controls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048" y="2462939"/>
            <a:ext cx="3492500" cy="287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8262" y="5371561"/>
            <a:ext cx="23762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Healthy controls: ‘normal lipase output’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2532" y="5323849"/>
            <a:ext cx="252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CP patients: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16/17 </a:t>
            </a:r>
            <a:r>
              <a:rPr lang="en-US" sz="1600" b="1" dirty="0" err="1">
                <a:solidFill>
                  <a:srgbClr val="FF0000"/>
                </a:solidFill>
              </a:rPr>
              <a:t>pts</a:t>
            </a:r>
            <a:r>
              <a:rPr lang="en-US" sz="1600" b="1" dirty="0">
                <a:solidFill>
                  <a:srgbClr val="FF0000"/>
                </a:solidFill>
              </a:rPr>
              <a:t> had lipase secretion &lt;10%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795897"/>
            <a:ext cx="4167432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Observations:</a:t>
            </a:r>
          </a:p>
          <a:p>
            <a:r>
              <a:rPr lang="en-US" sz="1600" dirty="0"/>
              <a:t>- Those with &lt;10% lipase secretion (i.e. ‘severe’ insufficiency) had fat excretion &gt;7g day</a:t>
            </a:r>
          </a:p>
          <a:p>
            <a:r>
              <a:rPr lang="en-US" sz="1600" dirty="0"/>
              <a:t>- No moderate / mild insufficiency subjects, therefore, cannot conclude that fat excretion only occurs &lt;10% function</a:t>
            </a:r>
          </a:p>
          <a:p>
            <a:r>
              <a:rPr lang="en-US" sz="1600" dirty="0"/>
              <a:t>- Range of fat excretion for those &lt;10% function remarkably broad: 7 g to almost 100 g / day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217" y="0"/>
            <a:ext cx="3956783" cy="1020280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1343394" y="2759110"/>
            <a:ext cx="262382" cy="3108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012141" y="3369302"/>
            <a:ext cx="997050" cy="4093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4570868" y="2768217"/>
            <a:ext cx="242581" cy="1926548"/>
          </a:xfrm>
          <a:prstGeom prst="up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Left-Right Arrow 18"/>
          <p:cNvSpPr/>
          <p:nvPr/>
        </p:nvSpPr>
        <p:spPr>
          <a:xfrm>
            <a:off x="6373091" y="4932218"/>
            <a:ext cx="973302" cy="203200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5187217" y="1192696"/>
            <a:ext cx="384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Enzyme output measured in response to duodenal perfusion with</a:t>
            </a:r>
          </a:p>
          <a:p>
            <a:r>
              <a:rPr lang="en-US" dirty="0">
                <a:solidFill>
                  <a:srgbClr val="FF0000"/>
                </a:solidFill>
              </a:rPr>
              <a:t>essential amino acids and intravenous cholecystokinin-</a:t>
            </a:r>
            <a:r>
              <a:rPr lang="en-US" dirty="0" err="1">
                <a:solidFill>
                  <a:srgbClr val="FF0000"/>
                </a:solidFill>
              </a:rPr>
              <a:t>pancreaozymin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2" grpId="0" animBg="1"/>
      <p:bldP spid="15" grpId="0" animBg="1"/>
      <p:bldP spid="16" grpId="0" animBg="1"/>
      <p:bldP spid="17" grpId="0" animBg="1"/>
      <p:bldP spid="19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973" y="288600"/>
            <a:ext cx="4066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DiMagno</a:t>
            </a:r>
            <a:r>
              <a:rPr lang="en-US" dirty="0"/>
              <a:t> paper is still often quoted and has greatly influenced understanding and practice in pancreatic exocrine insufficiency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73" y="1835305"/>
            <a:ext cx="3697546" cy="956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2" y="2877876"/>
            <a:ext cx="4145201" cy="212112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8974" y="4209004"/>
            <a:ext cx="3797300" cy="43042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44449" y="722701"/>
            <a:ext cx="4439497" cy="3816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Consequences</a:t>
            </a:r>
          </a:p>
          <a:p>
            <a:endParaRPr lang="en-US" dirty="0"/>
          </a:p>
          <a:p>
            <a:r>
              <a:rPr lang="en-US" sz="2000" dirty="0"/>
              <a:t>Pancreatic exocrine insufficiency is ignored / disregarded / untreated for all but the most severe patients</a:t>
            </a:r>
          </a:p>
          <a:p>
            <a:endParaRPr lang="en-US" sz="2000" dirty="0"/>
          </a:p>
          <a:p>
            <a:r>
              <a:rPr lang="en-US" sz="2000" dirty="0"/>
              <a:t>PEI-related symptoms</a:t>
            </a:r>
          </a:p>
          <a:p>
            <a:r>
              <a:rPr lang="en-US" sz="2000" dirty="0"/>
              <a:t>Weight loss</a:t>
            </a:r>
          </a:p>
          <a:p>
            <a:r>
              <a:rPr lang="en-US" sz="2000" dirty="0"/>
              <a:t>Muscle depletion</a:t>
            </a:r>
          </a:p>
          <a:p>
            <a:r>
              <a:rPr lang="en-US" sz="2000" dirty="0"/>
              <a:t>Nutrient deficiency</a:t>
            </a:r>
          </a:p>
          <a:p>
            <a:r>
              <a:rPr lang="en-US" sz="2000" dirty="0"/>
              <a:t>Poorer QOL</a:t>
            </a:r>
          </a:p>
          <a:p>
            <a:r>
              <a:rPr lang="en-US" sz="2000" dirty="0"/>
              <a:t>Osteoporosis and fracture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6409" y="2666052"/>
            <a:ext cx="91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594" y="4998999"/>
            <a:ext cx="4945352" cy="12751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8739" y="5164406"/>
            <a:ext cx="3879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660066"/>
                </a:solidFill>
              </a:rPr>
              <a:t>‘90% of the gland must be functionally destroyed or obstructed before </a:t>
            </a:r>
            <a:r>
              <a:rPr lang="en-US" b="1" i="1" dirty="0" err="1">
                <a:solidFill>
                  <a:srgbClr val="660066"/>
                </a:solidFill>
              </a:rPr>
              <a:t>steatorrhoea</a:t>
            </a:r>
            <a:r>
              <a:rPr lang="en-US" b="1" i="1" dirty="0">
                <a:solidFill>
                  <a:srgbClr val="660066"/>
                </a:solidFill>
              </a:rPr>
              <a:t> or </a:t>
            </a:r>
            <a:r>
              <a:rPr lang="en-US" b="1" i="1" dirty="0" err="1">
                <a:solidFill>
                  <a:srgbClr val="660066"/>
                </a:solidFill>
              </a:rPr>
              <a:t>creattorhoea</a:t>
            </a:r>
            <a:r>
              <a:rPr lang="en-US" b="1" i="1" dirty="0">
                <a:solidFill>
                  <a:srgbClr val="660066"/>
                </a:solidFill>
              </a:rPr>
              <a:t> occur’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3526" y="6087736"/>
            <a:ext cx="38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3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/>
      <p:bldP spid="12" grpId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Assessing exocrine function</a:t>
            </a:r>
          </a:p>
        </p:txBody>
      </p:sp>
    </p:spTree>
    <p:extLst>
      <p:ext uri="{BB962C8B-B14F-4D97-AF65-F5344CB8AC3E}">
        <p14:creationId xmlns:p14="http://schemas.microsoft.com/office/powerpoint/2010/main" val="2452141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838200"/>
          <a:ext cx="5919470" cy="4936236"/>
        </p:xfrm>
        <a:graphic>
          <a:graphicData uri="http://schemas.openxmlformats.org/drawingml/2006/table">
            <a:tbl>
              <a:tblPr/>
              <a:tblGrid>
                <a:gridCol w="5919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5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Arial"/>
                        </a:rPr>
                        <a:t>-</a:t>
                      </a:r>
                      <a:r>
                        <a:rPr lang="en-GB" sz="1800" b="1" dirty="0" err="1">
                          <a:latin typeface="Calibri"/>
                          <a:ea typeface="Times New Roman"/>
                          <a:cs typeface="Arial"/>
                        </a:rPr>
                        <a:t>Steatorrhoea</a:t>
                      </a:r>
                      <a:r>
                        <a:rPr lang="en-GB" sz="1800" b="1" dirty="0">
                          <a:latin typeface="Calibri"/>
                          <a:ea typeface="Times New Roman"/>
                          <a:cs typeface="Arial"/>
                        </a:rPr>
                        <a:t> (pale, floating, oily stool)</a:t>
                      </a:r>
                      <a:endParaRPr lang="en-IE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Arial"/>
                        </a:rPr>
                        <a:t>-Loose, watery stool</a:t>
                      </a:r>
                      <a:endParaRPr lang="en-IE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Arial"/>
                        </a:rPr>
                        <a:t>-Undigested food in stools</a:t>
                      </a:r>
                      <a:endParaRPr lang="en-IE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Arial"/>
                        </a:rPr>
                        <a:t>-Post-</a:t>
                      </a:r>
                      <a:r>
                        <a:rPr lang="en-GB" sz="1800" b="1" dirty="0" err="1">
                          <a:latin typeface="Calibri"/>
                          <a:ea typeface="Times New Roman"/>
                          <a:cs typeface="Arial"/>
                        </a:rPr>
                        <a:t>prandial</a:t>
                      </a:r>
                      <a:r>
                        <a:rPr lang="en-GB" sz="1800" b="1" dirty="0">
                          <a:latin typeface="Calibri"/>
                          <a:ea typeface="Times New Roman"/>
                          <a:cs typeface="Arial"/>
                        </a:rPr>
                        <a:t> abdominal pain</a:t>
                      </a:r>
                      <a:endParaRPr lang="en-IE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Arial"/>
                        </a:rPr>
                        <a:t>-Nausea / colicky abdominal pain</a:t>
                      </a:r>
                      <a:endParaRPr lang="en-IE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Arial"/>
                        </a:rPr>
                        <a:t>-Gastro-oesophageal reflux</a:t>
                      </a:r>
                      <a:endParaRPr lang="en-IE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Arial"/>
                        </a:rPr>
                        <a:t>-Bloating / food intolerance</a:t>
                      </a:r>
                      <a:endParaRPr lang="en-IE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Arial"/>
                        </a:rPr>
                        <a:t>-Malnutrition</a:t>
                      </a:r>
                      <a:endParaRPr lang="en-IE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Arial"/>
                        </a:rPr>
                        <a:t>-Weight loss</a:t>
                      </a:r>
                      <a:endParaRPr lang="en-IE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Arial"/>
                        </a:rPr>
                        <a:t>-Vitamin deficiencies (especially A, D, E, K)</a:t>
                      </a:r>
                      <a:endParaRPr lang="en-IE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latin typeface="Calibri"/>
                          <a:ea typeface="Times New Roman"/>
                          <a:cs typeface="Arial"/>
                        </a:rPr>
                        <a:t>-Hypoglycaemia in diabetes</a:t>
                      </a:r>
                      <a:endParaRPr lang="en-IE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4800600" y="1143000"/>
            <a:ext cx="533400" cy="990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10200" y="1371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Late symptoms</a:t>
            </a:r>
          </a:p>
        </p:txBody>
      </p:sp>
      <p:pic>
        <p:nvPicPr>
          <p:cNvPr id="5" name="Picture 2" descr="http://www.bloatedstomachs.com/Bloated-Stom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819400"/>
            <a:ext cx="1220638" cy="18288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873115"/>
            <a:ext cx="92964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The Parenteral and Enteral and Enteral Nutrition Group of the British Dietetic Association (2011)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A Pocket Guide to Clinical Nutrition. 4th Edition.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1400" dirty="0">
                <a:latin typeface="Calibri" pitchFamily="34" charset="0"/>
                <a:cs typeface="Arial" pitchFamily="34" charset="0"/>
              </a:rPr>
              <a:t>Chapter authors </a:t>
            </a:r>
            <a:r>
              <a:rPr lang="en-GB" sz="1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(Pancreatic Disease in Adults)</a:t>
            </a:r>
            <a:r>
              <a:rPr lang="en-GB" sz="1400" dirty="0">
                <a:latin typeface="Calibri" pitchFamily="34" charset="0"/>
                <a:cs typeface="Arial" pitchFamily="34" charset="0"/>
              </a:rPr>
              <a:t>: Philips M, </a:t>
            </a:r>
            <a:r>
              <a:rPr lang="en-GB" sz="1400" dirty="0" err="1">
                <a:latin typeface="Calibri" pitchFamily="34" charset="0"/>
                <a:cs typeface="Arial" pitchFamily="34" charset="0"/>
              </a:rPr>
              <a:t>McGeeney</a:t>
            </a:r>
            <a:r>
              <a:rPr lang="en-GB" sz="1400" dirty="0">
                <a:latin typeface="Calibri" pitchFamily="34" charset="0"/>
                <a:cs typeface="Arial" pitchFamily="34" charset="0"/>
              </a:rPr>
              <a:t> L, Duggan S, </a:t>
            </a:r>
            <a:r>
              <a:rPr lang="en-GB" sz="1400" dirty="0" err="1">
                <a:latin typeface="Calibri" pitchFamily="34" charset="0"/>
                <a:cs typeface="Arial" pitchFamily="34" charset="0"/>
              </a:rPr>
              <a:t>Arregui-Fresnada</a:t>
            </a:r>
            <a:r>
              <a:rPr lang="en-GB" sz="1400" dirty="0">
                <a:latin typeface="Calibri" pitchFamily="34" charset="0"/>
                <a:cs typeface="Arial" pitchFamily="34" charset="0"/>
              </a:rPr>
              <a:t> I. </a:t>
            </a:r>
            <a:r>
              <a:rPr lang="en-GB" sz="1400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(Being updated 2018)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Signs and symptoms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malabsorption</a:t>
            </a:r>
            <a:endParaRPr kumimoji="0" lang="en-I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5143500" y="2455010"/>
            <a:ext cx="533400" cy="3310383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2910434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Under-recognised symptoms</a:t>
            </a:r>
          </a:p>
        </p:txBody>
      </p:sp>
    </p:spTree>
    <p:extLst>
      <p:ext uri="{BB962C8B-B14F-4D97-AF65-F5344CB8AC3E}">
        <p14:creationId xmlns:p14="http://schemas.microsoft.com/office/powerpoint/2010/main" val="1882152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Diagnosing</a:t>
            </a:r>
            <a:r>
              <a:rPr lang="en-US" dirty="0"/>
              <a:t> malabsorption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3124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Usually clinically evident</a:t>
            </a:r>
          </a:p>
          <a:p>
            <a:pPr lvl="1"/>
            <a:r>
              <a:rPr lang="en-US" sz="2400" dirty="0"/>
              <a:t>But malabsorption may exist even in the absence of overt </a:t>
            </a:r>
            <a:r>
              <a:rPr lang="en-US" sz="2400" dirty="0" err="1"/>
              <a:t>steatorrhoea</a:t>
            </a:r>
            <a:endParaRPr lang="en-US" sz="2400" dirty="0"/>
          </a:p>
          <a:p>
            <a:pPr lvl="1"/>
            <a:r>
              <a:rPr lang="en-US" sz="2400" dirty="0"/>
              <a:t>Patients may reduce intake to counteract symptoms</a:t>
            </a:r>
          </a:p>
          <a:p>
            <a:r>
              <a:rPr lang="en-US" dirty="0"/>
              <a:t>Direct tests </a:t>
            </a:r>
          </a:p>
          <a:p>
            <a:pPr lvl="1"/>
            <a:r>
              <a:rPr lang="en-US" dirty="0"/>
              <a:t>Collecting pancreatic secretions </a:t>
            </a:r>
            <a:r>
              <a:rPr lang="en-US" i="1" dirty="0"/>
              <a:t>via</a:t>
            </a:r>
            <a:r>
              <a:rPr lang="en-US" dirty="0"/>
              <a:t> duodenal intubation</a:t>
            </a:r>
          </a:p>
          <a:p>
            <a:r>
              <a:rPr lang="en-US" dirty="0"/>
              <a:t>Indirect tests</a:t>
            </a:r>
          </a:p>
          <a:p>
            <a:pPr lvl="1"/>
            <a:r>
              <a:rPr lang="en-US" dirty="0"/>
              <a:t>Cheaper and easier to administer</a:t>
            </a:r>
          </a:p>
          <a:p>
            <a:pPr lvl="1"/>
            <a:r>
              <a:rPr lang="en-US" dirty="0"/>
              <a:t>Less sensitive and less specific</a:t>
            </a:r>
          </a:p>
          <a:p>
            <a:pPr lvl="1"/>
            <a:r>
              <a:rPr lang="en-US" dirty="0"/>
              <a:t>4 categories</a:t>
            </a:r>
          </a:p>
          <a:p>
            <a:pPr lvl="1"/>
            <a:endParaRPr lang="en-US" sz="2400" dirty="0"/>
          </a:p>
          <a:p>
            <a:pPr lvl="1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4648200"/>
            <a:ext cx="243840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Indirect tests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Faecal</a:t>
            </a:r>
            <a:r>
              <a:rPr lang="en-US" sz="2400" dirty="0"/>
              <a:t> tests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Breath tests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Urinary tests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Blood tests</a:t>
            </a:r>
          </a:p>
        </p:txBody>
      </p:sp>
    </p:spTree>
    <p:extLst>
      <p:ext uri="{BB962C8B-B14F-4D97-AF65-F5344CB8AC3E}">
        <p14:creationId xmlns:p14="http://schemas.microsoft.com/office/powerpoint/2010/main" val="12093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>
            <a:noAutofit/>
          </a:bodyPr>
          <a:lstStyle/>
          <a:p>
            <a:r>
              <a:rPr lang="en-US" sz="1800" b="1" dirty="0"/>
              <a:t>Indirect tests (Source: </a:t>
            </a:r>
            <a:r>
              <a:rPr lang="en-US" sz="1800" b="1" i="1" dirty="0"/>
              <a:t>Australasian treatment guidelines for the management of PEI</a:t>
            </a:r>
            <a:r>
              <a:rPr lang="en-US" sz="1800" b="1" dirty="0"/>
              <a:t>) </a:t>
            </a:r>
            <a:endParaRPr lang="en-IE" sz="1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044215"/>
              </p:ext>
            </p:extLst>
          </p:nvPr>
        </p:nvGraphicFramePr>
        <p:xfrm>
          <a:off x="0" y="685798"/>
          <a:ext cx="9144000" cy="601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01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Faecal</a:t>
                      </a:r>
                      <a:r>
                        <a:rPr lang="en-US" baseline="0" dirty="0"/>
                        <a:t> tests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Breath tests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Urine tests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Blood tests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67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3-day faecal fat test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Triolein</a:t>
                      </a:r>
                      <a:r>
                        <a:rPr lang="en-US" b="1" dirty="0"/>
                        <a:t> breath test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Bentiromide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Trypsinogen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39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Steatocrit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Fluoresceine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Dilaurate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13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Faecal Chymotrypsin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13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Faecal Elastase-1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91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Sudan III stain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5442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Gold standard: 3-day fat test</a:t>
                      </a:r>
                    </a:p>
                    <a:p>
                      <a:pPr algn="ctr"/>
                      <a:r>
                        <a:rPr lang="en-US" b="0" i="1" dirty="0"/>
                        <a:t>-100g</a:t>
                      </a:r>
                      <a:r>
                        <a:rPr lang="en-US" b="0" i="1" baseline="0" dirty="0"/>
                        <a:t> fat for 3-5 days</a:t>
                      </a:r>
                    </a:p>
                    <a:p>
                      <a:pPr algn="ctr"/>
                      <a:r>
                        <a:rPr lang="en-US" b="0" i="1" baseline="0" dirty="0"/>
                        <a:t>-Weigh food </a:t>
                      </a:r>
                    </a:p>
                    <a:p>
                      <a:pPr algn="ctr"/>
                      <a:r>
                        <a:rPr lang="en-US" b="0" i="1" baseline="0" dirty="0"/>
                        <a:t>-keep dietary records</a:t>
                      </a:r>
                    </a:p>
                    <a:p>
                      <a:pPr algn="ctr"/>
                      <a:r>
                        <a:rPr lang="en-US" b="0" i="1" baseline="0" dirty="0"/>
                        <a:t>-Stools collected over 72-96 hours</a:t>
                      </a:r>
                      <a:endParaRPr lang="en-IE" b="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-Ingested</a:t>
                      </a:r>
                      <a:r>
                        <a:rPr lang="en-US" b="0" i="1" baseline="0" dirty="0"/>
                        <a:t> lipids liberate CO</a:t>
                      </a:r>
                      <a:r>
                        <a:rPr lang="en-US" sz="1200" b="0" i="1" baseline="0" dirty="0"/>
                        <a:t>2</a:t>
                      </a:r>
                      <a:r>
                        <a:rPr lang="en-US" b="0" i="1" baseline="0" dirty="0"/>
                        <a:t> following hydrolysis</a:t>
                      </a:r>
                    </a:p>
                    <a:p>
                      <a:pPr algn="ctr"/>
                      <a:r>
                        <a:rPr lang="en-US" b="0" i="1" baseline="0" dirty="0"/>
                        <a:t>-Not fully validated</a:t>
                      </a:r>
                    </a:p>
                    <a:p>
                      <a:pPr algn="ctr"/>
                      <a:r>
                        <a:rPr lang="en-US" b="0" i="1" dirty="0"/>
                        <a:t>Do not differentiate between pancreatic and non-pancreatic causes</a:t>
                      </a:r>
                      <a:endParaRPr lang="en-IE" b="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-Use non-absorbable substrates that are specifically cleaved by pancreatic enzymes</a:t>
                      </a:r>
                    </a:p>
                    <a:p>
                      <a:pPr algn="ctr"/>
                      <a:r>
                        <a:rPr lang="en-US" b="0" i="1" dirty="0"/>
                        <a:t>-Urine collection over time period</a:t>
                      </a:r>
                    </a:p>
                    <a:p>
                      <a:pPr algn="ctr"/>
                      <a:r>
                        <a:rPr lang="en-US" b="0" i="1" dirty="0"/>
                        <a:t>-Superseded by simpler blood</a:t>
                      </a:r>
                      <a:r>
                        <a:rPr lang="en-US" b="0" i="1" baseline="0" dirty="0"/>
                        <a:t> tests</a:t>
                      </a:r>
                      <a:endParaRPr lang="en-IE" b="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-Trypsin exclusively synthesised by the pancreas and small amts released into blood as tripsinogen</a:t>
                      </a:r>
                    </a:p>
                    <a:p>
                      <a:pPr algn="ctr"/>
                      <a:r>
                        <a:rPr lang="en-US" b="0" i="1" dirty="0"/>
                        <a:t>-Validated</a:t>
                      </a:r>
                      <a:r>
                        <a:rPr lang="en-US" b="0" i="1" baseline="0" dirty="0"/>
                        <a:t> in CF</a:t>
                      </a:r>
                      <a:endParaRPr lang="en-IE" b="0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4800" y="1295400"/>
            <a:ext cx="1981200" cy="609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ounded Rectangle 5"/>
          <p:cNvSpPr/>
          <p:nvPr/>
        </p:nvSpPr>
        <p:spPr>
          <a:xfrm>
            <a:off x="304800" y="3276600"/>
            <a:ext cx="1905000" cy="609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597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Faecal Elastase-1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75" y="1295400"/>
            <a:ext cx="5334000" cy="3886200"/>
          </a:xfrm>
        </p:spPr>
        <p:txBody>
          <a:bodyPr>
            <a:normAutofit/>
          </a:bodyPr>
          <a:lstStyle/>
          <a:p>
            <a:r>
              <a:rPr lang="en-US" sz="2400" dirty="0"/>
              <a:t>Widely used</a:t>
            </a:r>
          </a:p>
          <a:p>
            <a:r>
              <a:rPr lang="en-US" sz="2400" dirty="0"/>
              <a:t>Cheap, non-invasive, widely available</a:t>
            </a:r>
          </a:p>
          <a:p>
            <a:r>
              <a:rPr lang="en-US" sz="2400" dirty="0"/>
              <a:t>Pancreatic enzyme that is not degraded during digestion and may be measured in the stool</a:t>
            </a:r>
          </a:p>
          <a:p>
            <a:r>
              <a:rPr lang="en-US" sz="2400" dirty="0"/>
              <a:t>Not affected by enzyme use</a:t>
            </a:r>
          </a:p>
          <a:p>
            <a:r>
              <a:rPr lang="en-US" sz="2400" dirty="0"/>
              <a:t>Does not require timed stool collection</a:t>
            </a:r>
          </a:p>
          <a:p>
            <a:r>
              <a:rPr lang="en-US" sz="2400" dirty="0"/>
              <a:t>Does not require special diet</a:t>
            </a:r>
          </a:p>
        </p:txBody>
      </p:sp>
      <p:pic>
        <p:nvPicPr>
          <p:cNvPr id="5" name="Picture 2" descr="http://www.alphalabs.co.uk/system/cache/cms_site_products_images_2174-1-2470_256_256_1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2720181" cy="27201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410200"/>
            <a:ext cx="39624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</a:t>
            </a:r>
          </a:p>
          <a:p>
            <a:pPr algn="ctr"/>
            <a:r>
              <a:rPr lang="en-US" sz="2400" dirty="0"/>
              <a:t>Sensitivity limited in mild pancreatic insufficiency</a:t>
            </a:r>
            <a:endParaRPr lang="en-I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4419600"/>
            <a:ext cx="3200400" cy="234525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Reference range</a:t>
            </a:r>
          </a:p>
          <a:p>
            <a:endParaRPr lang="en-US" b="1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/>
              <a:t>&lt; 100 </a:t>
            </a:r>
            <a:r>
              <a:rPr lang="en-GB" dirty="0">
                <a:sym typeface="Symbol"/>
              </a:rPr>
              <a:t></a:t>
            </a:r>
            <a:r>
              <a:rPr lang="en-GB" dirty="0"/>
              <a:t>g/g severe deficiency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dirty="0"/>
              <a:t>100-200 </a:t>
            </a:r>
            <a:r>
              <a:rPr lang="en-GB" dirty="0">
                <a:sym typeface="Symbol"/>
              </a:rPr>
              <a:t></a:t>
            </a:r>
            <a:r>
              <a:rPr lang="en-GB" dirty="0"/>
              <a:t>g/g PEI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dirty="0"/>
              <a:t>&gt;200 </a:t>
            </a:r>
            <a:r>
              <a:rPr lang="en-GB" dirty="0">
                <a:sym typeface="Symbol"/>
              </a:rPr>
              <a:t></a:t>
            </a:r>
            <a:r>
              <a:rPr lang="en-GB" dirty="0"/>
              <a:t>g/g normal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dirty="0"/>
              <a:t>200-500 </a:t>
            </a:r>
            <a:r>
              <a:rPr lang="en-GB" dirty="0">
                <a:sym typeface="Symbol"/>
              </a:rPr>
              <a:t></a:t>
            </a:r>
            <a:r>
              <a:rPr lang="en-GB" dirty="0"/>
              <a:t>g/g  ???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18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87313"/>
            <a:ext cx="8229600" cy="693738"/>
          </a:xfrm>
        </p:spPr>
        <p:txBody>
          <a:bodyPr>
            <a:normAutofit/>
          </a:bodyPr>
          <a:lstStyle/>
          <a:p>
            <a:r>
              <a:rPr lang="en-IE" sz="3600" b="1" dirty="0"/>
              <a:t>The pancreas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31" y="605780"/>
            <a:ext cx="44005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3231" y="4156503"/>
            <a:ext cx="4322453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Soft, lobulated, yellowish gland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14-18cm long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85-100g in weight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Head, neck, body, tail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Upper peritoneum, between upper duodenum and spleen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Associated with many vascular structures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Key organ in digestion and metabolism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9" y="692696"/>
            <a:ext cx="4553349" cy="23391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14300" lvl="1" algn="ctr"/>
            <a:r>
              <a:rPr lang="en-US" b="1" dirty="0"/>
              <a:t>Exocrine function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Pancreas secretes 2.5L of exocrine fluid per day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95-98% of pancreas per weight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Acinar (majority), </a:t>
            </a:r>
            <a:r>
              <a:rPr lang="en-US" sz="1600" dirty="0" err="1"/>
              <a:t>centroacinar</a:t>
            </a:r>
            <a:r>
              <a:rPr lang="en-US" sz="1600" dirty="0"/>
              <a:t>, ductal cells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Nutrients in the intestines stimulate exocrine function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Acinar cells connected to the pancreatic duct by </a:t>
            </a:r>
            <a:r>
              <a:rPr lang="en-US" sz="1600" dirty="0" err="1"/>
              <a:t>ductules</a:t>
            </a:r>
            <a:r>
              <a:rPr lang="en-US" sz="1600" dirty="0"/>
              <a:t>, lined by columnar epithelium – secrete a bicarbonate-rich fluid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3349" y="3220862"/>
            <a:ext cx="4572000" cy="35209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14300" lvl="1" algn="ctr"/>
            <a:r>
              <a:rPr lang="en-US" b="1" dirty="0"/>
              <a:t>Endocrine function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Cells arranged in diffusely distributed nests (islets)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Only about 1% of weight, higher concentration in tail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Islet cells: 60% insulin-secreting </a:t>
            </a:r>
            <a:r>
              <a:rPr lang="el-GR" sz="1600" dirty="0"/>
              <a:t>β</a:t>
            </a:r>
            <a:r>
              <a:rPr lang="en-US" sz="1600" dirty="0"/>
              <a:t>-cells, 25% glucagon-secreting </a:t>
            </a:r>
            <a:r>
              <a:rPr lang="el-GR" sz="1600" dirty="0"/>
              <a:t>α</a:t>
            </a:r>
            <a:r>
              <a:rPr lang="en-IE" sz="1600" dirty="0"/>
              <a:t>-cells</a:t>
            </a:r>
          </a:p>
          <a:p>
            <a:pPr marL="8572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Insulin (anabolic hormone)</a:t>
            </a:r>
          </a:p>
          <a:p>
            <a:pPr marL="8572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Glucagon (induces </a:t>
            </a:r>
            <a:r>
              <a:rPr lang="en-US" sz="1600" dirty="0" err="1"/>
              <a:t>hyperglycaemia</a:t>
            </a:r>
            <a:r>
              <a:rPr lang="en-US" sz="1600" dirty="0"/>
              <a:t>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l-GR" sz="1600" dirty="0"/>
              <a:t>δ</a:t>
            </a:r>
            <a:r>
              <a:rPr lang="en-IE" sz="1600" dirty="0"/>
              <a:t>-cells secrete somatostatin (supresses both insulin and glucagon)</a:t>
            </a:r>
            <a:endParaRPr lang="en-US" sz="16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1600" dirty="0"/>
              <a:t>PP cells secrete pancreatic polypeptide (stimulate enzyme secretion)</a:t>
            </a:r>
          </a:p>
        </p:txBody>
      </p:sp>
    </p:spTree>
    <p:extLst>
      <p:ext uri="{BB962C8B-B14F-4D97-AF65-F5344CB8AC3E}">
        <p14:creationId xmlns:p14="http://schemas.microsoft.com/office/powerpoint/2010/main" val="31405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88010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5219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200400" y="2057400"/>
            <a:ext cx="396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0400" y="2971800"/>
            <a:ext cx="4876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0400" y="3124200"/>
            <a:ext cx="4876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378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Practicalities:</a:t>
            </a:r>
            <a:br>
              <a:rPr lang="en-US" b="1" dirty="0"/>
            </a:br>
            <a:r>
              <a:rPr lang="en-US" dirty="0"/>
              <a:t>How should PERT be administered?</a:t>
            </a:r>
          </a:p>
        </p:txBody>
      </p:sp>
      <p:pic>
        <p:nvPicPr>
          <p:cNvPr id="6" name="Picture 2" descr="http://www.socialmediaexplorer.com/wp-content/uploads/2009/09/ss-survey-doug-steph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114800"/>
            <a:ext cx="2209800" cy="1476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141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Administration</a:t>
            </a:r>
            <a:br>
              <a:rPr lang="en-US" dirty="0"/>
            </a:br>
            <a:r>
              <a:rPr lang="en-US" sz="3100" dirty="0"/>
              <a:t>General information I</a:t>
            </a:r>
            <a:endParaRPr lang="en-IE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029200" cy="4495800"/>
          </a:xfrm>
        </p:spPr>
        <p:txBody>
          <a:bodyPr>
            <a:normAutofit/>
          </a:bodyPr>
          <a:lstStyle/>
          <a:p>
            <a:r>
              <a:rPr lang="en-GB" sz="2400" dirty="0"/>
              <a:t>PERT with meals. Where &gt;1 capsule needed, spread out over the meal </a:t>
            </a:r>
            <a:endParaRPr lang="en-US" sz="2400" baseline="30000" dirty="0"/>
          </a:p>
          <a:p>
            <a:r>
              <a:rPr lang="en-GB" sz="2400" dirty="0"/>
              <a:t>Capsules may be opened if necessary and the the granules / microspheres mixed with an acidic fruit puree and swallowed without chewing </a:t>
            </a:r>
            <a:endParaRPr lang="en-US" sz="2400" dirty="0"/>
          </a:p>
          <a:p>
            <a:r>
              <a:rPr lang="en-US" sz="2400" dirty="0"/>
              <a:t>Dietary assessment vital – check diet regularly</a:t>
            </a:r>
          </a:p>
          <a:p>
            <a:r>
              <a:rPr lang="en-US" sz="2400" dirty="0"/>
              <a:t>Try a PPI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1265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solidFill>
                  <a:srgbClr val="595959"/>
                </a:solidFill>
              </a:rPr>
              <a:t>Keller &amp; Layer. Human pancreatic exocrine response to nutrients in health and disease. Gut 2005; 54(Supp VI):vi1-28</a:t>
            </a:r>
          </a:p>
          <a:p>
            <a:pPr marL="342900" indent="-342900">
              <a:buAutoNum type="arabicPeriod"/>
            </a:pPr>
            <a:r>
              <a:rPr lang="en-US" sz="1400" dirty="0" err="1">
                <a:solidFill>
                  <a:srgbClr val="595959"/>
                </a:solidFill>
              </a:rPr>
              <a:t>Imrie</a:t>
            </a:r>
            <a:r>
              <a:rPr lang="en-US" sz="1400" dirty="0">
                <a:solidFill>
                  <a:srgbClr val="595959"/>
                </a:solidFill>
              </a:rPr>
              <a:t> et al, Expert commentary: how we do it. Aliment. Pharm and </a:t>
            </a:r>
            <a:r>
              <a:rPr lang="en-US" sz="1400" dirty="0" err="1">
                <a:solidFill>
                  <a:srgbClr val="595959"/>
                </a:solidFill>
              </a:rPr>
              <a:t>Ther</a:t>
            </a:r>
            <a:r>
              <a:rPr lang="en-US" sz="1400" dirty="0">
                <a:solidFill>
                  <a:srgbClr val="595959"/>
                </a:solidFill>
              </a:rPr>
              <a:t> 2010; 32 (suppl 1): 21-25</a:t>
            </a:r>
          </a:p>
        </p:txBody>
      </p:sp>
      <p:pic>
        <p:nvPicPr>
          <p:cNvPr id="56322" name="Picture 2" descr="http://upload.wikimedia.org/wikipedia/commons/5/55/VariousP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2400"/>
            <a:ext cx="2006600" cy="150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62600" y="2133600"/>
            <a:ext cx="2971800" cy="38472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Dosage</a:t>
            </a:r>
          </a:p>
          <a:p>
            <a:endParaRPr lang="en-US" u="sng" dirty="0"/>
          </a:p>
          <a:p>
            <a:pPr marL="342900" indent="-342900">
              <a:buFontTx/>
              <a:buChar char="-"/>
            </a:pPr>
            <a:r>
              <a:rPr lang="en-US" sz="2000" u="sng" dirty="0"/>
              <a:t>Min dose</a:t>
            </a:r>
            <a:r>
              <a:rPr lang="en-US" sz="2000" dirty="0"/>
              <a:t> </a:t>
            </a:r>
            <a:r>
              <a:rPr lang="en-US" sz="2000" b="1" dirty="0"/>
              <a:t>25,000-50,000 / meal </a:t>
            </a:r>
            <a:r>
              <a:rPr lang="en-US" sz="2000" dirty="0"/>
              <a:t>to reduce </a:t>
            </a:r>
            <a:r>
              <a:rPr lang="en-US" sz="2000" dirty="0" err="1"/>
              <a:t>steatorrhoea</a:t>
            </a:r>
            <a:r>
              <a:rPr lang="en-US" sz="2000" dirty="0"/>
              <a:t> to &lt;15g/ day to compensate for PEI</a:t>
            </a:r>
            <a:r>
              <a:rPr lang="en-US" sz="2000" baseline="30000" dirty="0"/>
              <a:t>1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Dose should be gradually increased until symptoms are controlled</a:t>
            </a:r>
            <a:r>
              <a:rPr lang="en-US" sz="2000" baseline="30000" dirty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14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3886200" cy="2971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Flexible administration</a:t>
            </a:r>
          </a:p>
          <a:p>
            <a:pPr marL="0" indent="0" algn="ctr">
              <a:buNone/>
            </a:pPr>
            <a:r>
              <a:rPr lang="en-US" sz="2400" dirty="0"/>
              <a:t>Patients will not usually have a set amount of PERT per day</a:t>
            </a:r>
          </a:p>
          <a:p>
            <a:pPr marL="0" indent="0" algn="ctr">
              <a:buNone/>
            </a:pPr>
            <a:r>
              <a:rPr lang="en-US" sz="2400" dirty="0"/>
              <a:t>Variety of doses useful</a:t>
            </a:r>
          </a:p>
          <a:p>
            <a:pPr marL="0" indent="0" algn="ctr">
              <a:buNone/>
            </a:pPr>
            <a:r>
              <a:rPr lang="en-US" sz="2400" dirty="0"/>
              <a:t>They will take as many times as they eat</a:t>
            </a:r>
          </a:p>
          <a:p>
            <a:pPr marL="0" indent="0" algn="ctr">
              <a:buNone/>
            </a:pPr>
            <a:r>
              <a:rPr lang="en-US" sz="2400" dirty="0"/>
              <a:t>If they skip a meal they won’t need to take one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Administration</a:t>
            </a:r>
            <a:br>
              <a:rPr lang="en-US" dirty="0"/>
            </a:br>
            <a:r>
              <a:rPr lang="en-US" sz="3100" dirty="0"/>
              <a:t>General information II</a:t>
            </a:r>
            <a:endParaRPr lang="en-IE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2133600"/>
            <a:ext cx="3886200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/>
              <a:t>Maximum dose?</a:t>
            </a:r>
          </a:p>
          <a:p>
            <a:pPr lvl="0" algn="ctr"/>
            <a:r>
              <a:rPr lang="en-GB" sz="2400" dirty="0"/>
              <a:t>No max enzyme dose, though if reached </a:t>
            </a:r>
            <a:r>
              <a:rPr lang="en-GB" sz="2400" dirty="0">
                <a:solidFill>
                  <a:srgbClr val="FF0000"/>
                </a:solidFill>
              </a:rPr>
              <a:t>10,000 lipase u/ kg </a:t>
            </a:r>
            <a:r>
              <a:rPr lang="en-GB" sz="2400" dirty="0"/>
              <a:t>/day reconsider: </a:t>
            </a:r>
          </a:p>
          <a:p>
            <a:pPr marL="285750" lvl="0" indent="-285750" algn="ctr">
              <a:buFontTx/>
              <a:buChar char="-"/>
            </a:pPr>
            <a:r>
              <a:rPr lang="en-GB" sz="2400" dirty="0"/>
              <a:t>Other causes of </a:t>
            </a:r>
            <a:r>
              <a:rPr lang="en-GB" sz="2400" dirty="0" err="1"/>
              <a:t>malabsorption</a:t>
            </a:r>
            <a:r>
              <a:rPr lang="en-GB" sz="2400" dirty="0"/>
              <a:t> </a:t>
            </a:r>
          </a:p>
          <a:p>
            <a:pPr marL="285750" lvl="0" indent="-285750" algn="ctr">
              <a:buFontTx/>
              <a:buChar char="-"/>
            </a:pPr>
            <a:r>
              <a:rPr lang="en-GB" sz="2400" dirty="0"/>
              <a:t>Recheck correct administration</a:t>
            </a:r>
            <a:endParaRPr lang="en-US" sz="1400" dirty="0"/>
          </a:p>
        </p:txBody>
      </p:sp>
      <p:pic>
        <p:nvPicPr>
          <p:cNvPr id="6" name="Picture 2" descr="http://upload.wikimedia.org/wikipedia/commons/5/55/VariousP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0311"/>
            <a:ext cx="2006600" cy="150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945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treatment failure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/>
              <a:t>Spanish Pancreatic club recommendations, 2013</a:t>
            </a:r>
          </a:p>
          <a:p>
            <a:pPr lvl="1"/>
            <a:r>
              <a:rPr lang="en-US" dirty="0"/>
              <a:t>Inadequate patient compliance</a:t>
            </a:r>
          </a:p>
          <a:p>
            <a:pPr lvl="1"/>
            <a:r>
              <a:rPr lang="en-US" dirty="0"/>
              <a:t>Inadequate acid suppression</a:t>
            </a:r>
          </a:p>
          <a:p>
            <a:pPr lvl="1"/>
            <a:r>
              <a:rPr lang="en-US" dirty="0"/>
              <a:t>Bacterial overgrowth</a:t>
            </a:r>
          </a:p>
          <a:p>
            <a:r>
              <a:rPr lang="en-US" dirty="0"/>
              <a:t>Other causes of malabsorption </a:t>
            </a:r>
            <a:r>
              <a:rPr lang="en-US" sz="1800" dirty="0"/>
              <a:t>(Imrie 2010, </a:t>
            </a:r>
            <a:r>
              <a:rPr lang="en-US" sz="1800" dirty="0" err="1"/>
              <a:t>Toouli</a:t>
            </a:r>
            <a:r>
              <a:rPr lang="en-US" sz="1800" dirty="0"/>
              <a:t> et al, 2010)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Coeliac disease</a:t>
            </a:r>
          </a:p>
          <a:p>
            <a:pPr lvl="1"/>
            <a:r>
              <a:rPr lang="en-US" dirty="0" err="1"/>
              <a:t>Giardiasis</a:t>
            </a:r>
            <a:endParaRPr lang="en-US" dirty="0"/>
          </a:p>
          <a:p>
            <a:pPr lvl="1"/>
            <a:r>
              <a:rPr lang="en-US" dirty="0"/>
              <a:t>Biliary obstruction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20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Australasian Guidelines</a:t>
            </a: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PERT should be used to treat PEI in patients with unresectable disease to maintain weight and improve QOL (evidence grade 2a)</a:t>
            </a:r>
          </a:p>
          <a:p>
            <a:r>
              <a:rPr lang="en-US" dirty="0"/>
              <a:t>Recommended doses:</a:t>
            </a:r>
          </a:p>
          <a:p>
            <a:pPr lvl="1"/>
            <a:r>
              <a:rPr lang="en-US" dirty="0"/>
              <a:t>Initial dose recommended: 25,000-40,000 units lipase with each meal, titrated to a maximum of 75,000-80,000 units lipase per meal</a:t>
            </a:r>
          </a:p>
          <a:p>
            <a:endParaRPr lang="en-US" dirty="0"/>
          </a:p>
          <a:p>
            <a:r>
              <a:rPr lang="en-US" dirty="0"/>
              <a:t>Dietary management: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"/>
            <a:ext cx="3276600" cy="109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Australasian Pancreatic Clu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914400"/>
            <a:ext cx="2057400" cy="552170"/>
          </a:xfrm>
          <a:prstGeom prst="rect">
            <a:avLst/>
          </a:prstGeom>
          <a:noFill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00600"/>
            <a:ext cx="918332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317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14249" r="1733"/>
          <a:stretch/>
        </p:blipFill>
        <p:spPr>
          <a:xfrm>
            <a:off x="3962400" y="152400"/>
            <a:ext cx="4770657" cy="153401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0328" y="1623786"/>
            <a:ext cx="7066305" cy="2168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0328" y="4009571"/>
            <a:ext cx="7041673" cy="215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487" y="4535714"/>
            <a:ext cx="17578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When treatment fails..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43407" y="2806700"/>
            <a:ext cx="32925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51007" y="3009900"/>
            <a:ext cx="22638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49969" y="3594100"/>
            <a:ext cx="39619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54500" y="5016500"/>
            <a:ext cx="2578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45207" y="5207000"/>
            <a:ext cx="15907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49969" y="5737546"/>
            <a:ext cx="7996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41910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PERT in Chronic pancreatitis</a:t>
            </a:r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2211643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752600" cy="2819400"/>
          </a:xfrm>
          <a:solidFill>
            <a:srgbClr val="FFFF66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dirty="0"/>
              <a:t>ALGORITHM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dirty="0" err="1"/>
              <a:t>Imrie</a:t>
            </a:r>
            <a:r>
              <a:rPr lang="en-US" sz="2000" dirty="0"/>
              <a:t> </a:t>
            </a:r>
            <a:r>
              <a:rPr lang="en-US" sz="2000" i="1" dirty="0"/>
              <a:t>et al</a:t>
            </a:r>
            <a:r>
              <a:rPr lang="en-US" sz="2000" dirty="0"/>
              <a:t>, 2010:</a:t>
            </a:r>
            <a:br>
              <a:rPr lang="en-US" sz="2000" dirty="0"/>
            </a:br>
            <a:r>
              <a:rPr lang="en-US" sz="2000" dirty="0"/>
              <a:t>based on Layer &amp; Keller, 2003</a:t>
            </a:r>
            <a:endParaRPr lang="en-IE" sz="2000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837" y="381000"/>
            <a:ext cx="72901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38100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tx2"/>
                </a:solidFill>
              </a:rPr>
              <a:t>‘At every step in the algorithm, </a:t>
            </a:r>
            <a:r>
              <a:rPr lang="en-US" sz="2000" b="1" i="1" u="sng" dirty="0">
                <a:solidFill>
                  <a:schemeClr val="tx2"/>
                </a:solidFill>
              </a:rPr>
              <a:t>dietary intake </a:t>
            </a:r>
            <a:r>
              <a:rPr lang="en-US" sz="2000" b="1" i="1" dirty="0">
                <a:solidFill>
                  <a:schemeClr val="tx2"/>
                </a:solidFill>
              </a:rPr>
              <a:t>should be completely reassessed, and diet &amp; pancreatic enzyme dose altered if necessary’</a:t>
            </a:r>
            <a:endParaRPr lang="en-IE" sz="2000" b="1" i="1" dirty="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276600" y="1143000"/>
            <a:ext cx="2438400" cy="6096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86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7000"/>
            <a:ext cx="6324599" cy="26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526459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810000" y="3962400"/>
            <a:ext cx="3505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6800" y="4267200"/>
            <a:ext cx="617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6800" y="4495800"/>
            <a:ext cx="617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4800600"/>
            <a:ext cx="411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223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120680" cy="565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81000"/>
            <a:ext cx="4283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Duggan </a:t>
            </a:r>
            <a:r>
              <a:rPr lang="en-IE" sz="1600" i="1" dirty="0"/>
              <a:t>et al</a:t>
            </a:r>
            <a:r>
              <a:rPr lang="en-IE" sz="1600" dirty="0"/>
              <a:t>, Practical </a:t>
            </a:r>
            <a:r>
              <a:rPr lang="en-IE" sz="1600" dirty="0" err="1"/>
              <a:t>Gastroenterol</a:t>
            </a:r>
            <a:r>
              <a:rPr lang="en-IE" sz="1600" dirty="0"/>
              <a:t>. 2013</a:t>
            </a:r>
          </a:p>
        </p:txBody>
      </p:sp>
    </p:spTree>
    <p:extLst>
      <p:ext uri="{BB962C8B-B14F-4D97-AF65-F5344CB8AC3E}">
        <p14:creationId xmlns:p14="http://schemas.microsoft.com/office/powerpoint/2010/main" val="110774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155575" y="12827"/>
            <a:ext cx="8229600" cy="813605"/>
          </a:xfrm>
        </p:spPr>
        <p:txBody>
          <a:bodyPr/>
          <a:lstStyle/>
          <a:p>
            <a:r>
              <a:rPr lang="en-US" sz="3600" dirty="0"/>
              <a:t>Chronic pancreatitis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16000"/>
            <a:ext cx="4270375" cy="224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ea typeface="+mn-ea"/>
              </a:rPr>
              <a:t>Definition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Defined as a continuing inflammatory disease of the pancreas characterised by irreversible morphological changes that typically cause abdominal pain and/or permanent loss of pancreatic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1525" y="1016000"/>
            <a:ext cx="4562475" cy="3170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ea typeface="+mn-ea"/>
              </a:rPr>
              <a:t>Pathology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Progressive exocrine atrophy, with replacement of the normal pancreatic tissue with fibrous tissue leading to gland enlargement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Main duct dilated, tortuous and strictured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Gland becomes fibrotic and shrinks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Secretions may calcify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Islets initially preserved, but later blood supply compromised and they atrophy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1525" y="4386374"/>
            <a:ext cx="4562475" cy="1939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ea typeface="+mn-ea"/>
              </a:rPr>
              <a:t>Incidence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Est. 3.5-10 per 100,000 population per year (Europe)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More common in males, particularly alcoholic </a:t>
            </a:r>
            <a:r>
              <a:rPr lang="en-US" sz="2000" dirty="0" err="1">
                <a:latin typeface="+mn-lt"/>
                <a:ea typeface="+mn-ea"/>
              </a:rPr>
              <a:t>aetiology</a:t>
            </a:r>
            <a:endParaRPr lang="en-US" sz="2000" dirty="0"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Usually begins in adulthood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369017"/>
            <a:ext cx="4270375" cy="3170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ea typeface="+mn-ea"/>
              </a:rPr>
              <a:t>Cause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Excess alcohol consumption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Pancreatic duct obstruction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Pancreas </a:t>
            </a:r>
            <a:r>
              <a:rPr lang="en-US" sz="2000" dirty="0" err="1">
                <a:latin typeface="+mn-lt"/>
                <a:ea typeface="+mn-ea"/>
              </a:rPr>
              <a:t>divisum</a:t>
            </a:r>
            <a:endParaRPr lang="en-US" sz="2000" dirty="0"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Cystic fibrosis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Hypercalcaemia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Autoimmunity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Gene mutations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n-lt"/>
                <a:ea typeface="+mn-ea"/>
              </a:rPr>
              <a:t>Hypertriglyceridaemia</a:t>
            </a:r>
            <a:endParaRPr lang="en-US" sz="2000" dirty="0"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</a:rPr>
              <a:t>Idiopathic</a:t>
            </a:r>
          </a:p>
        </p:txBody>
      </p:sp>
    </p:spTree>
    <p:extLst>
      <p:ext uri="{BB962C8B-B14F-4D97-AF65-F5344CB8AC3E}">
        <p14:creationId xmlns:p14="http://schemas.microsoft.com/office/powerpoint/2010/main" val="217507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assessment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334000"/>
            <a:ext cx="5638800" cy="83099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/>
              <a:t>Food and symptom diary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Individualised patient education vital</a:t>
            </a:r>
            <a:endParaRPr lang="en-IE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752600"/>
            <a:ext cx="2895600" cy="2339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Enzymes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How many taken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Dosage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Timing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How are they taken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Storage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Compliance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Patient understanding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752600"/>
            <a:ext cx="2895600" cy="2616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Diet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Meals, snack, supplements, liquids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Meal timing, frequency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Fat content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Fibre</a:t>
            </a:r>
            <a:r>
              <a:rPr lang="en-US" dirty="0"/>
              <a:t> content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Cooking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Volume at each meal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Diabetes?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5667" y="1752600"/>
            <a:ext cx="2895600" cy="2339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Other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PPI/ H2 blockers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Symptoms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Anthropometry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Micronutrients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Bone health (DXA)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Supplementation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MCT, ONS, vitamin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5029200"/>
            <a:ext cx="2215337" cy="14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93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440"/>
            <a:ext cx="5652120" cy="590622"/>
          </a:xfrm>
        </p:spPr>
        <p:txBody>
          <a:bodyPr>
            <a:noAutofit/>
          </a:bodyPr>
          <a:lstStyle/>
          <a:p>
            <a:r>
              <a:rPr lang="en-IE" sz="2800" dirty="0"/>
              <a:t>Nutritional status as a marker of PEI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2160" y="4326997"/>
            <a:ext cx="20882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IE" b="1" dirty="0">
                <a:solidFill>
                  <a:prstClr val="black"/>
                </a:solidFill>
              </a:rPr>
              <a:t>Malabsorption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3429000"/>
            <a:ext cx="208823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IE" b="1" dirty="0">
                <a:solidFill>
                  <a:prstClr val="white"/>
                </a:solidFill>
              </a:rPr>
              <a:t>Poor dietary intake</a:t>
            </a:r>
          </a:p>
        </p:txBody>
      </p:sp>
      <p:sp>
        <p:nvSpPr>
          <p:cNvPr id="5" name="Down Arrow 4"/>
          <p:cNvSpPr/>
          <p:nvPr/>
        </p:nvSpPr>
        <p:spPr>
          <a:xfrm>
            <a:off x="6876256" y="386104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912260" y="479715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5301208"/>
            <a:ext cx="2088232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IE" b="1" dirty="0">
                <a:solidFill>
                  <a:prstClr val="white"/>
                </a:solidFill>
              </a:rPr>
              <a:t>Undernutrition</a:t>
            </a:r>
          </a:p>
          <a:p>
            <a:pPr algn="ctr" defTabSz="914400"/>
            <a:r>
              <a:rPr lang="en-IE" b="1" dirty="0">
                <a:solidFill>
                  <a:prstClr val="white"/>
                </a:solidFill>
              </a:rPr>
              <a:t>Deficiency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8432" y="4328205"/>
            <a:ext cx="7200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IE" b="1" dirty="0">
                <a:solidFill>
                  <a:prstClr val="black"/>
                </a:solidFill>
              </a:rPr>
              <a:t>PERT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522956" y="4391713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4538" y="4449363"/>
            <a:ext cx="7200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IE" b="1" dirty="0">
                <a:solidFill>
                  <a:prstClr val="black"/>
                </a:solidFill>
              </a:rPr>
              <a:t>PERT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1881" y="4207047"/>
            <a:ext cx="7200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IE" b="1" dirty="0">
                <a:solidFill>
                  <a:prstClr val="black"/>
                </a:solidFill>
              </a:rPr>
              <a:t>PERT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2160" y="4518931"/>
            <a:ext cx="7200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IE" b="1" dirty="0">
                <a:solidFill>
                  <a:prstClr val="black"/>
                </a:solidFill>
              </a:rPr>
              <a:t>PERT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2360" y="4600046"/>
            <a:ext cx="7200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IE" b="1" dirty="0">
                <a:solidFill>
                  <a:prstClr val="black"/>
                </a:solidFill>
              </a:rPr>
              <a:t>PERT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40352" y="4142331"/>
            <a:ext cx="7200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IE" b="1" dirty="0">
                <a:solidFill>
                  <a:prstClr val="black"/>
                </a:solidFill>
              </a:rPr>
              <a:t>PERT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139952" y="3356992"/>
            <a:ext cx="1800200" cy="58071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3429000"/>
            <a:ext cx="2184808" cy="376733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IE" b="1" dirty="0">
                <a:solidFill>
                  <a:prstClr val="white"/>
                </a:solidFill>
              </a:rPr>
              <a:t>Optimise diet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8104" y="5301208"/>
            <a:ext cx="2952328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2000" b="1" dirty="0">
                <a:solidFill>
                  <a:prstClr val="black"/>
                </a:solidFill>
              </a:rPr>
              <a:t>Improved nutritional </a:t>
            </a:r>
          </a:p>
          <a:p>
            <a:pPr algn="ctr" defTabSz="914400"/>
            <a:r>
              <a:rPr lang="en-IE" sz="2000" b="1" dirty="0">
                <a:solidFill>
                  <a:prstClr val="black"/>
                </a:solidFill>
              </a:rPr>
              <a:t>outcomes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139952" y="3356992"/>
            <a:ext cx="1800200" cy="58071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>
              <a:solidFill>
                <a:prstClr val="white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218"/>
            <a:ext cx="2966642" cy="12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79606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</a:rPr>
              <a:t>Lindkvist</a:t>
            </a:r>
            <a:r>
              <a:rPr lang="en-US" dirty="0">
                <a:solidFill>
                  <a:prstClr val="black"/>
                </a:solidFill>
              </a:rPr>
              <a:t> et al, </a:t>
            </a:r>
            <a:r>
              <a:rPr lang="en-US" dirty="0" err="1">
                <a:solidFill>
                  <a:prstClr val="black"/>
                </a:solidFill>
              </a:rPr>
              <a:t>Pancreatology</a:t>
            </a:r>
            <a:r>
              <a:rPr lang="en-US" dirty="0">
                <a:solidFill>
                  <a:prstClr val="black"/>
                </a:solidFill>
              </a:rPr>
              <a:t>,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9" y="4809917"/>
            <a:ext cx="42767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1560" y="463402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2000" b="1" dirty="0">
                <a:solidFill>
                  <a:srgbClr val="7030A0"/>
                </a:solidFill>
              </a:rPr>
              <a:t>Diet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15816" y="476932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2000" b="1" dirty="0">
                <a:solidFill>
                  <a:srgbClr val="7030A0"/>
                </a:solidFill>
              </a:rPr>
              <a:t>PERT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564" y="601318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b="1" dirty="0">
                <a:solidFill>
                  <a:srgbClr val="7030A0"/>
                </a:solidFill>
              </a:rPr>
              <a:t>Optimal nutritional status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" y="1379676"/>
            <a:ext cx="4139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</a:rPr>
              <a:t>Narrative review on parameters (including nutritional markers) to measure PEI and monitor PERT efficacy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</a:rPr>
              <a:t>Limited evidence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</a:rPr>
              <a:t>Some suggestion that vitamin E, RBP, magnesium and zinc may be useful in the diagnosis of PEI, monitoring of PERT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</a:rPr>
              <a:t>Dietary limitations need to be considered</a:t>
            </a:r>
          </a:p>
          <a:p>
            <a:pPr defTabSz="914400"/>
            <a:endParaRPr lang="en-IE" dirty="0">
              <a:solidFill>
                <a:prstClr val="black"/>
              </a:solidFill>
            </a:endParaRPr>
          </a:p>
          <a:p>
            <a:pPr defTabSz="914400"/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/>
      <p:bldP spid="23" grpId="0"/>
      <p:bldP spid="22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Bone health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32DEC-D321-4606-9A95-47B9ABD9D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238" y="3429000"/>
            <a:ext cx="3903524" cy="24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32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							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95" y="0"/>
            <a:ext cx="5029200" cy="149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402217" y="1534886"/>
            <a:ext cx="23160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200" dirty="0"/>
              <a:t>Pancreas. 2012 Oct;41(7):1119-24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 rotWithShape="1">
          <a:blip r:embed="rId3"/>
          <a:srcRect l="13432" t="1644" r="23810" b="968"/>
          <a:stretch/>
        </p:blipFill>
        <p:spPr bwMode="auto">
          <a:xfrm rot="5400000">
            <a:off x="2717300" y="-804039"/>
            <a:ext cx="1879493" cy="709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188294" y="3685011"/>
            <a:ext cx="76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34%</a:t>
            </a:r>
            <a:endParaRPr lang="en-IE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4213" y="3685011"/>
            <a:ext cx="78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9 %</a:t>
            </a:r>
            <a:endParaRPr lang="en-IE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23941"/>
            <a:ext cx="2746044" cy="175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6045" y="4579615"/>
            <a:ext cx="338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latin typeface="Times New Roman"/>
                <a:cs typeface="Times New Roman"/>
              </a:rPr>
              <a:t>Smokers had lowest T-scores</a:t>
            </a:r>
          </a:p>
          <a:p>
            <a:r>
              <a:rPr lang="en-IE" dirty="0">
                <a:latin typeface="Times New Roman"/>
                <a:cs typeface="Times New Roman"/>
              </a:rPr>
              <a:t>No age difference above 37 years</a:t>
            </a:r>
          </a:p>
          <a:p>
            <a:r>
              <a:rPr lang="en-IE" dirty="0">
                <a:latin typeface="Times New Roman"/>
                <a:cs typeface="Times New Roman"/>
              </a:rPr>
              <a:t>No gender difference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8" y="4220039"/>
            <a:ext cx="3152772" cy="214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760173" y="4757924"/>
            <a:ext cx="732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Age</a:t>
            </a:r>
            <a:endParaRPr lang="en-I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7068834" cy="243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0728"/>
            <a:ext cx="7124582" cy="273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2492896"/>
            <a:ext cx="209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IE" b="1" dirty="0">
                <a:solidFill>
                  <a:prstClr val="black"/>
                </a:solidFill>
              </a:rPr>
              <a:t>Osteoporosis pooled prevalence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6256" y="5085184"/>
            <a:ext cx="209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IE" b="1" dirty="0">
                <a:solidFill>
                  <a:prstClr val="black"/>
                </a:solidFill>
              </a:rPr>
              <a:t>Overall osteopathy pooled prevalence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008" y="219542"/>
            <a:ext cx="47880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IE" sz="2300" b="1" dirty="0">
                <a:solidFill>
                  <a:prstClr val="black"/>
                </a:solidFill>
              </a:rPr>
              <a:t>Osteoporosis in chronic pancreatitis</a:t>
            </a:r>
          </a:p>
          <a:p>
            <a:pPr defTabSz="914400"/>
            <a:r>
              <a:rPr lang="en-IE" sz="2300" dirty="0">
                <a:solidFill>
                  <a:prstClr val="black"/>
                </a:solidFill>
              </a:rPr>
              <a:t>Systematic review &amp; meta-analysis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008" y="1032991"/>
            <a:ext cx="432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i="1" dirty="0">
                <a:solidFill>
                  <a:prstClr val="black"/>
                </a:solidFill>
              </a:rPr>
              <a:t>Duggan et al. Clinical </a:t>
            </a:r>
            <a:r>
              <a:rPr lang="en-US" sz="1400" i="1" dirty="0" err="1">
                <a:solidFill>
                  <a:prstClr val="black"/>
                </a:solidFill>
              </a:rPr>
              <a:t>Gastroetnerol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en-US" sz="1400" i="1" dirty="0" err="1">
                <a:solidFill>
                  <a:prstClr val="black"/>
                </a:solidFill>
              </a:rPr>
              <a:t>Hepatol</a:t>
            </a:r>
            <a:r>
              <a:rPr lang="en-US" sz="1400" i="1" dirty="0">
                <a:solidFill>
                  <a:prstClr val="black"/>
                </a:solidFill>
              </a:rPr>
              <a:t>. 2013</a:t>
            </a:r>
            <a:endParaRPr lang="en-IE" sz="1400" i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3274909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>
                <a:solidFill>
                  <a:srgbClr val="FF0000"/>
                </a:solidFill>
              </a:rPr>
              <a:t>23.4%</a:t>
            </a:r>
            <a:endParaRPr lang="en-IE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4032" y="623151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solidFill>
                  <a:srgbClr val="FF0000"/>
                </a:solidFill>
              </a:rPr>
              <a:t>65%</a:t>
            </a:r>
            <a:endParaRPr lang="en-IE" sz="20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032" y="116632"/>
            <a:ext cx="423430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4" y="1484784"/>
            <a:ext cx="9144000" cy="4725090"/>
          </a:xfrm>
          <a:prstGeom prst="rect">
            <a:avLst/>
          </a:prstGeom>
        </p:spPr>
      </p:pic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796136" y="3212976"/>
            <a:ext cx="1296144" cy="216024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5868144" y="3861048"/>
            <a:ext cx="1296144" cy="28803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868144" y="4725144"/>
            <a:ext cx="1296144" cy="216024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868144" y="5157192"/>
            <a:ext cx="1296144" cy="216024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602520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Associations with PEI; no studies looking at the effect of inflammation</a:t>
            </a:r>
          </a:p>
        </p:txBody>
      </p:sp>
    </p:spTree>
    <p:extLst>
      <p:ext uri="{BB962C8B-B14F-4D97-AF65-F5344CB8AC3E}">
        <p14:creationId xmlns:p14="http://schemas.microsoft.com/office/powerpoint/2010/main" val="23483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79" y="1628800"/>
            <a:ext cx="4529370" cy="4564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Measuring diseases of bone</a:t>
            </a:r>
          </a:p>
          <a:p>
            <a:pPr lvl="1"/>
            <a:r>
              <a:rPr lang="en-US" sz="2000" dirty="0"/>
              <a:t>Biopsy, calcium accretion studies</a:t>
            </a:r>
          </a:p>
          <a:p>
            <a:pPr lvl="1"/>
            <a:r>
              <a:rPr lang="en-US" sz="2000" dirty="0"/>
              <a:t>DXA – clinically useful, gold standard, but not immediate</a:t>
            </a:r>
          </a:p>
          <a:p>
            <a:pPr lvl="1"/>
            <a:r>
              <a:rPr lang="en-US" sz="2000" b="1" dirty="0"/>
              <a:t>Bone turnover markers (BTMs) </a:t>
            </a:r>
            <a:r>
              <a:rPr lang="en-US" sz="2000" dirty="0"/>
              <a:t>– measureable in blood and show rate of bone formation and </a:t>
            </a:r>
            <a:r>
              <a:rPr lang="en-US" sz="2000" dirty="0" err="1"/>
              <a:t>resorption</a:t>
            </a:r>
            <a:endParaRPr lang="en-US" sz="2000" baseline="30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/>
              <a:t>Bone metabolism and inflammation in chronic pancreatitis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80" charset="-12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700808"/>
            <a:ext cx="4355976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Markers of bone formation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Procollagen 1 </a:t>
            </a:r>
            <a:r>
              <a:rPr lang="en-US" dirty="0" err="1"/>
              <a:t>aminoterminal</a:t>
            </a:r>
            <a:r>
              <a:rPr lang="en-US" dirty="0"/>
              <a:t> </a:t>
            </a:r>
            <a:r>
              <a:rPr lang="en-US" dirty="0" err="1"/>
              <a:t>propeptide</a:t>
            </a:r>
            <a:r>
              <a:rPr lang="en-US" dirty="0"/>
              <a:t>: (P1NP)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Osteocalcin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b="1" dirty="0"/>
              <a:t>Marker of bone resorption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Carboxy-terminal telopeptide of type 1 collagen (CTX-1)</a:t>
            </a:r>
          </a:p>
          <a:p>
            <a:pPr algn="ctr"/>
            <a:endParaRPr lang="en-US" dirty="0"/>
          </a:p>
          <a:p>
            <a:pPr algn="ctr"/>
            <a:r>
              <a:rPr lang="en-US" sz="1400" i="1" dirty="0"/>
              <a:t>Bone Markers Standards Working Group (</a:t>
            </a:r>
            <a:r>
              <a:rPr lang="en-US" sz="1400" i="1" dirty="0" err="1"/>
              <a:t>Vasikaran</a:t>
            </a:r>
            <a:r>
              <a:rPr lang="en-US" sz="1400" i="1" dirty="0"/>
              <a:t>, </a:t>
            </a:r>
            <a:r>
              <a:rPr lang="en-US" sz="1400" i="1" dirty="0" err="1"/>
              <a:t>Osteoporos</a:t>
            </a:r>
            <a:r>
              <a:rPr lang="en-US" sz="1400" i="1" dirty="0"/>
              <a:t> Int. 2011. 22(2): 391-420)</a:t>
            </a:r>
            <a:endParaRPr lang="en-IE" sz="1400" i="1" dirty="0"/>
          </a:p>
        </p:txBody>
      </p:sp>
    </p:spTree>
    <p:extLst>
      <p:ext uri="{BB962C8B-B14F-4D97-AF65-F5344CB8AC3E}">
        <p14:creationId xmlns:p14="http://schemas.microsoft.com/office/powerpoint/2010/main" val="36996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543609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2800" b="1" dirty="0">
                <a:solidFill>
                  <a:prstClr val="black"/>
                </a:solidFill>
              </a:rPr>
              <a:t>Osteoporosis and inflammation</a:t>
            </a:r>
            <a:endParaRPr lang="en-US" sz="2800" b="1" dirty="0">
              <a:solidFill>
                <a:prstClr val="black"/>
              </a:solidFill>
              <a:ea typeface="ＭＳ Ｐゴシック" pitchFamily="80" charset="-12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520" y="1700808"/>
            <a:ext cx="3418114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2000" b="1" dirty="0">
                <a:solidFill>
                  <a:prstClr val="black"/>
                </a:solidFill>
              </a:rPr>
              <a:t>Objectives </a:t>
            </a:r>
          </a:p>
          <a:p>
            <a:pPr algn="ctr" defTabSz="914400"/>
            <a:r>
              <a:rPr lang="en-US" sz="2000" dirty="0">
                <a:solidFill>
                  <a:prstClr val="black"/>
                </a:solidFill>
              </a:rPr>
              <a:t>-To assess bone metabolism in CP patients by measurement of bone turnover markers and bone density</a:t>
            </a:r>
          </a:p>
          <a:p>
            <a:pPr algn="ctr" defTabSz="914400"/>
            <a:r>
              <a:rPr lang="en-US" sz="2000" dirty="0">
                <a:solidFill>
                  <a:prstClr val="black"/>
                </a:solidFill>
              </a:rPr>
              <a:t>-To investigate the relationship between inflammatory makers and bone metabolism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48188"/>
              </p:ext>
            </p:extLst>
          </p:nvPr>
        </p:nvGraphicFramePr>
        <p:xfrm>
          <a:off x="4139952" y="915016"/>
          <a:ext cx="4848726" cy="5914663"/>
        </p:xfrm>
        <a:graphic>
          <a:graphicData uri="http://schemas.openxmlformats.org/drawingml/2006/table">
            <a:tbl>
              <a:tblPr/>
              <a:tblGrid>
                <a:gridCol w="191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2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Times New Roman"/>
                        </a:rPr>
                        <a:t>Patients</a:t>
                      </a:r>
                      <a:endParaRPr lang="en-I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Times New Roman"/>
                        </a:rPr>
                        <a:t>Controls</a:t>
                      </a:r>
                      <a:endParaRPr lang="en-I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1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latin typeface="Calibri"/>
                          <a:ea typeface="Calibri"/>
                          <a:cs typeface="Times New Roman"/>
                        </a:rPr>
                        <a:t>Bone-related biochemistry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P1NP </a:t>
                      </a:r>
                      <a:r>
                        <a:rPr lang="en-GB" sz="1200" dirty="0" err="1">
                          <a:latin typeface="Calibri"/>
                          <a:ea typeface="Calibri"/>
                          <a:cs typeface="Times New Roman"/>
                        </a:rPr>
                        <a:t>ug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/L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Raised P1NP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OC </a:t>
                      </a:r>
                      <a:r>
                        <a:rPr lang="en-GB" sz="1200" dirty="0" err="1">
                          <a:latin typeface="Calibri"/>
                          <a:ea typeface="Calibri"/>
                          <a:cs typeface="Times New Roman"/>
                        </a:rPr>
                        <a:t>ug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/L mean 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Raised OC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CTX-1 </a:t>
                      </a:r>
                      <a:r>
                        <a:rPr lang="en-GB" sz="1200" dirty="0" err="1">
                          <a:latin typeface="Calibri"/>
                          <a:ea typeface="Calibri"/>
                          <a:cs typeface="Times New Roman"/>
                        </a:rPr>
                        <a:t>ug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/L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Raised CTX-1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25-OH D </a:t>
                      </a:r>
                      <a:r>
                        <a:rPr lang="en-GB" sz="1200" dirty="0" err="1">
                          <a:latin typeface="Calibri"/>
                          <a:ea typeface="Calibri"/>
                          <a:cs typeface="Times New Roman"/>
                        </a:rPr>
                        <a:t>nmol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/L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25-OH D &lt;30 </a:t>
                      </a:r>
                      <a:r>
                        <a:rPr lang="en-GB" sz="1200" dirty="0" err="1">
                          <a:latin typeface="Calibri"/>
                          <a:ea typeface="Calibri"/>
                          <a:cs typeface="Times New Roman"/>
                        </a:rPr>
                        <a:t>nmol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/L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PTH pg/ml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52.5 (33.2)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8 (27.6)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13.7 (4.5)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1 (3.4)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0.419 (0.30)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7 (24.1) 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31.0 (39.5)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14 (48.3)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47.1 (19.4)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41.7 (17.35)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11.5 (3.0)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0.386 (0.25)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1 (3.4) 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42.0 (32.5)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6 (20.7)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46.3 (14.0)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0.0068</a:t>
                      </a:r>
                      <a:r>
                        <a:rPr lang="en-GB" sz="1200" baseline="30000" dirty="0"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0.006</a:t>
                      </a:r>
                      <a:r>
                        <a:rPr lang="en-GB" sz="1200" baseline="30000" dirty="0">
                          <a:latin typeface="Calibri"/>
                          <a:ea typeface="Calibri"/>
                          <a:cs typeface="Times New Roman"/>
                        </a:rPr>
                        <a:t> §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 *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0.033</a:t>
                      </a:r>
                      <a:r>
                        <a:rPr lang="en-GB" sz="1200" baseline="30000" dirty="0">
                          <a:latin typeface="Calibri"/>
                          <a:ea typeface="Calibri"/>
                          <a:cs typeface="Times New Roman"/>
                        </a:rPr>
                        <a:t>µ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#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0.559</a:t>
                      </a:r>
                      <a:r>
                        <a:rPr lang="en-GB" sz="1200" baseline="30000" dirty="0">
                          <a:latin typeface="Calibri"/>
                          <a:ea typeface="Calibri"/>
                          <a:cs typeface="Times New Roman"/>
                        </a:rPr>
                        <a:t> β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0.016</a:t>
                      </a:r>
                      <a:r>
                        <a:rPr lang="en-GB" sz="1200" baseline="30000" dirty="0">
                          <a:latin typeface="Calibri"/>
                          <a:ea typeface="Calibri"/>
                          <a:cs typeface="Times New Roman"/>
                        </a:rPr>
                        <a:t>§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0.0126</a:t>
                      </a:r>
                      <a:r>
                        <a:rPr lang="en-GB" sz="1200" baseline="30000" dirty="0"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0.026</a:t>
                      </a:r>
                      <a:r>
                        <a:rPr lang="en-GB" sz="1200" baseline="30000" dirty="0">
                          <a:latin typeface="Calibri"/>
                          <a:ea typeface="Calibri"/>
                          <a:cs typeface="Times New Roman"/>
                        </a:rPr>
                        <a:t>§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Times New Roman"/>
                        </a:rPr>
                        <a:t>0.867</a:t>
                      </a:r>
                      <a:r>
                        <a:rPr lang="en-GB" sz="1200" baseline="30000" dirty="0">
                          <a:latin typeface="Calibri"/>
                          <a:ea typeface="Calibri"/>
                          <a:cs typeface="Times New Roman"/>
                        </a:rPr>
                        <a:t> µ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1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Calibri"/>
                          <a:ea typeface="Calibri"/>
                          <a:cs typeface="Times New Roman"/>
                        </a:rPr>
                        <a:t>Other measures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hs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-CRP mg/L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IL-6 pg/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ml</a:t>
                      </a:r>
                      <a:r>
                        <a:rPr lang="en-US" sz="1200" baseline="30000" dirty="0" err="1">
                          <a:latin typeface="Calibri"/>
                          <a:ea typeface="Calibri"/>
                          <a:cs typeface="Times New Roman"/>
                        </a:rPr>
                        <a:t>φ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3.15 (1.3-7.75)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5.61 (5.23)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0.9 (0.5-2.15)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3.58 (1.82)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0.0013</a:t>
                      </a:r>
                      <a:r>
                        <a:rPr lang="en-US" sz="1200" baseline="30000" dirty="0"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0.057</a:t>
                      </a:r>
                      <a:r>
                        <a:rPr lang="en-US" sz="1200" baseline="30000" dirty="0">
                          <a:latin typeface="Calibri"/>
                          <a:ea typeface="Calibri"/>
                          <a:cs typeface="Times New Roman"/>
                        </a:rPr>
                        <a:t>µ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33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TSH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mU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/L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Free T4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pmol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/L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FSH U/L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LH U/L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Oestradiol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pmol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/L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Testosterone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nmol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/L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1.9 (2.1)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16.57 (2.7)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6.0 (9.0)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7.0 (9.5)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177.0 (506)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18.54 (9.94)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2.8 (2.2)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15.27 (2.38)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7.0 (14)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6.0 (9.0)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84.0 (361.5)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17.2 (5.1)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0.063</a:t>
                      </a:r>
                      <a:r>
                        <a:rPr lang="en-US" sz="1200" baseline="30000" dirty="0"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0.57</a:t>
                      </a:r>
                      <a:r>
                        <a:rPr lang="en-US" sz="1200" baseline="30000" dirty="0">
                          <a:latin typeface="Calibri"/>
                          <a:ea typeface="Calibri"/>
                          <a:cs typeface="Times New Roman"/>
                        </a:rPr>
                        <a:t>µ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0.61</a:t>
                      </a:r>
                      <a:r>
                        <a:rPr lang="en-US" sz="1200" baseline="30000" dirty="0"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0.95</a:t>
                      </a:r>
                      <a:r>
                        <a:rPr lang="en-US" sz="1200" baseline="30000" dirty="0"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  <a:r>
                        <a:rPr lang="en-US" sz="1200" baseline="30000" dirty="0"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0.624</a:t>
                      </a:r>
                      <a:r>
                        <a:rPr lang="en-US" sz="1200" baseline="30000" dirty="0">
                          <a:latin typeface="Calibri"/>
                          <a:ea typeface="Calibri"/>
                          <a:cs typeface="Times New Roman"/>
                        </a:rPr>
                        <a:t>µ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139952" y="1700808"/>
            <a:ext cx="4800600" cy="1656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51415" y="3356992"/>
            <a:ext cx="4800600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952" y="4437112"/>
            <a:ext cx="4800600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9952" y="5013176"/>
            <a:ext cx="4800600" cy="1728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4437112"/>
            <a:ext cx="28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IE" sz="2000" b="1" dirty="0">
                <a:solidFill>
                  <a:srgbClr val="C0504D">
                    <a:lumMod val="75000"/>
                  </a:srgbClr>
                </a:solidFill>
              </a:rPr>
              <a:t>CP n=29</a:t>
            </a:r>
          </a:p>
          <a:p>
            <a:pPr algn="ctr" defTabSz="914400"/>
            <a:r>
              <a:rPr lang="en-IE" sz="2000" b="1" dirty="0">
                <a:solidFill>
                  <a:srgbClr val="C0504D">
                    <a:lumMod val="75000"/>
                  </a:srgbClr>
                </a:solidFill>
              </a:rPr>
              <a:t>Matched controls n=29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756" y="1"/>
            <a:ext cx="3801244" cy="9807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7647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Duggan et al, Am J </a:t>
            </a:r>
            <a:r>
              <a:rPr lang="en-US" dirty="0" err="1">
                <a:solidFill>
                  <a:prstClr val="black"/>
                </a:solidFill>
              </a:rPr>
              <a:t>Gastroneterol</a:t>
            </a:r>
            <a:r>
              <a:rPr lang="en-US" dirty="0">
                <a:solidFill>
                  <a:prstClr val="black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63351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343997" cy="272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434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prstClr val="black"/>
                </a:solidFill>
                <a:ea typeface="ＭＳ Ｐゴシック" pitchFamily="80" charset="-128"/>
              </a:rPr>
              <a:t>Results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8817"/>
            <a:ext cx="434399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419600" y="4419600"/>
            <a:ext cx="44958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800" dirty="0"/>
              <a:t>Identified a potential relationship between BMD and systemic inflammation</a:t>
            </a:r>
          </a:p>
          <a:p>
            <a:pPr marL="0" indent="0">
              <a:buNone/>
            </a:pPr>
            <a:r>
              <a:rPr lang="en-IE" sz="1800" dirty="0"/>
              <a:t>Loss of BMD in part driven by systemic inflammation, along with low vitamin D, smoking and malabsorption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111930"/>
              </p:ext>
            </p:extLst>
          </p:nvPr>
        </p:nvGraphicFramePr>
        <p:xfrm>
          <a:off x="4343400" y="153680"/>
          <a:ext cx="4648200" cy="32766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Normal BMD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Mean (SD)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Low BMD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Mean (SD)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P1NP, </a:t>
                      </a:r>
                      <a:r>
                        <a:rPr lang="en-GB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ug</a:t>
                      </a: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/L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45.2 (11.3)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66.2 (32.6)</a:t>
                      </a:r>
                      <a:endParaRPr lang="en-IE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0.016*</a:t>
                      </a:r>
                      <a:endParaRPr lang="en-IE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PTH, pg/ml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34.9 (11.4)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51.0 (20)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0.016*</a:t>
                      </a:r>
                      <a:endParaRPr lang="en-IE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25-OHD, </a:t>
                      </a:r>
                      <a:r>
                        <a:rPr lang="en-GB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nmol</a:t>
                      </a: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/L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46.6 (17.8)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34.0 (27.1)</a:t>
                      </a:r>
                      <a:endParaRPr lang="en-IE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25-OHD </a:t>
                      </a:r>
                      <a:r>
                        <a:rPr lang="en-GB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tertiles</a:t>
                      </a:r>
                      <a:r>
                        <a:rPr lang="en-GB" sz="1400" b="1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#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1400" b="1" i="1" baseline="30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GB" sz="1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(&lt;19.7)</a:t>
                      </a:r>
                      <a:endParaRPr lang="en-IE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IE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IE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0.041*</a:t>
                      </a:r>
                      <a:endParaRPr lang="en-IE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1400" b="1" i="1" baseline="30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nd </a:t>
                      </a:r>
                      <a:r>
                        <a:rPr lang="en-GB" sz="1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(19.71 - 45)</a:t>
                      </a:r>
                      <a:endParaRPr lang="en-IE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IE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IE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GB" sz="1400" b="1" i="1" baseline="30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rd </a:t>
                      </a:r>
                      <a:r>
                        <a:rPr lang="en-GB" sz="1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(&gt;45.1)</a:t>
                      </a:r>
                      <a:endParaRPr lang="en-IE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IE" sz="18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IE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Log IL-6, pg/ml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1.18 (0.22)</a:t>
                      </a:r>
                      <a:endParaRPr lang="en-IE" sz="18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1.57 (0.69)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0.03*</a:t>
                      </a:r>
                      <a:endParaRPr lang="en-IE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43600" y="151016"/>
            <a:ext cx="1143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9000" y="161581"/>
            <a:ext cx="1143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95400" y="1143000"/>
            <a:ext cx="685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3733800"/>
            <a:ext cx="6858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1998" y="1268760"/>
            <a:ext cx="189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IE" sz="1400" b="1" dirty="0">
                <a:solidFill>
                  <a:srgbClr val="00B050"/>
                </a:solidFill>
              </a:rPr>
              <a:t>Lowest vitamin D, highest inflammation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1998" y="4271944"/>
            <a:ext cx="189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IE" sz="1400" b="1" dirty="0">
                <a:solidFill>
                  <a:srgbClr val="00B050"/>
                </a:solidFill>
              </a:rPr>
              <a:t>Lowest bone density, highest inflammation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43996" y="3068960"/>
            <a:ext cx="4630299" cy="489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 animBg="1"/>
      <p:bldP spid="13" grpId="0" animBg="1"/>
      <p:bldP spid="4" grpId="0" animBg="1"/>
      <p:bldP spid="14" grpId="0" animBg="1"/>
      <p:bldP spid="2" grpId="0"/>
      <p:bldP spid="15" grpId="0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Clinical implication: Risk of fracture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5581"/>
            <a:ext cx="3674120" cy="1327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2852936"/>
            <a:ext cx="374441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-Compared to controls, HR of any fracture was 1.7 (CI 1.6-1.8) for CP patients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-Higher in alcohol </a:t>
            </a:r>
            <a:r>
              <a:rPr lang="en-US" dirty="0" err="1">
                <a:solidFill>
                  <a:prstClr val="black"/>
                </a:solidFill>
              </a:rPr>
              <a:t>aetiology</a:t>
            </a:r>
            <a:r>
              <a:rPr lang="en-US" dirty="0">
                <a:solidFill>
                  <a:prstClr val="black"/>
                </a:solidFill>
              </a:rPr>
              <a:t> (HR 2.0)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1525581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i="1" dirty="0" err="1">
                <a:solidFill>
                  <a:prstClr val="black"/>
                </a:solidFill>
              </a:rPr>
              <a:t>Munigala</a:t>
            </a:r>
            <a:r>
              <a:rPr lang="en-US" sz="1600" i="1" dirty="0">
                <a:solidFill>
                  <a:prstClr val="black"/>
                </a:solidFill>
              </a:rPr>
              <a:t> et al. Chronic pancreatitis and fracture: A retrospective, Population-Based Veterans Administrations Study</a:t>
            </a:r>
          </a:p>
          <a:p>
            <a:pPr algn="ctr" defTabSz="914400"/>
            <a:r>
              <a:rPr lang="en-US" sz="1600" i="1" dirty="0">
                <a:solidFill>
                  <a:prstClr val="black"/>
                </a:solidFill>
              </a:rPr>
              <a:t>Pancreas July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5" y="2708920"/>
            <a:ext cx="4521395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CP </a:t>
            </a:r>
            <a:r>
              <a:rPr lang="en-US" i="1" dirty="0">
                <a:solidFill>
                  <a:prstClr val="black"/>
                </a:solidFill>
              </a:rPr>
              <a:t>versus</a:t>
            </a:r>
            <a:r>
              <a:rPr lang="en-US" dirty="0">
                <a:solidFill>
                  <a:prstClr val="black"/>
                </a:solidFill>
              </a:rPr>
              <a:t> controls have a higher risk of: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Total fractures (OR 2.35)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Vertebral fractures (OR 2.11)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Hip fracture (OR 3.49)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Wrist fracture (OR 1.68)</a:t>
            </a:r>
          </a:p>
        </p:txBody>
      </p:sp>
    </p:spTree>
    <p:extLst>
      <p:ext uri="{BB962C8B-B14F-4D97-AF65-F5344CB8AC3E}">
        <p14:creationId xmlns:p14="http://schemas.microsoft.com/office/powerpoint/2010/main" val="395263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62" y="1693494"/>
            <a:ext cx="4214088" cy="288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68" y="6042774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Witt H, Apte MV, Keim V, Wilson JS. </a:t>
            </a:r>
            <a:r>
              <a:rPr lang="en-IE" sz="1600" i="1" dirty="0"/>
              <a:t>Gastroenterology</a:t>
            </a:r>
            <a:r>
              <a:rPr lang="en-IE" sz="1600" dirty="0"/>
              <a:t> 2007;132(4):1557-73.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1904325"/>
            <a:ext cx="244827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FFFFFF"/>
                </a:solidFill>
              </a:rPr>
              <a:t>Acute Pancreatitis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30" y="6359409"/>
            <a:ext cx="91440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4583" y="2949237"/>
            <a:ext cx="237626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Chronic Pancreatitis</a:t>
            </a:r>
          </a:p>
        </p:txBody>
      </p:sp>
      <p:sp>
        <p:nvSpPr>
          <p:cNvPr id="3" name="Down Arrow 2"/>
          <p:cNvSpPr/>
          <p:nvPr/>
        </p:nvSpPr>
        <p:spPr>
          <a:xfrm>
            <a:off x="6840252" y="2273657"/>
            <a:ext cx="360040" cy="64807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6855" y="856575"/>
            <a:ext cx="3574976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rgbClr val="FFFFFF"/>
                </a:solidFill>
              </a:rPr>
              <a:t>Disease spectrum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1592" y="3772559"/>
            <a:ext cx="205740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Evidence of both exocrine and endocrine damage even after mild acute pancreatitis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8955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450" y="3840174"/>
            <a:ext cx="3734463" cy="2562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455" y="1484784"/>
            <a:ext cx="67687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/>
              <a:t>Considerable economic burden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Low-trauma fractures, accompanied by considerable morbidity/mortality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Hip fracture mortality 15–30%, most deaths occur within first 6mth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Osteoporosis negatively affects QOL, even in the absence of vertebral fractures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Crucially, osteoporosis is largely preventable</a:t>
            </a:r>
          </a:p>
          <a:p>
            <a:pPr marL="285750" indent="-285750">
              <a:buFont typeface="Arial"/>
              <a:buChar char="•"/>
            </a:pPr>
            <a:endParaRPr lang="en-GB" sz="2000" dirty="0"/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No guidelines for bone health in chronic pancreatitis</a:t>
            </a:r>
          </a:p>
          <a:p>
            <a:pPr marL="285750" indent="-285750">
              <a:buFont typeface="Arial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353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144" y="227674"/>
            <a:ext cx="4618856" cy="1143000"/>
          </a:xfrm>
        </p:spPr>
        <p:txBody>
          <a:bodyPr>
            <a:noAutofit/>
          </a:bodyPr>
          <a:lstStyle/>
          <a:p>
            <a:r>
              <a:rPr lang="en-IE" sz="3200" b="1" dirty="0"/>
              <a:t>Starting to appear in guidelines and papers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6" cy="137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7638"/>
            <a:ext cx="3672408" cy="493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773069" cy="314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987824" y="3429000"/>
            <a:ext cx="1872208" cy="566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5076056" y="3068960"/>
            <a:ext cx="2880320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33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36652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88" y="1556792"/>
            <a:ext cx="4265900" cy="344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68701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chemeClr val="accent1">
                    <a:lumMod val="50000"/>
                  </a:schemeClr>
                </a:solidFill>
              </a:rPr>
              <a:t>Suggested guidelines based on IBD / coeliac disease guidelines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8456" y="53732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accent2">
                    <a:lumMod val="75000"/>
                  </a:schemeClr>
                </a:solidFill>
              </a:rPr>
              <a:t>Or… arguably everyone with CP should get a DXA</a:t>
            </a:r>
          </a:p>
        </p:txBody>
      </p:sp>
    </p:spTree>
    <p:extLst>
      <p:ext uri="{BB962C8B-B14F-4D97-AF65-F5344CB8AC3E}">
        <p14:creationId xmlns:p14="http://schemas.microsoft.com/office/powerpoint/2010/main" val="107345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Other guidelines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3687" y="2233338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solidFill>
                  <a:schemeClr val="accent2">
                    <a:lumMod val="75000"/>
                  </a:schemeClr>
                </a:solidFill>
              </a:rPr>
              <a:t>“Therefore, calcium and vitamin D supplementation, as well as regular monitoring of bone health, should be an integral part of CP nutrition management”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6" b="-37976"/>
          <a:stretch/>
        </p:blipFill>
        <p:spPr bwMode="auto">
          <a:xfrm>
            <a:off x="1678880" y="1539176"/>
            <a:ext cx="52101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0193" y="501317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>
                <a:solidFill>
                  <a:schemeClr val="accent2">
                    <a:lumMod val="75000"/>
                  </a:schemeClr>
                </a:solidFill>
              </a:rPr>
              <a:t>“Adequate treatment is relevant to avoid malnutrition-related morbidity and mortality. For instance, osteoporosis is quite common in chronic pancreatitis, due to malabsorption of vitamin D”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63726"/>
            <a:ext cx="4032447" cy="11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4008" y="51362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>
                <a:solidFill>
                  <a:schemeClr val="accent2">
                    <a:lumMod val="75000"/>
                  </a:schemeClr>
                </a:solidFill>
              </a:rPr>
              <a:t>“In patients with EPI, it is advisable to occasionally perform bone densitometry due to the increased risk of developing osteopenia and osteoporosis”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43" y="3758549"/>
            <a:ext cx="3937050" cy="131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9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4" y="174107"/>
            <a:ext cx="7500939" cy="1259710"/>
          </a:xfrm>
        </p:spPr>
        <p:txBody>
          <a:bodyPr>
            <a:normAutofit fontScale="90000"/>
          </a:bodyPr>
          <a:lstStyle/>
          <a:p>
            <a:r>
              <a:rPr lang="en-US" dirty="0"/>
              <a:t>European Guidelines: </a:t>
            </a:r>
            <a:r>
              <a:rPr lang="en-US" dirty="0" err="1"/>
              <a:t>HaPanEU</a:t>
            </a:r>
            <a:r>
              <a:rPr lang="en-US" dirty="0"/>
              <a:t> (2017)</a:t>
            </a:r>
            <a:br>
              <a:rPr lang="en-US" dirty="0"/>
            </a:br>
            <a:r>
              <a:rPr lang="en-US" sz="1800" u="sng" dirty="0"/>
              <a:t>Ha</a:t>
            </a:r>
            <a:r>
              <a:rPr lang="en-US" sz="1800" b="0" dirty="0"/>
              <a:t>rmonising diagnosis and therapy of </a:t>
            </a:r>
            <a:r>
              <a:rPr lang="en-US" sz="1800" u="sng" dirty="0"/>
              <a:t>pan</a:t>
            </a:r>
            <a:r>
              <a:rPr lang="en-US" sz="1800" b="0" dirty="0"/>
              <a:t>creatitis across </a:t>
            </a:r>
            <a:r>
              <a:rPr lang="en-US" sz="1800" u="sng" dirty="0"/>
              <a:t>Eu</a:t>
            </a:r>
            <a:r>
              <a:rPr lang="en-US" sz="1800" b="0" dirty="0"/>
              <a:t>rope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1559955"/>
            <a:ext cx="3600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/>
              <a:t>Topics</a:t>
            </a:r>
          </a:p>
          <a:p>
            <a:endParaRPr lang="en-US" dirty="0"/>
          </a:p>
          <a:p>
            <a:r>
              <a:rPr lang="en-US" dirty="0"/>
              <a:t>1. Etiology</a:t>
            </a:r>
            <a:br>
              <a:rPr lang="en-US" dirty="0"/>
            </a:br>
            <a:r>
              <a:rPr lang="en-US" dirty="0"/>
              <a:t>2. Imaging (Radiology)</a:t>
            </a:r>
            <a:br>
              <a:rPr lang="en-US" dirty="0"/>
            </a:br>
            <a:r>
              <a:rPr lang="en-US" dirty="0"/>
              <a:t>3. Imaging (US/EUS)</a:t>
            </a:r>
            <a:br>
              <a:rPr lang="en-US" dirty="0"/>
            </a:br>
            <a:r>
              <a:rPr lang="en-US" dirty="0"/>
              <a:t>4. Pancreatic function tests</a:t>
            </a:r>
            <a:br>
              <a:rPr lang="en-US" dirty="0"/>
            </a:br>
            <a:r>
              <a:rPr lang="en-US" dirty="0"/>
              <a:t>5. Surgery</a:t>
            </a:r>
            <a:br>
              <a:rPr lang="en-US" dirty="0"/>
            </a:br>
            <a:r>
              <a:rPr lang="en-US" dirty="0"/>
              <a:t>6. Medical Therapy </a:t>
            </a:r>
          </a:p>
          <a:p>
            <a:r>
              <a:rPr lang="en-US" dirty="0"/>
              <a:t>7. Endoscopy</a:t>
            </a:r>
            <a:br>
              <a:rPr lang="en-US" dirty="0"/>
            </a:br>
            <a:r>
              <a:rPr lang="en-US" dirty="0"/>
              <a:t>8. </a:t>
            </a:r>
            <a:r>
              <a:rPr lang="en-US" dirty="0" err="1"/>
              <a:t>Pseudocysts</a:t>
            </a:r>
            <a:r>
              <a:rPr lang="en-US" dirty="0"/>
              <a:t> &amp; complications</a:t>
            </a:r>
            <a:br>
              <a:rPr lang="en-US" dirty="0"/>
            </a:br>
            <a:r>
              <a:rPr lang="en-US" dirty="0"/>
              <a:t>9. Pain</a:t>
            </a:r>
            <a:br>
              <a:rPr lang="en-US" dirty="0"/>
            </a:br>
            <a:r>
              <a:rPr lang="en-US" b="1" dirty="0"/>
              <a:t>10. Nutrition (</a:t>
            </a:r>
            <a:r>
              <a:rPr lang="en-US" b="1" u="sng" dirty="0"/>
              <a:t>includes bone health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11. Diabetes type 3c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3" y="1673102"/>
            <a:ext cx="5163817" cy="292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3" y="38100"/>
            <a:ext cx="2394376" cy="407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330" y="4667251"/>
            <a:ext cx="2325677" cy="1427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49" y="2125132"/>
            <a:ext cx="4302503" cy="289136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83" y="4114800"/>
            <a:ext cx="2285681" cy="1568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983" y="5683250"/>
            <a:ext cx="2285681" cy="1174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330" y="1255184"/>
            <a:ext cx="2325677" cy="34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23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2" y="1628801"/>
            <a:ext cx="6422571" cy="4778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245" y="24331"/>
            <a:ext cx="4355976" cy="1532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9087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</a:rPr>
              <a:t>Rasch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et al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Pancreatology</a:t>
            </a:r>
            <a:r>
              <a:rPr lang="en-US" dirty="0">
                <a:solidFill>
                  <a:prstClr val="black"/>
                </a:solidFill>
              </a:rPr>
              <a:t>,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854"/>
            <a:ext cx="478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black"/>
                </a:solidFill>
              </a:rPr>
              <a:t>Systemic chronic inflammation/</a:t>
            </a:r>
          </a:p>
          <a:p>
            <a:pPr defTabSz="914400"/>
            <a:r>
              <a:rPr lang="en-US" sz="2400" b="1" dirty="0" err="1">
                <a:solidFill>
                  <a:prstClr val="black"/>
                </a:solidFill>
              </a:rPr>
              <a:t>Inflammaging</a:t>
            </a:r>
            <a:r>
              <a:rPr lang="en-US" sz="2400" b="1" dirty="0">
                <a:solidFill>
                  <a:prstClr val="black"/>
                </a:solidFill>
              </a:rPr>
              <a:t> phenotype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504" y="1844824"/>
            <a:ext cx="1872208" cy="648072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96882" y="1877549"/>
            <a:ext cx="3092095" cy="648072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9610" y="2798680"/>
            <a:ext cx="2971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CP: An inflammatory disorder</a:t>
            </a:r>
          </a:p>
          <a:p>
            <a:endParaRPr lang="en-US" dirty="0"/>
          </a:p>
          <a:p>
            <a:r>
              <a:rPr lang="en-US" dirty="0"/>
              <a:t>Accelerated biological aging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Body composition and sarcopenia</a:t>
            </a:r>
          </a:p>
        </p:txBody>
      </p:sp>
    </p:spTree>
    <p:extLst>
      <p:ext uri="{BB962C8B-B14F-4D97-AF65-F5344CB8AC3E}">
        <p14:creationId xmlns:p14="http://schemas.microsoft.com/office/powerpoint/2010/main" val="753705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15816" y="5157192"/>
            <a:ext cx="3384376" cy="1015663"/>
          </a:xfrm>
          <a:prstGeom prst="rect">
            <a:avLst/>
          </a:prstGeom>
          <a:solidFill>
            <a:srgbClr val="C6D9F1"/>
          </a:solidFill>
          <a:ln>
            <a:noFill/>
          </a:ln>
          <a:effectLst>
            <a:outerShdw blurRad="50800" dist="38100" dir="13500000" algn="b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000" dirty="0">
                <a:solidFill>
                  <a:prstClr val="black"/>
                </a:solidFill>
                <a:ea typeface="ＭＳ Ｐゴシック" pitchFamily="80" charset="-128"/>
              </a:rPr>
              <a:t>Overweight/obesity common</a:t>
            </a:r>
          </a:p>
          <a:p>
            <a:pPr algn="ctr" defTabSz="914400">
              <a:defRPr/>
            </a:pPr>
            <a:r>
              <a:rPr lang="en-US" sz="2000" dirty="0">
                <a:solidFill>
                  <a:prstClr val="black"/>
                </a:solidFill>
                <a:ea typeface="ＭＳ Ｐゴシック" pitchFamily="80" charset="-128"/>
              </a:rPr>
              <a:t>Lower muscle stores</a:t>
            </a:r>
          </a:p>
          <a:p>
            <a:pPr algn="ctr" defTabSz="914400">
              <a:defRPr/>
            </a:pPr>
            <a:r>
              <a:rPr lang="en-US" sz="2000" dirty="0">
                <a:solidFill>
                  <a:prstClr val="black"/>
                </a:solidFill>
                <a:ea typeface="ＭＳ Ｐゴシック" pitchFamily="80" charset="-128"/>
              </a:rPr>
              <a:t>Lower strength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90" y="116632"/>
            <a:ext cx="5075366" cy="80137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Body composition in CP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7734300" cy="322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509" y="0"/>
            <a:ext cx="4076824" cy="1291998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2068" y="2636913"/>
            <a:ext cx="4574068" cy="112035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7647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Duggan et al, </a:t>
            </a:r>
            <a:r>
              <a:rPr lang="en-US" dirty="0" err="1">
                <a:solidFill>
                  <a:prstClr val="black"/>
                </a:solidFill>
              </a:rPr>
              <a:t>Nutr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Clin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Pract</a:t>
            </a:r>
            <a:r>
              <a:rPr lang="en-US" dirty="0">
                <a:solidFill>
                  <a:prstClr val="black"/>
                </a:solidFill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12161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426"/>
            <a:ext cx="9144000" cy="700294"/>
          </a:xfrm>
        </p:spPr>
        <p:txBody>
          <a:bodyPr>
            <a:normAutofit/>
          </a:bodyPr>
          <a:lstStyle/>
          <a:p>
            <a:r>
              <a:rPr lang="en-IE" sz="3600" b="1" dirty="0"/>
              <a:t>Sarcopenia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06305"/>
            <a:ext cx="49762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308021"/>
            <a:ext cx="8280920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Depletion of skeletal muscle mass with a risk of adverse outcomes (physical disability, poor QOL, death)</a:t>
            </a:r>
          </a:p>
          <a:p>
            <a:pPr marL="342900" indent="-342900" defTabSz="914400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Assessed by measuring skeletal muscle mass by CT</a:t>
            </a:r>
          </a:p>
          <a:p>
            <a:pPr marL="800100" lvl="1" indent="-342900" defTabSz="914400">
              <a:lnSpc>
                <a:spcPct val="120000"/>
              </a:lnSpc>
              <a:buFont typeface="Arial"/>
              <a:buChar char="•"/>
            </a:pPr>
            <a:r>
              <a:rPr lang="en-GB" sz="20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2 axial slices L3</a:t>
            </a:r>
          </a:p>
          <a:p>
            <a:pPr marL="800100" lvl="1" indent="-342900" defTabSz="914400">
              <a:lnSpc>
                <a:spcPct val="120000"/>
              </a:lnSpc>
              <a:buFont typeface="Arial"/>
              <a:buChar char="•"/>
            </a:pPr>
            <a:r>
              <a:rPr lang="en-GB" sz="20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Hounsfield units</a:t>
            </a:r>
          </a:p>
          <a:p>
            <a:pPr marL="800100" lvl="1" indent="-342900" defTabSz="914400">
              <a:lnSpc>
                <a:spcPct val="120000"/>
              </a:lnSpc>
              <a:buFont typeface="Arial"/>
              <a:buChar char="•"/>
            </a:pPr>
            <a:r>
              <a:rPr lang="en-GB" sz="2000" dirty="0" err="1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SliceOmatic</a:t>
            </a:r>
            <a:r>
              <a:rPr lang="en-GB" sz="20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® software</a:t>
            </a:r>
          </a:p>
          <a:p>
            <a:pPr marL="800100" lvl="1" indent="-342900" defTabSz="914400">
              <a:lnSpc>
                <a:spcPct val="120000"/>
              </a:lnSpc>
              <a:buFont typeface="Arial"/>
              <a:buChar char="•"/>
            </a:pPr>
            <a:r>
              <a:rPr lang="en-GB" sz="20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Gender specific cut-offs cm</a:t>
            </a:r>
            <a:r>
              <a:rPr lang="en-GB" sz="2000" baseline="300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GB" sz="20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/m</a:t>
            </a:r>
            <a:r>
              <a:rPr lang="en-GB" sz="2000" baseline="300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2  </a:t>
            </a:r>
          </a:p>
          <a:p>
            <a:pPr marL="342900" indent="-342900" defTabSz="914400">
              <a:lnSpc>
                <a:spcPct val="120000"/>
              </a:lnSpc>
              <a:buFont typeface="Arial"/>
              <a:buChar char="•"/>
            </a:pPr>
            <a:r>
              <a:rPr lang="en-GB" sz="20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May be independent of BMI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0309" y="599371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FF0000"/>
                </a:solidFill>
              </a:rPr>
              <a:t>Both BMI 27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28184" y="4581128"/>
            <a:ext cx="2520280" cy="1015663"/>
          </a:xfrm>
          <a:prstGeom prst="rect">
            <a:avLst/>
          </a:prstGeom>
          <a:solidFill>
            <a:srgbClr val="C6D9F1"/>
          </a:solidFill>
          <a:ln>
            <a:noFill/>
          </a:ln>
          <a:effectLst>
            <a:outerShdw blurRad="50800" dist="38100" dir="13500000" algn="b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000" dirty="0">
                <a:solidFill>
                  <a:prstClr val="black"/>
                </a:solidFill>
                <a:ea typeface="ＭＳ Ｐゴシック" pitchFamily="80" charset="-128"/>
              </a:rPr>
              <a:t>Few studies on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80" charset="-128"/>
              </a:rPr>
              <a:t>sarcopenia</a:t>
            </a:r>
            <a:r>
              <a:rPr lang="en-US" sz="2000" dirty="0">
                <a:solidFill>
                  <a:prstClr val="black"/>
                </a:solidFill>
                <a:ea typeface="ＭＳ Ｐゴシック" pitchFamily="80" charset="-128"/>
              </a:rPr>
              <a:t> in chronic pancreatitis</a:t>
            </a:r>
          </a:p>
        </p:txBody>
      </p:sp>
    </p:spTree>
    <p:extLst>
      <p:ext uri="{BB962C8B-B14F-4D97-AF65-F5344CB8AC3E}">
        <p14:creationId xmlns:p14="http://schemas.microsoft.com/office/powerpoint/2010/main" val="17357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b824f3684-custmedia.vresp.com/024f3a8eb0/%27Challenge%27%20sign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A difficult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78" y="1700808"/>
            <a:ext cx="8229600" cy="8206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1900" b="1" dirty="0">
                <a:solidFill>
                  <a:schemeClr val="accent1">
                    <a:lumMod val="50000"/>
                  </a:schemeClr>
                </a:solidFill>
              </a:rPr>
              <a:t>‘The management of chronic pancreatitis is challenging... There are no effective means to stop progression or reverse this syndrome.’ </a:t>
            </a:r>
          </a:p>
          <a:p>
            <a:pPr marL="0" indent="0">
              <a:buNone/>
            </a:pPr>
            <a:r>
              <a:rPr lang="en-IE" sz="1700" b="0" dirty="0"/>
              <a:t>Forsmark, </a:t>
            </a:r>
            <a:r>
              <a:rPr lang="en-IE" sz="1700" b="0" i="1" dirty="0"/>
              <a:t>Gastroenterol</a:t>
            </a:r>
            <a:r>
              <a:rPr lang="en-IE" sz="1700" b="0" dirty="0"/>
              <a:t>, 2013</a:t>
            </a: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2078" y="414908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900" b="1" dirty="0">
                <a:solidFill>
                  <a:schemeClr val="accent1">
                    <a:lumMod val="50000"/>
                  </a:schemeClr>
                </a:solidFill>
              </a:rPr>
              <a:t>‘The management of this condition is challenging, and most patients remain symptomatic despite medical, endoscopic and surgical therapy.’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sz="1700" dirty="0" err="1"/>
              <a:t>Gupte</a:t>
            </a:r>
            <a:r>
              <a:rPr lang="en-IE" sz="1700" dirty="0"/>
              <a:t> </a:t>
            </a:r>
            <a:r>
              <a:rPr lang="en-IE" sz="1700" i="1" dirty="0"/>
              <a:t>et al</a:t>
            </a:r>
            <a:r>
              <a:rPr lang="en-IE" sz="1700" dirty="0"/>
              <a:t>, </a:t>
            </a:r>
            <a:r>
              <a:rPr lang="en-IE" sz="1700" i="1" dirty="0" err="1"/>
              <a:t>Curr</a:t>
            </a:r>
            <a:r>
              <a:rPr lang="en-IE" sz="1700" i="1" dirty="0"/>
              <a:t> </a:t>
            </a:r>
            <a:r>
              <a:rPr lang="en-IE" sz="1700" i="1" dirty="0" err="1"/>
              <a:t>Opin</a:t>
            </a:r>
            <a:r>
              <a:rPr lang="en-IE" sz="1700" i="1" dirty="0"/>
              <a:t> </a:t>
            </a:r>
            <a:r>
              <a:rPr lang="en-IE" sz="1700" i="1" dirty="0" err="1"/>
              <a:t>Gastroenterol</a:t>
            </a:r>
            <a:r>
              <a:rPr lang="en-IE" sz="1700" dirty="0"/>
              <a:t>, 2014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IE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5616" y="274492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800" b="1" dirty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en-IE" sz="1800" b="1" dirty="0">
                <a:solidFill>
                  <a:schemeClr val="accent1">
                    <a:lumMod val="50000"/>
                  </a:schemeClr>
                </a:solidFill>
              </a:rPr>
              <a:t>Chronic pancreatitis remains an enigma in the field of gastroenterology.’,</a:t>
            </a:r>
            <a:r>
              <a:rPr lang="en-IE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sz="1600" dirty="0" err="1"/>
              <a:t>Draganov</a:t>
            </a:r>
            <a:r>
              <a:rPr lang="en-IE" sz="1600" dirty="0"/>
              <a:t>, </a:t>
            </a:r>
            <a:r>
              <a:rPr lang="en-IE" sz="1600" i="1" dirty="0"/>
              <a:t>World J </a:t>
            </a:r>
            <a:r>
              <a:rPr lang="en-IE" sz="1600" i="1" dirty="0" err="1"/>
              <a:t>Gastroenterol</a:t>
            </a:r>
            <a:r>
              <a:rPr lang="en-IE" sz="1600" dirty="0"/>
              <a:t>, 2008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IE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34278" y="5517232"/>
            <a:ext cx="748883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800" b="1" dirty="0">
                <a:solidFill>
                  <a:schemeClr val="accent1">
                    <a:lumMod val="50000"/>
                  </a:schemeClr>
                </a:solidFill>
              </a:rPr>
              <a:t>‘</a:t>
            </a:r>
            <a:r>
              <a:rPr lang="en-IE" sz="1800" b="1" dirty="0">
                <a:solidFill>
                  <a:srgbClr val="800000"/>
                </a:solidFill>
              </a:rPr>
              <a:t>Nutrition in chronic pancreatitis is a problem area</a:t>
            </a:r>
            <a:r>
              <a:rPr lang="en-IE" sz="1800" b="1" dirty="0">
                <a:solidFill>
                  <a:schemeClr val="accent1">
                    <a:lumMod val="50000"/>
                  </a:schemeClr>
                </a:solidFill>
              </a:rPr>
              <a:t>.’ </a:t>
            </a:r>
          </a:p>
          <a:p>
            <a:pPr marL="0" indent="0">
              <a:buNone/>
            </a:pPr>
            <a:r>
              <a:rPr lang="en-IE" sz="1600" dirty="0" err="1"/>
              <a:t>Lankisch</a:t>
            </a:r>
            <a:r>
              <a:rPr lang="en-IE" sz="1600" dirty="0"/>
              <a:t> PG. </a:t>
            </a:r>
            <a:r>
              <a:rPr lang="en-IE" sz="1600" i="1" dirty="0" err="1"/>
              <a:t>Curr</a:t>
            </a:r>
            <a:r>
              <a:rPr lang="en-IE" sz="1600" i="1" dirty="0"/>
              <a:t> </a:t>
            </a:r>
            <a:r>
              <a:rPr lang="en-IE" sz="1600" i="1" dirty="0" err="1"/>
              <a:t>Opin</a:t>
            </a:r>
            <a:r>
              <a:rPr lang="en-IE" sz="1600" i="1" dirty="0"/>
              <a:t> </a:t>
            </a:r>
            <a:r>
              <a:rPr lang="en-IE" sz="1600" i="1" dirty="0" err="1"/>
              <a:t>Gastroenterol</a:t>
            </a:r>
            <a:r>
              <a:rPr lang="en-IE" sz="1600" dirty="0"/>
              <a:t>. 2007.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81328"/>
            <a:ext cx="91440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2461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3690"/>
            <a:ext cx="8229600" cy="6270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Sarcopenia in chronic pancreatitis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</a:rPr>
              <a:t>CP patients (n=</a:t>
            </a:r>
            <a:r>
              <a:rPr lang="en-GB" sz="2000" dirty="0">
                <a:solidFill>
                  <a:prstClr val="black"/>
                </a:solidFill>
              </a:rPr>
              <a:t>29, 12 female, median age 43)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6384033" cy="18542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28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BMI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Sarcopenic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Underweight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(75%)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(40%)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Overweight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(62.5%)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Obese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(43%)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51520" y="3645024"/>
          <a:ext cx="4463777" cy="261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48" y="5949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srgbClr val="C0504D">
                    <a:lumMod val="75000"/>
                  </a:srgbClr>
                </a:solidFill>
              </a:rPr>
              <a:t>BMI categories for CP patients with </a:t>
            </a:r>
            <a:r>
              <a:rPr lang="en-US" sz="1600" dirty="0" err="1">
                <a:solidFill>
                  <a:srgbClr val="C0504D">
                    <a:lumMod val="75000"/>
                  </a:srgbClr>
                </a:solidFill>
              </a:rPr>
              <a:t>sarcopenia</a:t>
            </a:r>
            <a:endParaRPr lang="en-US" sz="1600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594928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i="1" dirty="0">
                <a:solidFill>
                  <a:prstClr val="black"/>
                </a:solidFill>
              </a:rPr>
              <a:t>O’Connor et al, </a:t>
            </a:r>
            <a:r>
              <a:rPr lang="en-US" i="1" dirty="0" err="1">
                <a:solidFill>
                  <a:prstClr val="black"/>
                </a:solidFill>
              </a:rPr>
              <a:t>Pancreatology</a:t>
            </a:r>
            <a:r>
              <a:rPr lang="en-US" i="1" dirty="0">
                <a:solidFill>
                  <a:prstClr val="black"/>
                </a:solidFill>
              </a:rPr>
              <a:t> (</a:t>
            </a:r>
            <a:r>
              <a:rPr lang="en-US" i="1" dirty="0" err="1">
                <a:solidFill>
                  <a:prstClr val="black"/>
                </a:solidFill>
              </a:rPr>
              <a:t>supp</a:t>
            </a:r>
            <a:r>
              <a:rPr lang="en-US" i="1" dirty="0">
                <a:solidFill>
                  <a:prstClr val="black"/>
                </a:solidFill>
              </a:rPr>
              <a:t>), 2014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9433" y="4006921"/>
            <a:ext cx="353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association with </a:t>
            </a:r>
            <a:r>
              <a:rPr lang="en-US" dirty="0" err="1"/>
              <a:t>hsCRp</a:t>
            </a:r>
            <a:r>
              <a:rPr lang="en-US" dirty="0"/>
              <a:t>, Il-6</a:t>
            </a:r>
          </a:p>
        </p:txBody>
      </p:sp>
    </p:spTree>
    <p:extLst>
      <p:ext uri="{BB962C8B-B14F-4D97-AF65-F5344CB8AC3E}">
        <p14:creationId xmlns:p14="http://schemas.microsoft.com/office/powerpoint/2010/main" val="229742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474840" cy="50796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Sarcopenia and PEI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752350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87" y="116632"/>
            <a:ext cx="4608512" cy="123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8" y="1412776"/>
            <a:ext cx="5076056" cy="9233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Aim: to determine if various nutritional parameters were associated with PEI in pancreatic disease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Patient with pancreatic disease n=132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4734430"/>
            <a:ext cx="4680520" cy="1631216"/>
          </a:xfrm>
          <a:prstGeom prst="rect">
            <a:avLst/>
          </a:prstGeom>
          <a:solidFill>
            <a:srgbClr val="C6D9F1"/>
          </a:solidFill>
          <a:ln>
            <a:noFill/>
          </a:ln>
          <a:effectLst>
            <a:outerShdw blurRad="50800" dist="38100" dir="13500000" algn="b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defTabSz="91440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Multivariable analysis: only </a:t>
            </a:r>
            <a:r>
              <a:rPr lang="en-US" sz="2000" dirty="0" err="1">
                <a:solidFill>
                  <a:prstClr val="black"/>
                </a:solidFill>
              </a:rPr>
              <a:t>sarcopenia</a:t>
            </a:r>
            <a:r>
              <a:rPr lang="en-US" sz="2000" dirty="0">
                <a:solidFill>
                  <a:prstClr val="black"/>
                </a:solidFill>
              </a:rPr>
              <a:t> independently associated with PEI</a:t>
            </a:r>
          </a:p>
          <a:p>
            <a:pPr marL="342900" indent="-342900" defTabSz="91440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Link between </a:t>
            </a:r>
            <a:r>
              <a:rPr lang="en-US" sz="2000" dirty="0" err="1">
                <a:solidFill>
                  <a:prstClr val="black"/>
                </a:solidFill>
              </a:rPr>
              <a:t>sarcopenia</a:t>
            </a:r>
            <a:r>
              <a:rPr lang="en-US" sz="2000" dirty="0">
                <a:solidFill>
                  <a:prstClr val="black"/>
                </a:solidFill>
              </a:rPr>
              <a:t> and </a:t>
            </a:r>
            <a:r>
              <a:rPr lang="en-US" sz="2000" dirty="0" err="1">
                <a:solidFill>
                  <a:prstClr val="black"/>
                </a:solidFill>
              </a:rPr>
              <a:t>malabsorption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14 CP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82671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</a:rPr>
              <a:t>Shintakuya</a:t>
            </a:r>
            <a:r>
              <a:rPr lang="en-US" dirty="0">
                <a:solidFill>
                  <a:prstClr val="black"/>
                </a:solidFill>
              </a:rPr>
              <a:t> et al, </a:t>
            </a:r>
            <a:r>
              <a:rPr lang="en-US" dirty="0" err="1">
                <a:solidFill>
                  <a:prstClr val="black"/>
                </a:solidFill>
              </a:rPr>
              <a:t>Pancreatology</a:t>
            </a:r>
            <a:r>
              <a:rPr lang="en-US" dirty="0">
                <a:solidFill>
                  <a:prstClr val="black"/>
                </a:solidFill>
              </a:rPr>
              <a:t>, 2016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7504" y="2996952"/>
            <a:ext cx="7128792" cy="432048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Endocrine dysfunction</a:t>
            </a:r>
          </a:p>
        </p:txBody>
      </p:sp>
    </p:spTree>
    <p:extLst>
      <p:ext uri="{BB962C8B-B14F-4D97-AF65-F5344CB8AC3E}">
        <p14:creationId xmlns:p14="http://schemas.microsoft.com/office/powerpoint/2010/main" val="2269862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1111312"/>
              </p:ext>
            </p:extLst>
          </p:nvPr>
        </p:nvGraphicFramePr>
        <p:xfrm>
          <a:off x="0" y="908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prstClr val="black"/>
                </a:solidFill>
              </a:rPr>
              <a:t>Drivers of undernutrition in chronic pancreatitis</a:t>
            </a:r>
            <a:endParaRPr lang="en-US" sz="3200" b="1" dirty="0">
              <a:solidFill>
                <a:prstClr val="black"/>
              </a:solidFill>
              <a:ea typeface="ＭＳ Ｐゴシック" pitchFamily="8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7714" y="5120760"/>
            <a:ext cx="3002803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Weight loss, low BMI</a:t>
            </a:r>
          </a:p>
          <a:p>
            <a:pPr algn="ctr" defTabSz="914400"/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Vitamin deficiency</a:t>
            </a:r>
          </a:p>
          <a:p>
            <a:pPr algn="ctr" defTabSz="914400"/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Osteoporosis</a:t>
            </a:r>
          </a:p>
          <a:p>
            <a:pPr algn="ctr" defTabSz="914400"/>
            <a:r>
              <a:rPr lang="en-US" sz="1400" b="1" dirty="0" err="1">
                <a:solidFill>
                  <a:srgbClr val="1F497D">
                    <a:lumMod val="75000"/>
                  </a:srgbClr>
                </a:solidFill>
              </a:rPr>
              <a:t>Sarcopenia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  <a:p>
            <a:pPr algn="ctr" defTabSz="914400"/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Poor functional capacity</a:t>
            </a:r>
          </a:p>
          <a:p>
            <a:pPr algn="ctr" defTabSz="914400"/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Lower QOL</a:t>
            </a:r>
          </a:p>
          <a:p>
            <a:pPr algn="ctr" defTabSz="914400"/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Poorer outcomes</a:t>
            </a:r>
          </a:p>
        </p:txBody>
      </p:sp>
      <p:sp>
        <p:nvSpPr>
          <p:cNvPr id="3" name="Down Arrow 2"/>
          <p:cNvSpPr/>
          <p:nvPr/>
        </p:nvSpPr>
        <p:spPr>
          <a:xfrm>
            <a:off x="4027714" y="4961177"/>
            <a:ext cx="288032" cy="14368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98609" y="4221309"/>
            <a:ext cx="1229812" cy="577246"/>
          </a:xfrm>
          <a:prstGeom prst="roundRect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Classification of DM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57542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5200" cy="169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33400" y="4267200"/>
            <a:ext cx="2286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0" y="3429000"/>
            <a:ext cx="3124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3352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American Diabetes Association: Diagnosis and classification of diabetes. </a:t>
            </a:r>
            <a:r>
              <a:rPr lang="en-US" sz="1600" i="1" dirty="0" err="1"/>
              <a:t>Diab</a:t>
            </a:r>
            <a:r>
              <a:rPr lang="en-US" sz="1600" i="1" dirty="0"/>
              <a:t> Care 2011;34(</a:t>
            </a:r>
            <a:r>
              <a:rPr lang="en-US" sz="1600" i="1" dirty="0" err="1"/>
              <a:t>suppl</a:t>
            </a:r>
            <a:r>
              <a:rPr lang="en-US" sz="1600" i="1" dirty="0"/>
              <a:t> 1): S62-S69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0200" y="2133600"/>
            <a:ext cx="297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Type 3c DM</a:t>
            </a:r>
          </a:p>
        </p:txBody>
      </p:sp>
    </p:spTree>
    <p:extLst>
      <p:ext uri="{BB962C8B-B14F-4D97-AF65-F5344CB8AC3E}">
        <p14:creationId xmlns:p14="http://schemas.microsoft.com/office/powerpoint/2010/main" val="32501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124200"/>
            <a:ext cx="2362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Pancreatogenic</a:t>
            </a:r>
            <a:r>
              <a:rPr lang="en-US" sz="2400" b="1" dirty="0"/>
              <a:t> / Type 3c DM</a:t>
            </a: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2057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Chronic pancreatitis</a:t>
            </a:r>
            <a:endParaRPr lang="en-US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810000"/>
            <a:ext cx="2057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Acute pancreatitis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1905000"/>
            <a:ext cx="20574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Pancreatic cancer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2971800"/>
            <a:ext cx="2057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Pancreatic surgery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5181600"/>
            <a:ext cx="20574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Cystic Fibrosis</a:t>
            </a:r>
            <a:endParaRPr lang="en-US" sz="1400" i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Conditions associated with type 3c DM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4479699"/>
            <a:ext cx="205740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Other:</a:t>
            </a:r>
          </a:p>
          <a:p>
            <a:pPr marL="0" lvl="1" algn="ctr"/>
            <a:r>
              <a:rPr lang="en-US" dirty="0"/>
              <a:t>Haemochromatosis, </a:t>
            </a:r>
            <a:r>
              <a:rPr lang="en-US" dirty="0" err="1"/>
              <a:t>Fibrocalculous</a:t>
            </a:r>
            <a:r>
              <a:rPr lang="en-US" dirty="0"/>
              <a:t> </a:t>
            </a:r>
            <a:r>
              <a:rPr lang="en-US" dirty="0" err="1"/>
              <a:t>Pancreatopathy</a:t>
            </a:r>
            <a:r>
              <a:rPr lang="en-US" dirty="0"/>
              <a:t>, Pancreatic Agenesis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317137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5814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19600"/>
            <a:ext cx="3657600" cy="148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9035" y="5855553"/>
            <a:ext cx="6991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Based on </a:t>
            </a:r>
            <a:r>
              <a:rPr lang="en-US" sz="1600" i="1" dirty="0" err="1"/>
              <a:t>Hardt</a:t>
            </a:r>
            <a:r>
              <a:rPr lang="en-US" sz="1600" i="1" dirty="0"/>
              <a:t> et al, </a:t>
            </a:r>
            <a:r>
              <a:rPr lang="en-US" sz="1600" i="1" dirty="0" err="1"/>
              <a:t>Diab</a:t>
            </a:r>
            <a:r>
              <a:rPr lang="en-US" sz="1600" i="1" dirty="0"/>
              <a:t> Care. Feb 2008. 31:</a:t>
            </a:r>
          </a:p>
          <a:p>
            <a:pPr algn="ctr"/>
            <a:r>
              <a:rPr lang="en-US" sz="1600" i="1" dirty="0"/>
              <a:t>1,922 </a:t>
            </a:r>
            <a:r>
              <a:rPr lang="en-US" sz="1600" i="1" dirty="0" err="1"/>
              <a:t>hospitalised</a:t>
            </a:r>
            <a:r>
              <a:rPr lang="en-US" sz="1600" i="1" dirty="0"/>
              <a:t> DM patients</a:t>
            </a:r>
          </a:p>
        </p:txBody>
      </p:sp>
      <p:pic>
        <p:nvPicPr>
          <p:cNvPr id="7" name="Picture 6" descr="Cp pai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09800"/>
            <a:ext cx="172528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578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254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199" y="0"/>
            <a:ext cx="509382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1199" y="6632401"/>
            <a:ext cx="5032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00FF"/>
                </a:solidFill>
              </a:rPr>
              <a:t>Duggan &amp; Conlon, Practical Gastroenterology, 2017</a:t>
            </a:r>
          </a:p>
        </p:txBody>
      </p:sp>
    </p:spTree>
    <p:extLst>
      <p:ext uri="{BB962C8B-B14F-4D97-AF65-F5344CB8AC3E}">
        <p14:creationId xmlns:p14="http://schemas.microsoft.com/office/powerpoint/2010/main" val="36319373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‘Brittle’ diabetes</a:t>
            </a:r>
            <a:br>
              <a:rPr lang="en-US" dirty="0"/>
            </a:br>
            <a:r>
              <a:rPr lang="en-US" sz="2700" dirty="0"/>
              <a:t>Up to 25% of patients with CP-related type 3c DM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89961051"/>
              </p:ext>
            </p:extLst>
          </p:nvPr>
        </p:nvGraphicFramePr>
        <p:xfrm>
          <a:off x="0" y="1438153"/>
          <a:ext cx="9186445" cy="500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94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Diagnosis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Initial evaluation:</a:t>
            </a:r>
          </a:p>
          <a:p>
            <a:pPr lvl="1"/>
            <a:r>
              <a:rPr lang="en-US" dirty="0"/>
              <a:t>Fasting glucose and HbA1c</a:t>
            </a:r>
          </a:p>
          <a:p>
            <a:pPr lvl="1"/>
            <a:r>
              <a:rPr lang="en-US" dirty="0"/>
              <a:t>Repeated annually</a:t>
            </a:r>
          </a:p>
          <a:p>
            <a:pPr lvl="1"/>
            <a:r>
              <a:rPr lang="en-US" dirty="0"/>
              <a:t>Impairment in either requires further evaluation</a:t>
            </a:r>
          </a:p>
          <a:p>
            <a:r>
              <a:rPr lang="en-US" dirty="0"/>
              <a:t>Diabetes (ADA)</a:t>
            </a:r>
          </a:p>
          <a:p>
            <a:pPr lvl="1"/>
            <a:r>
              <a:rPr lang="en-US" dirty="0"/>
              <a:t>HbA1c &gt;48 (6.5%)</a:t>
            </a:r>
          </a:p>
          <a:p>
            <a:pPr lvl="1"/>
            <a:r>
              <a:rPr lang="en-US" dirty="0"/>
              <a:t>Glucose  &gt;7 </a:t>
            </a:r>
            <a:r>
              <a:rPr lang="en-US" dirty="0" err="1"/>
              <a:t>mmol</a:t>
            </a:r>
            <a:r>
              <a:rPr lang="en-US" dirty="0"/>
              <a:t>/L</a:t>
            </a:r>
          </a:p>
          <a:p>
            <a:r>
              <a:rPr lang="en-US" dirty="0"/>
              <a:t>‘Pre-diabetes’</a:t>
            </a:r>
          </a:p>
          <a:p>
            <a:pPr lvl="1"/>
            <a:r>
              <a:rPr lang="en-US" dirty="0"/>
              <a:t>HbA1c 38.8-46.4 (5.7-6.4 %)</a:t>
            </a:r>
          </a:p>
          <a:p>
            <a:pPr lvl="1"/>
            <a:r>
              <a:rPr lang="en-US" dirty="0"/>
              <a:t>Glucose 5.5 – 6.9 </a:t>
            </a:r>
            <a:r>
              <a:rPr lang="en-US" dirty="0" err="1"/>
              <a:t>mmol</a:t>
            </a:r>
            <a:r>
              <a:rPr lang="en-US" dirty="0"/>
              <a:t>/L</a:t>
            </a:r>
          </a:p>
          <a:p>
            <a:r>
              <a:rPr lang="en-US" dirty="0"/>
              <a:t>Where equivocal, impairment in fasting glucose or HbA1c should be further evaluated by a 75g OGTT</a:t>
            </a:r>
          </a:p>
          <a:p>
            <a:r>
              <a:rPr lang="en-US" dirty="0"/>
              <a:t>Distinguishing type 3c diabetes from types 1 / 2?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38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3879408"/>
              </p:ext>
            </p:extLst>
          </p:nvPr>
        </p:nvGraphicFramePr>
        <p:xfrm>
          <a:off x="0" y="908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74083" y="71338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3200" b="1" dirty="0">
                <a:solidFill>
                  <a:prstClr val="black"/>
                </a:solidFill>
              </a:rPr>
              <a:t>Drivers of undernutrition in chronic pancreatitis</a:t>
            </a:r>
            <a:endParaRPr lang="en-US" sz="3200" b="1" dirty="0">
              <a:solidFill>
                <a:prstClr val="black"/>
              </a:solidFill>
              <a:ea typeface="ＭＳ Ｐゴシック" pitchFamily="8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7714" y="5120760"/>
            <a:ext cx="3002803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Weight loss, low BMI</a:t>
            </a:r>
          </a:p>
          <a:p>
            <a:pPr algn="ctr" defTabSz="914400"/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Vitamin deficiency</a:t>
            </a:r>
          </a:p>
          <a:p>
            <a:pPr algn="ctr" defTabSz="914400"/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Osteoporosis</a:t>
            </a:r>
          </a:p>
          <a:p>
            <a:pPr algn="ctr" defTabSz="914400"/>
            <a:r>
              <a:rPr lang="en-US" sz="1400" b="1" dirty="0" err="1">
                <a:solidFill>
                  <a:srgbClr val="1F497D">
                    <a:lumMod val="75000"/>
                  </a:srgbClr>
                </a:solidFill>
              </a:rPr>
              <a:t>Sarcopenia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  <a:p>
            <a:pPr algn="ctr" defTabSz="914400"/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Poor functional capacity</a:t>
            </a:r>
          </a:p>
          <a:p>
            <a:pPr algn="ctr" defTabSz="914400"/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Lower QOL</a:t>
            </a:r>
          </a:p>
          <a:p>
            <a:pPr algn="ctr" defTabSz="914400"/>
            <a:r>
              <a:rPr lang="en-US" sz="1400" b="1" dirty="0">
                <a:solidFill>
                  <a:srgbClr val="1F497D">
                    <a:lumMod val="75000"/>
                  </a:srgbClr>
                </a:solidFill>
              </a:rPr>
              <a:t>Poorer outcomes</a:t>
            </a:r>
          </a:p>
        </p:txBody>
      </p:sp>
      <p:sp>
        <p:nvSpPr>
          <p:cNvPr id="3" name="Down Arrow 2"/>
          <p:cNvSpPr/>
          <p:nvPr/>
        </p:nvSpPr>
        <p:spPr>
          <a:xfrm>
            <a:off x="4027714" y="4961177"/>
            <a:ext cx="288032" cy="14368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669" y="4562693"/>
            <a:ext cx="1331509" cy="582113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19919" y="5565393"/>
            <a:ext cx="1331509" cy="502897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55585" y="4239032"/>
            <a:ext cx="1331509" cy="470551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55585" y="3227918"/>
            <a:ext cx="1331509" cy="370416"/>
          </a:xfrm>
          <a:prstGeom prst="round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735581" y="3598334"/>
            <a:ext cx="820004" cy="196706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2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diagnosis of Type 3c DM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62" y="1219199"/>
            <a:ext cx="5628766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01560"/>
            <a:ext cx="2590800" cy="125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07951" y="1417638"/>
            <a:ext cx="247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Referent for insulin resistance?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7951" y="2232796"/>
            <a:ext cx="247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Timing of c-peptide measurement?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7951" y="3046616"/>
            <a:ext cx="247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PP may be decreased in type 1 and 2 also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7951" y="3893446"/>
            <a:ext cx="247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Fat soluble vitamins may not always be low</a:t>
            </a:r>
          </a:p>
        </p:txBody>
      </p:sp>
    </p:spTree>
    <p:extLst>
      <p:ext uri="{BB962C8B-B14F-4D97-AF65-F5344CB8AC3E}">
        <p14:creationId xmlns:p14="http://schemas.microsoft.com/office/powerpoint/2010/main" val="75848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43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Diagnosis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Measurement of the following: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Diabetes-associated auto antibodies (rule out type 1 DM)</a:t>
            </a:r>
          </a:p>
          <a:p>
            <a:pPr lvl="1"/>
            <a:r>
              <a:rPr lang="en-US" dirty="0"/>
              <a:t>Insulin resistance (HOMA-IR)</a:t>
            </a:r>
          </a:p>
          <a:p>
            <a:pPr lvl="1"/>
            <a:r>
              <a:rPr lang="en-US" dirty="0" err="1"/>
              <a:t>C-peptide:glucose</a:t>
            </a:r>
            <a:r>
              <a:rPr lang="en-US" dirty="0"/>
              <a:t> ratio</a:t>
            </a:r>
          </a:p>
          <a:p>
            <a:pPr lvl="1"/>
            <a:r>
              <a:rPr lang="en-US" dirty="0"/>
              <a:t>Pancreatic exocrine function</a:t>
            </a:r>
          </a:p>
          <a:p>
            <a:pPr lvl="1"/>
            <a:r>
              <a:rPr lang="en-US" dirty="0"/>
              <a:t>Pancreatic imaging</a:t>
            </a:r>
          </a:p>
          <a:p>
            <a:pPr lvl="1"/>
            <a:r>
              <a:rPr lang="en-US" dirty="0"/>
              <a:t>Consider also BMI and family history of type 2 DM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536" y="219694"/>
            <a:ext cx="4664843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403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43" y="1911654"/>
            <a:ext cx="9391186" cy="418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83" y="0"/>
            <a:ext cx="6380933" cy="191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1283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options for DM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Drugs typically used are the same as for Type 2</a:t>
            </a:r>
          </a:p>
          <a:p>
            <a:r>
              <a:rPr lang="en-US" dirty="0"/>
              <a:t>Few studies have examined therapeutic efficacy for Type 3c compared to type 2</a:t>
            </a:r>
          </a:p>
        </p:txBody>
      </p:sp>
    </p:spTree>
    <p:extLst>
      <p:ext uri="{BB962C8B-B14F-4D97-AF65-F5344CB8AC3E}">
        <p14:creationId xmlns:p14="http://schemas.microsoft.com/office/powerpoint/2010/main" val="23943679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3447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Treatment of Type 3c DM</a:t>
            </a: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483820"/>
            <a:ext cx="8610600" cy="3374180"/>
          </a:xfrm>
        </p:spPr>
        <p:txBody>
          <a:bodyPr>
            <a:normAutofit/>
          </a:bodyPr>
          <a:lstStyle/>
          <a:p>
            <a:r>
              <a:rPr lang="en-US" sz="2000" dirty="0"/>
              <a:t>Lifestyle changes: Weight loss in obese subjects, daily exercise, diet limited in carbohydrates, abstinence from alcohol and smoking cessation should be described and reinforced at every medical visit.</a:t>
            </a:r>
          </a:p>
          <a:p>
            <a:r>
              <a:rPr lang="en-US" sz="2000" dirty="0"/>
              <a:t>Add PERT if FE-1 &lt; 100ug/g, or PEI symptoms</a:t>
            </a:r>
          </a:p>
          <a:p>
            <a:r>
              <a:rPr lang="en-US" sz="2000" dirty="0"/>
              <a:t>Reduce HbA1c &lt;53 (7%), fasting glucose 3.9-7.2 </a:t>
            </a:r>
            <a:r>
              <a:rPr lang="en-US" sz="2000" dirty="0" err="1"/>
              <a:t>mmol</a:t>
            </a:r>
            <a:r>
              <a:rPr lang="en-US" sz="2000" dirty="0"/>
              <a:t>/L</a:t>
            </a:r>
          </a:p>
          <a:p>
            <a:r>
              <a:rPr lang="en-US" sz="2000" dirty="0"/>
              <a:t>Insulin vs no insulin depends on clinical presentation</a:t>
            </a:r>
          </a:p>
          <a:p>
            <a:r>
              <a:rPr lang="en-US" sz="2000" dirty="0"/>
              <a:t>Profound </a:t>
            </a:r>
            <a:r>
              <a:rPr lang="en-US" sz="2000" dirty="0" err="1"/>
              <a:t>hyperglycaemia</a:t>
            </a:r>
            <a:r>
              <a:rPr lang="en-US" sz="2000" dirty="0"/>
              <a:t> (HbA1c &gt;69.4 (8.5%), fasting glucose &gt;10 </a:t>
            </a:r>
            <a:r>
              <a:rPr lang="en-US" sz="2000" dirty="0" err="1"/>
              <a:t>mmol</a:t>
            </a:r>
            <a:r>
              <a:rPr lang="en-US" sz="2000" dirty="0"/>
              <a:t>/L), and catabolic with glycosuria and weight loss – insulin is preferred</a:t>
            </a:r>
          </a:p>
          <a:p>
            <a:r>
              <a:rPr lang="en-US" sz="2000" dirty="0"/>
              <a:t>Metformin is initial drug of choice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6942"/>
            <a:ext cx="7772400" cy="290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81" y="19888"/>
            <a:ext cx="3655219" cy="111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0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800"/>
            <a:ext cx="7500939" cy="5616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Dietary management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2804"/>
            <a:ext cx="9144000" cy="4243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621" y="0"/>
            <a:ext cx="5358806" cy="14847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0403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660066"/>
                </a:solidFill>
              </a:rPr>
              <a:t>‘</a:t>
            </a:r>
            <a:r>
              <a:rPr lang="en-US" i="1" dirty="0">
                <a:solidFill>
                  <a:srgbClr val="660066"/>
                </a:solidFill>
              </a:rPr>
              <a:t>Individualised medical nutrition therapy </a:t>
            </a:r>
            <a:r>
              <a:rPr lang="en-US" i="1" dirty="0" err="1">
                <a:solidFill>
                  <a:srgbClr val="660066"/>
                </a:solidFill>
              </a:rPr>
              <a:t>programme</a:t>
            </a:r>
            <a:r>
              <a:rPr lang="en-US" i="1" dirty="0">
                <a:solidFill>
                  <a:srgbClr val="660066"/>
                </a:solidFill>
              </a:rPr>
              <a:t> by a registered dietitian. Those with diabetes should actively engage with self-management, education and treatment planning with his health-care team, including the collaborative development of an </a:t>
            </a:r>
            <a:r>
              <a:rPr lang="en-US" i="1" dirty="0" err="1">
                <a:solidFill>
                  <a:srgbClr val="660066"/>
                </a:solidFill>
              </a:rPr>
              <a:t>individualised</a:t>
            </a:r>
            <a:r>
              <a:rPr lang="en-US" i="1" dirty="0">
                <a:solidFill>
                  <a:srgbClr val="660066"/>
                </a:solidFill>
              </a:rPr>
              <a:t> eating plan.’</a:t>
            </a:r>
          </a:p>
        </p:txBody>
      </p:sp>
    </p:spTree>
    <p:extLst>
      <p:ext uri="{BB962C8B-B14F-4D97-AF65-F5344CB8AC3E}">
        <p14:creationId xmlns:p14="http://schemas.microsoft.com/office/powerpoint/2010/main" val="23975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103357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92438" y="1525277"/>
          <a:ext cx="87623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D1B195-F62F-45BE-949D-8CEFAC1F72BB}"/>
              </a:ext>
            </a:extLst>
          </p:cNvPr>
          <p:cNvSpPr txBox="1"/>
          <p:nvPr/>
        </p:nvSpPr>
        <p:spPr>
          <a:xfrm>
            <a:off x="1284443" y="5899713"/>
            <a:ext cx="758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More studies, more guidelines, structured management</a:t>
            </a:r>
          </a:p>
        </p:txBody>
      </p:sp>
    </p:spTree>
    <p:extLst>
      <p:ext uri="{BB962C8B-B14F-4D97-AF65-F5344CB8AC3E}">
        <p14:creationId xmlns:p14="http://schemas.microsoft.com/office/powerpoint/2010/main" val="18000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10" y="1579419"/>
            <a:ext cx="3754760" cy="179073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Structured nutritional management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70" y="22145"/>
            <a:ext cx="5020797" cy="687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984"/>
            <a:ext cx="4029712" cy="138143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85979" y="2845198"/>
            <a:ext cx="1232930" cy="104990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5927891" y="2845198"/>
            <a:ext cx="1529814" cy="104990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ounded Rectangle 7"/>
          <p:cNvSpPr/>
          <p:nvPr/>
        </p:nvSpPr>
        <p:spPr>
          <a:xfrm>
            <a:off x="7550603" y="3039409"/>
            <a:ext cx="954232" cy="419100"/>
          </a:xfrm>
          <a:prstGeom prst="roundRect">
            <a:avLst>
              <a:gd name="adj" fmla="val 0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ounded Rectangle 8"/>
          <p:cNvSpPr/>
          <p:nvPr/>
        </p:nvSpPr>
        <p:spPr>
          <a:xfrm>
            <a:off x="4543364" y="4905251"/>
            <a:ext cx="1275545" cy="65240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ounded Rectangle 9"/>
          <p:cNvSpPr/>
          <p:nvPr/>
        </p:nvSpPr>
        <p:spPr>
          <a:xfrm>
            <a:off x="7550603" y="3563340"/>
            <a:ext cx="1474644" cy="31462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ounded Rectangle 10"/>
          <p:cNvSpPr/>
          <p:nvPr/>
        </p:nvSpPr>
        <p:spPr>
          <a:xfrm>
            <a:off x="5927892" y="4630139"/>
            <a:ext cx="1339808" cy="105814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4519615" y="3930923"/>
            <a:ext cx="1408278" cy="838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5975392" y="4073331"/>
            <a:ext cx="1434812" cy="55338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7301222" y="1579418"/>
            <a:ext cx="1724025" cy="838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334110" y="3326564"/>
            <a:ext cx="3091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-Exocrine status</a:t>
            </a:r>
            <a:br>
              <a:rPr lang="en-US" sz="2800" b="1" dirty="0"/>
            </a:br>
            <a:r>
              <a:rPr lang="en-US" sz="2800" b="1" dirty="0"/>
              <a:t>-Bone health</a:t>
            </a:r>
            <a:br>
              <a:rPr lang="en-US" sz="2800" b="1" dirty="0"/>
            </a:br>
            <a:r>
              <a:rPr lang="en-US" sz="2800" b="1" dirty="0"/>
              <a:t>-Endocrine status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976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and research gaps in the nutritional management of CP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72816"/>
            <a:ext cx="9144000" cy="440120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marL="457200" indent="-457200" defTabSz="9144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Complex disease</a:t>
            </a:r>
          </a:p>
          <a:p>
            <a:pPr marL="457200" indent="-457200" defTabSz="9144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Multifactorial reasons for nutritional compromise</a:t>
            </a:r>
          </a:p>
          <a:p>
            <a:pPr marL="457200" indent="-457200" defTabSz="9144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Until recently, few guidelines</a:t>
            </a:r>
          </a:p>
          <a:p>
            <a:pPr marL="457200" indent="-457200" defTabSz="9144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Under-recognition, under-treatment of PEI</a:t>
            </a:r>
          </a:p>
          <a:p>
            <a:pPr marL="457200" indent="-457200" defTabSz="9144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More studies on type 3c diabetes (</a:t>
            </a:r>
            <a:r>
              <a:rPr lang="en-US" sz="2800" dirty="0" err="1">
                <a:solidFill>
                  <a:prstClr val="black"/>
                </a:solidFill>
              </a:rPr>
              <a:t>Characterisation</a:t>
            </a:r>
            <a:r>
              <a:rPr lang="en-US" sz="2800" dirty="0">
                <a:solidFill>
                  <a:prstClr val="black"/>
                </a:solidFill>
              </a:rPr>
              <a:t> and intervention)</a:t>
            </a:r>
          </a:p>
          <a:p>
            <a:pPr marL="457200" indent="-457200" defTabSz="9144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More interventional studies required for improving bone health</a:t>
            </a:r>
          </a:p>
          <a:p>
            <a:pPr marL="457200" indent="-457200" defTabSz="9144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Patients require </a:t>
            </a:r>
            <a:r>
              <a:rPr lang="en-US" sz="2800" dirty="0" err="1">
                <a:solidFill>
                  <a:prstClr val="black"/>
                </a:solidFill>
              </a:rPr>
              <a:t>individualised</a:t>
            </a:r>
            <a:r>
              <a:rPr lang="en-US" sz="2800" dirty="0">
                <a:solidFill>
                  <a:prstClr val="black"/>
                </a:solidFill>
              </a:rPr>
              <a:t>, structured dietetic intervention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15308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6197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103357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92013545"/>
              </p:ext>
            </p:extLst>
          </p:nvPr>
        </p:nvGraphicFramePr>
        <p:xfrm>
          <a:off x="192438" y="1525277"/>
          <a:ext cx="87623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7317" y="5805026"/>
            <a:ext cx="758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Few studies, no guidelines… management?</a:t>
            </a:r>
          </a:p>
        </p:txBody>
      </p:sp>
    </p:spTree>
    <p:extLst>
      <p:ext uri="{BB962C8B-B14F-4D97-AF65-F5344CB8AC3E}">
        <p14:creationId xmlns:p14="http://schemas.microsoft.com/office/powerpoint/2010/main" val="4264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Pancreatic exocrine insufficiency</a:t>
            </a:r>
          </a:p>
        </p:txBody>
      </p:sp>
    </p:spTree>
    <p:extLst>
      <p:ext uri="{BB962C8B-B14F-4D97-AF65-F5344CB8AC3E}">
        <p14:creationId xmlns:p14="http://schemas.microsoft.com/office/powerpoint/2010/main" val="220893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digestion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914399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Optimal digestion and absorption of nutrients requires a complex interaction between motor and secretory function of the GI tract</a:t>
            </a:r>
            <a:endParaRPr lang="en-I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43200"/>
            <a:ext cx="2133600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Digestion of macronutrients is a pre-requisite to absorption and occurs mostly via enzymatic hydrolysis</a:t>
            </a:r>
            <a:endParaRPr lang="en-IE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2743200"/>
            <a:ext cx="21336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Pancreatic enzymes play an important role: </a:t>
            </a:r>
            <a:r>
              <a:rPr lang="en-US" sz="2000" dirty="0"/>
              <a:t>lipase, amylase, trypsin and </a:t>
            </a:r>
            <a:r>
              <a:rPr lang="en-US" sz="2000" dirty="0" err="1"/>
              <a:t>chymotrypsin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743200"/>
            <a:ext cx="2133600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Enzymes of the brush border, other pancreatic and </a:t>
            </a:r>
            <a:r>
              <a:rPr lang="en-US" sz="2000" b="1" dirty="0" err="1"/>
              <a:t>extrapancreatic</a:t>
            </a:r>
            <a:r>
              <a:rPr lang="en-US" sz="2000" b="1" dirty="0"/>
              <a:t> enzymes also play a role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42102642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Trinity College">
      <a:dk1>
        <a:sysClr val="windowText" lastClr="000000"/>
      </a:dk1>
      <a:lt1>
        <a:sysClr val="window" lastClr="FFFFFF"/>
      </a:lt1>
      <a:dk2>
        <a:srgbClr val="3E6DB2"/>
      </a:dk2>
      <a:lt2>
        <a:srgbClr val="FFFFFF"/>
      </a:lt2>
      <a:accent1>
        <a:srgbClr val="4F81BD"/>
      </a:accent1>
      <a:accent2>
        <a:srgbClr val="0E73B9"/>
      </a:accent2>
      <a:accent3>
        <a:srgbClr val="7C7C7C"/>
      </a:accent3>
      <a:accent4>
        <a:srgbClr val="A6A6A6"/>
      </a:accent4>
      <a:accent5>
        <a:srgbClr val="4F81BD"/>
      </a:accent5>
      <a:accent6>
        <a:srgbClr val="3E6DB2"/>
      </a:accent6>
      <a:hlink>
        <a:srgbClr val="000000"/>
      </a:hlink>
      <a:folHlink>
        <a:srgbClr val="000000"/>
      </a:folHlink>
    </a:clrScheme>
    <a:fontScheme name="Trinity Colle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647</TotalTime>
  <Words>3699</Words>
  <Application>Microsoft Office PowerPoint</Application>
  <PresentationFormat>On-screen Show (4:3)</PresentationFormat>
  <Paragraphs>688</Paragraphs>
  <Slides>69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69</vt:i4>
      </vt:variant>
    </vt:vector>
  </HeadingPairs>
  <TitlesOfParts>
    <vt:vector size="94" baseType="lpstr">
      <vt:lpstr>ＭＳ Ｐゴシック</vt:lpstr>
      <vt:lpstr>Arial</vt:lpstr>
      <vt:lpstr>Calibri</vt:lpstr>
      <vt:lpstr>Minion Pro</vt:lpstr>
      <vt:lpstr>Symbol</vt:lpstr>
      <vt:lpstr>Times New Roman</vt:lpstr>
      <vt:lpstr>Wingdings</vt:lpstr>
      <vt:lpstr>Default Theme</vt:lpstr>
      <vt:lpstr>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Nutrition in chronic pancreatitis: PEI, bone health &amp; type 3c diabetes</vt:lpstr>
      <vt:lpstr>The pancreas</vt:lpstr>
      <vt:lpstr>Chronic pancreatitis</vt:lpstr>
      <vt:lpstr>PowerPoint Presentation</vt:lpstr>
      <vt:lpstr>A difficult disease</vt:lpstr>
      <vt:lpstr>PowerPoint Presentation</vt:lpstr>
      <vt:lpstr>Case study</vt:lpstr>
      <vt:lpstr>Pancreatic exocrine insufficiency</vt:lpstr>
      <vt:lpstr>Nutrient digestion</vt:lpstr>
      <vt:lpstr>Exocrine response to a meal</vt:lpstr>
      <vt:lpstr>Normal exocrine function</vt:lpstr>
      <vt:lpstr>Exocrine function</vt:lpstr>
      <vt:lpstr>PowerPoint Presentation</vt:lpstr>
      <vt:lpstr>PowerPoint Presentation</vt:lpstr>
      <vt:lpstr>Assessing exocrine function</vt:lpstr>
      <vt:lpstr>PowerPoint Presentation</vt:lpstr>
      <vt:lpstr>Diagnosing malabsorption</vt:lpstr>
      <vt:lpstr>Indirect tests (Source: Australasian treatment guidelines for the management of PEI) </vt:lpstr>
      <vt:lpstr>Faecal Elastase-1</vt:lpstr>
      <vt:lpstr>PowerPoint Presentation</vt:lpstr>
      <vt:lpstr>Practicalities: How should PERT be administered?</vt:lpstr>
      <vt:lpstr>Administration General information I</vt:lpstr>
      <vt:lpstr>Administration General information II</vt:lpstr>
      <vt:lpstr>Reasons for treatment failure</vt:lpstr>
      <vt:lpstr>Australasian Guidelines</vt:lpstr>
      <vt:lpstr>PERT in Chronic pancreatitis</vt:lpstr>
      <vt:lpstr>ALGORITHM  Imrie et al, 2010: based on Layer &amp; Keller, 2003</vt:lpstr>
      <vt:lpstr>PowerPoint Presentation</vt:lpstr>
      <vt:lpstr>PowerPoint Presentation</vt:lpstr>
      <vt:lpstr>Dietary assessment</vt:lpstr>
      <vt:lpstr>Nutritional status as a marker of PEI</vt:lpstr>
      <vt:lpstr>Bone health</vt:lpstr>
      <vt:lpstr>       </vt:lpstr>
      <vt:lpstr>PowerPoint Presentation</vt:lpstr>
      <vt:lpstr>Associations</vt:lpstr>
      <vt:lpstr>PowerPoint Presentation</vt:lpstr>
      <vt:lpstr>PowerPoint Presentation</vt:lpstr>
      <vt:lpstr>PowerPoint Presentation</vt:lpstr>
      <vt:lpstr>Clinical implication: Risk of fracture</vt:lpstr>
      <vt:lpstr>Why does this matter?</vt:lpstr>
      <vt:lpstr>Starting to appear in guidelines and papers</vt:lpstr>
      <vt:lpstr>PowerPoint Presentation</vt:lpstr>
      <vt:lpstr>Other guidelines</vt:lpstr>
      <vt:lpstr>European Guidelines: HaPanEU (2017) Harmonising diagnosis and therapy of pancreatitis across Europe</vt:lpstr>
      <vt:lpstr>PowerPoint Presentation</vt:lpstr>
      <vt:lpstr>PowerPoint Presentation</vt:lpstr>
      <vt:lpstr>Body composition and sarcopenia</vt:lpstr>
      <vt:lpstr>Body composition in CP</vt:lpstr>
      <vt:lpstr>Sarcopenia</vt:lpstr>
      <vt:lpstr>Sarcopenia in chronic pancreatitis</vt:lpstr>
      <vt:lpstr>Sarcopenia and PEI</vt:lpstr>
      <vt:lpstr>Endocrine dysfunction</vt:lpstr>
      <vt:lpstr>PowerPoint Presentation</vt:lpstr>
      <vt:lpstr>Classification of DM </vt:lpstr>
      <vt:lpstr>Conditions associated with type 3c DM</vt:lpstr>
      <vt:lpstr>Prevalence</vt:lpstr>
      <vt:lpstr>PowerPoint Presentation</vt:lpstr>
      <vt:lpstr>‘Brittle’ diabetes Up to 25% of patients with CP-related type 3c DM </vt:lpstr>
      <vt:lpstr>Diagnosis </vt:lpstr>
      <vt:lpstr>Proposed diagnosis of Type 3c DM</vt:lpstr>
      <vt:lpstr>Diagnosis in practice</vt:lpstr>
      <vt:lpstr>PowerPoint Presentation</vt:lpstr>
      <vt:lpstr>Treatment options for DM management</vt:lpstr>
      <vt:lpstr>Treatment of Type 3c DM</vt:lpstr>
      <vt:lpstr>Dietary management</vt:lpstr>
      <vt:lpstr>Case study</vt:lpstr>
      <vt:lpstr>Structured nutritional management</vt:lpstr>
      <vt:lpstr>Problems and research gaps in the nutritional management of CP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in chronic pancreatitis: PEI, bone health &amp; type 3c diabetes</dc:title>
  <dc:creator>Paul Magill</dc:creator>
  <cp:lastModifiedBy>Rob Newsome</cp:lastModifiedBy>
  <cp:revision>35</cp:revision>
  <dcterms:created xsi:type="dcterms:W3CDTF">2018-04-30T20:12:58Z</dcterms:created>
  <dcterms:modified xsi:type="dcterms:W3CDTF">2018-05-21T14:35:03Z</dcterms:modified>
</cp:coreProperties>
</file>