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24" r:id="rId3"/>
    <p:sldId id="325" r:id="rId4"/>
    <p:sldId id="326" r:id="rId5"/>
    <p:sldId id="327" r:id="rId6"/>
    <p:sldId id="261" r:id="rId7"/>
    <p:sldId id="359" r:id="rId8"/>
    <p:sldId id="360" r:id="rId9"/>
    <p:sldId id="361" r:id="rId10"/>
    <p:sldId id="338" r:id="rId11"/>
    <p:sldId id="344" r:id="rId12"/>
    <p:sldId id="345" r:id="rId13"/>
    <p:sldId id="346" r:id="rId14"/>
    <p:sldId id="362" r:id="rId15"/>
    <p:sldId id="371" r:id="rId16"/>
    <p:sldId id="370" r:id="rId17"/>
    <p:sldId id="363" r:id="rId18"/>
    <p:sldId id="364" r:id="rId19"/>
    <p:sldId id="365" r:id="rId20"/>
    <p:sldId id="366" r:id="rId21"/>
    <p:sldId id="372" r:id="rId22"/>
    <p:sldId id="367" r:id="rId23"/>
    <p:sldId id="368" r:id="rId24"/>
    <p:sldId id="369" r:id="rId25"/>
    <p:sldId id="3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age information" id="{C2835ACF-1566-4AF8-BEED-0EB60FEE0511}">
          <p14:sldIdLst/>
        </p14:section>
        <p14:section name="Title and subtitle slides" id="{858FF38C-C128-42B7-A588-E37BF1E6F320}">
          <p14:sldIdLst>
            <p14:sldId id="256"/>
          </p14:sldIdLst>
        </p14:section>
        <p14:section name="Content slides" id="{DCFECC1B-C157-44F1-B9FD-595A42FA0CCF}">
          <p14:sldIdLst>
            <p14:sldId id="324"/>
            <p14:sldId id="325"/>
            <p14:sldId id="326"/>
            <p14:sldId id="327"/>
            <p14:sldId id="261"/>
            <p14:sldId id="359"/>
            <p14:sldId id="360"/>
            <p14:sldId id="361"/>
            <p14:sldId id="338"/>
            <p14:sldId id="344"/>
            <p14:sldId id="345"/>
            <p14:sldId id="346"/>
            <p14:sldId id="362"/>
            <p14:sldId id="371"/>
            <p14:sldId id="370"/>
            <p14:sldId id="363"/>
            <p14:sldId id="364"/>
            <p14:sldId id="365"/>
            <p14:sldId id="366"/>
            <p14:sldId id="372"/>
            <p14:sldId id="367"/>
            <p14:sldId id="368"/>
            <p14:sldId id="369"/>
            <p14:sldId id="373"/>
          </p14:sldIdLst>
        </p14:section>
        <p14:section name="Standard content slides" id="{AD33DEFC-36BD-4463-93BA-42AD3E9A7A3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p:restoredTop sz="94580"/>
  </p:normalViewPr>
  <p:slideViewPr>
    <p:cSldViewPr snapToGrid="0" snapToObjects="1">
      <p:cViewPr varScale="1">
        <p:scale>
          <a:sx n="108" d="100"/>
          <a:sy n="108"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340FD-5954-B447-B42A-CA458FDD4821}"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50260-F2AC-7C4D-88C6-C11BDD4B98D3}" type="slidenum">
              <a:rPr lang="en-US" smtClean="0"/>
              <a:t>‹#›</a:t>
            </a:fld>
            <a:endParaRPr lang="en-US"/>
          </a:p>
        </p:txBody>
      </p:sp>
    </p:spTree>
    <p:extLst>
      <p:ext uri="{BB962C8B-B14F-4D97-AF65-F5344CB8AC3E}">
        <p14:creationId xmlns:p14="http://schemas.microsoft.com/office/powerpoint/2010/main" val="117891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450260-F2AC-7C4D-88C6-C11BDD4B98D3}" type="slidenum">
              <a:rPr lang="en-US" smtClean="0"/>
              <a:t>14</a:t>
            </a:fld>
            <a:endParaRPr lang="en-US"/>
          </a:p>
        </p:txBody>
      </p:sp>
    </p:spTree>
    <p:extLst>
      <p:ext uri="{BB962C8B-B14F-4D97-AF65-F5344CB8AC3E}">
        <p14:creationId xmlns:p14="http://schemas.microsoft.com/office/powerpoint/2010/main" val="250786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54181" y="1357891"/>
            <a:ext cx="11000509"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4182" y="3763747"/>
            <a:ext cx="11000508"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6151418" y="1690688"/>
            <a:ext cx="5375420"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5375420" cy="2268000"/>
          </a:xfrm>
          <a:solidFill>
            <a:schemeClr val="bg1">
              <a:lumMod val="85000"/>
            </a:schemeClr>
          </a:solidFill>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6151418" y="1690688"/>
            <a:ext cx="2576946"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5375420" cy="2268000"/>
          </a:xfrm>
          <a:solidFill>
            <a:schemeClr val="bg1">
              <a:lumMod val="85000"/>
            </a:schemeClr>
          </a:solidFill>
        </p:spPr>
        <p:txBody>
          <a:bodyPr/>
          <a:lstStyle/>
          <a:p>
            <a:endParaRPr lang="en-US"/>
          </a:p>
        </p:txBody>
      </p:sp>
      <p:sp>
        <p:nvSpPr>
          <p:cNvPr id="7" name="Picture Placeholder 4"/>
          <p:cNvSpPr>
            <a:spLocks noGrp="1"/>
          </p:cNvSpPr>
          <p:nvPr>
            <p:ph type="pic" sz="quarter" idx="12"/>
          </p:nvPr>
        </p:nvSpPr>
        <p:spPr>
          <a:xfrm>
            <a:off x="8949892" y="1690255"/>
            <a:ext cx="2576946" cy="2232000"/>
          </a:xfrm>
          <a:solidFill>
            <a:schemeClr val="bg1">
              <a:lumMod val="85000"/>
            </a:schemeClr>
          </a:solidFill>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6151418" y="1690688"/>
            <a:ext cx="2576946"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2576946" cy="2268000"/>
          </a:xfrm>
          <a:solidFill>
            <a:schemeClr val="bg1">
              <a:lumMod val="85000"/>
            </a:schemeClr>
          </a:solidFill>
        </p:spPr>
        <p:txBody>
          <a:bodyPr/>
          <a:lstStyle/>
          <a:p>
            <a:endParaRPr lang="en-US"/>
          </a:p>
        </p:txBody>
      </p:sp>
      <p:sp>
        <p:nvSpPr>
          <p:cNvPr id="7" name="Picture Placeholder 4"/>
          <p:cNvSpPr>
            <a:spLocks noGrp="1"/>
          </p:cNvSpPr>
          <p:nvPr>
            <p:ph type="pic" sz="quarter" idx="12"/>
          </p:nvPr>
        </p:nvSpPr>
        <p:spPr>
          <a:xfrm>
            <a:off x="8949892" y="1690255"/>
            <a:ext cx="2576946" cy="2232000"/>
          </a:xfrm>
          <a:solidFill>
            <a:schemeClr val="bg1">
              <a:lumMod val="85000"/>
            </a:schemeClr>
          </a:solidFill>
        </p:spPr>
        <p:txBody>
          <a:bodyPr/>
          <a:lstStyle/>
          <a:p>
            <a:endParaRPr lang="en-US"/>
          </a:p>
        </p:txBody>
      </p:sp>
      <p:sp>
        <p:nvSpPr>
          <p:cNvPr id="8" name="Picture Placeholder 4"/>
          <p:cNvSpPr>
            <a:spLocks noGrp="1"/>
          </p:cNvSpPr>
          <p:nvPr>
            <p:ph type="pic" sz="quarter" idx="13"/>
          </p:nvPr>
        </p:nvSpPr>
        <p:spPr>
          <a:xfrm>
            <a:off x="8949892" y="4118945"/>
            <a:ext cx="2576946" cy="2268000"/>
          </a:xfrm>
          <a:solidFill>
            <a:schemeClr val="bg1">
              <a:lumMod val="85000"/>
            </a:schemeClr>
          </a:solidFill>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6151418" y="1690688"/>
            <a:ext cx="5375420" cy="4695825"/>
          </a:xfrm>
          <a:solidFill>
            <a:schemeClr val="bg1">
              <a:lumMod val="85000"/>
            </a:schemeClr>
          </a:solidFill>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6179127"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6151418" y="1690688"/>
            <a:ext cx="5375420"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5375420" cy="2268000"/>
          </a:xfrm>
          <a:solidFill>
            <a:schemeClr val="bg1">
              <a:lumMod val="85000"/>
            </a:schemeClr>
          </a:solidFill>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6151418" y="1690688"/>
            <a:ext cx="2576946"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5375420" cy="2268000"/>
          </a:xfrm>
          <a:solidFill>
            <a:schemeClr val="bg1">
              <a:lumMod val="85000"/>
            </a:schemeClr>
          </a:solidFill>
        </p:spPr>
        <p:txBody>
          <a:bodyPr/>
          <a:lstStyle/>
          <a:p>
            <a:endParaRPr lang="en-US"/>
          </a:p>
        </p:txBody>
      </p:sp>
      <p:sp>
        <p:nvSpPr>
          <p:cNvPr id="7" name="Picture Placeholder 4"/>
          <p:cNvSpPr>
            <a:spLocks noGrp="1"/>
          </p:cNvSpPr>
          <p:nvPr>
            <p:ph type="pic" sz="quarter" idx="12"/>
          </p:nvPr>
        </p:nvSpPr>
        <p:spPr>
          <a:xfrm>
            <a:off x="8949892" y="1690255"/>
            <a:ext cx="2576946" cy="2232000"/>
          </a:xfrm>
          <a:solidFill>
            <a:schemeClr val="bg1">
              <a:lumMod val="85000"/>
            </a:schemeClr>
          </a:solidFill>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6151418" y="1690688"/>
            <a:ext cx="2576946"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2576946" cy="2268000"/>
          </a:xfrm>
          <a:solidFill>
            <a:schemeClr val="bg1">
              <a:lumMod val="85000"/>
            </a:schemeClr>
          </a:solidFill>
        </p:spPr>
        <p:txBody>
          <a:bodyPr/>
          <a:lstStyle/>
          <a:p>
            <a:endParaRPr lang="en-US"/>
          </a:p>
        </p:txBody>
      </p:sp>
      <p:sp>
        <p:nvSpPr>
          <p:cNvPr id="7" name="Picture Placeholder 4"/>
          <p:cNvSpPr>
            <a:spLocks noGrp="1"/>
          </p:cNvSpPr>
          <p:nvPr>
            <p:ph type="pic" sz="quarter" idx="12"/>
          </p:nvPr>
        </p:nvSpPr>
        <p:spPr>
          <a:xfrm>
            <a:off x="8949892" y="1690255"/>
            <a:ext cx="2576946" cy="2232000"/>
          </a:xfrm>
          <a:solidFill>
            <a:schemeClr val="bg1">
              <a:lumMod val="85000"/>
            </a:schemeClr>
          </a:solidFill>
        </p:spPr>
        <p:txBody>
          <a:bodyPr/>
          <a:lstStyle/>
          <a:p>
            <a:endParaRPr lang="en-US"/>
          </a:p>
        </p:txBody>
      </p:sp>
      <p:sp>
        <p:nvSpPr>
          <p:cNvPr id="8" name="Picture Placeholder 4"/>
          <p:cNvSpPr>
            <a:spLocks noGrp="1"/>
          </p:cNvSpPr>
          <p:nvPr>
            <p:ph type="pic" sz="quarter" idx="13"/>
          </p:nvPr>
        </p:nvSpPr>
        <p:spPr>
          <a:xfrm>
            <a:off x="8949892" y="4118945"/>
            <a:ext cx="2576946" cy="2268000"/>
          </a:xfrm>
          <a:solidFill>
            <a:schemeClr val="bg1">
              <a:lumMod val="85000"/>
            </a:schemeClr>
          </a:solidFill>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54181" y="1357891"/>
            <a:ext cx="11000509"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4182" y="3763747"/>
            <a:ext cx="1100050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6179127" y="1690255"/>
            <a:ext cx="5347855" cy="46966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6151418" y="1690688"/>
            <a:ext cx="5375420" cy="4695825"/>
          </a:xfrm>
          <a:solidFill>
            <a:schemeClr val="bg1">
              <a:lumMod val="85000"/>
            </a:schemeClr>
          </a:solidFill>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6151418" y="1690688"/>
            <a:ext cx="5375420"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5375420" cy="2268000"/>
          </a:xfrm>
          <a:solidFill>
            <a:schemeClr val="bg1">
              <a:lumMod val="85000"/>
            </a:schemeClr>
          </a:solidFill>
        </p:spPr>
        <p:txBody>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6151418" y="1690688"/>
            <a:ext cx="2576946"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5375420" cy="2268000"/>
          </a:xfrm>
          <a:solidFill>
            <a:schemeClr val="bg1">
              <a:lumMod val="85000"/>
            </a:schemeClr>
          </a:solidFill>
        </p:spPr>
        <p:txBody>
          <a:bodyPr/>
          <a:lstStyle/>
          <a:p>
            <a:endParaRPr lang="en-US"/>
          </a:p>
        </p:txBody>
      </p:sp>
      <p:sp>
        <p:nvSpPr>
          <p:cNvPr id="7" name="Picture Placeholder 4"/>
          <p:cNvSpPr>
            <a:spLocks noGrp="1"/>
          </p:cNvSpPr>
          <p:nvPr>
            <p:ph type="pic" sz="quarter" idx="12"/>
          </p:nvPr>
        </p:nvSpPr>
        <p:spPr>
          <a:xfrm>
            <a:off x="8949892" y="1690255"/>
            <a:ext cx="2576946" cy="2232000"/>
          </a:xfrm>
          <a:solidFill>
            <a:schemeClr val="bg1">
              <a:lumMod val="85000"/>
            </a:schemeClr>
          </a:solidFill>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37309" y="1690255"/>
            <a:ext cx="5347855" cy="46966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6151418" y="1690688"/>
            <a:ext cx="2576946" cy="2232000"/>
          </a:xfrm>
          <a:solidFill>
            <a:schemeClr val="bg1">
              <a:lumMod val="85000"/>
            </a:schemeClr>
          </a:solidFill>
        </p:spPr>
        <p:txBody>
          <a:bodyPr/>
          <a:lstStyle/>
          <a:p>
            <a:endParaRPr lang="en-US"/>
          </a:p>
        </p:txBody>
      </p:sp>
      <p:sp>
        <p:nvSpPr>
          <p:cNvPr id="9" name="Picture Placeholder 4"/>
          <p:cNvSpPr>
            <a:spLocks noGrp="1"/>
          </p:cNvSpPr>
          <p:nvPr>
            <p:ph type="pic" sz="quarter" idx="11"/>
          </p:nvPr>
        </p:nvSpPr>
        <p:spPr>
          <a:xfrm>
            <a:off x="6151418" y="4118945"/>
            <a:ext cx="2576946" cy="2268000"/>
          </a:xfrm>
          <a:solidFill>
            <a:schemeClr val="bg1">
              <a:lumMod val="85000"/>
            </a:schemeClr>
          </a:solidFill>
        </p:spPr>
        <p:txBody>
          <a:bodyPr/>
          <a:lstStyle/>
          <a:p>
            <a:endParaRPr lang="en-US"/>
          </a:p>
        </p:txBody>
      </p:sp>
      <p:sp>
        <p:nvSpPr>
          <p:cNvPr id="7" name="Picture Placeholder 4"/>
          <p:cNvSpPr>
            <a:spLocks noGrp="1"/>
          </p:cNvSpPr>
          <p:nvPr>
            <p:ph type="pic" sz="quarter" idx="12"/>
          </p:nvPr>
        </p:nvSpPr>
        <p:spPr>
          <a:xfrm>
            <a:off x="8949892" y="1690255"/>
            <a:ext cx="2576946" cy="2232000"/>
          </a:xfrm>
          <a:solidFill>
            <a:schemeClr val="bg1">
              <a:lumMod val="85000"/>
            </a:schemeClr>
          </a:solidFill>
        </p:spPr>
        <p:txBody>
          <a:bodyPr/>
          <a:lstStyle/>
          <a:p>
            <a:endParaRPr lang="en-US"/>
          </a:p>
        </p:txBody>
      </p:sp>
      <p:sp>
        <p:nvSpPr>
          <p:cNvPr id="8" name="Picture Placeholder 4"/>
          <p:cNvSpPr>
            <a:spLocks noGrp="1"/>
          </p:cNvSpPr>
          <p:nvPr>
            <p:ph type="pic" sz="quarter" idx="13"/>
          </p:nvPr>
        </p:nvSpPr>
        <p:spPr>
          <a:xfrm>
            <a:off x="8949892" y="4118945"/>
            <a:ext cx="2576946" cy="2268000"/>
          </a:xfrm>
          <a:solidFill>
            <a:schemeClr val="bg1">
              <a:lumMod val="85000"/>
            </a:schemeClr>
          </a:solidFill>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345237-5C09-4D85-89B3-F7AD372BB080}" type="datetimeFigureOut">
              <a:rPr lang="en-GB" smtClean="0"/>
              <a:t>25/04/2024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6E1E01C-C3E4-4100-8FA1-E7E1E8D8FA07}" type="slidenum">
              <a:rPr lang="en-GB" smtClean="0"/>
              <a:t>‹#›</a:t>
            </a:fld>
            <a:endParaRPr lang="en-GB"/>
          </a:p>
        </p:txBody>
      </p:sp>
    </p:spTree>
    <p:extLst>
      <p:ext uri="{BB962C8B-B14F-4D97-AF65-F5344CB8AC3E}">
        <p14:creationId xmlns:p14="http://schemas.microsoft.com/office/powerpoint/2010/main" val="3888988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345237-5C09-4D85-89B3-F7AD372BB080}"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1E01C-C3E4-4100-8FA1-E7E1E8D8FA07}" type="slidenum">
              <a:rPr lang="en-GB" smtClean="0"/>
              <a:t>‹#›</a:t>
            </a:fld>
            <a:endParaRPr lang="en-GB"/>
          </a:p>
        </p:txBody>
      </p:sp>
    </p:spTree>
    <p:extLst>
      <p:ext uri="{BB962C8B-B14F-4D97-AF65-F5344CB8AC3E}">
        <p14:creationId xmlns:p14="http://schemas.microsoft.com/office/powerpoint/2010/main" val="2973497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345237-5C09-4D85-89B3-F7AD372BB080}" type="datetimeFigureOut">
              <a:rPr lang="en-GB" smtClean="0"/>
              <a:t>25/04/2024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1E01C-C3E4-4100-8FA1-E7E1E8D8FA07}" type="slidenum">
              <a:rPr lang="en-GB" smtClean="0"/>
              <a:t>‹#›</a:t>
            </a:fld>
            <a:endParaRPr lang="en-GB"/>
          </a:p>
        </p:txBody>
      </p:sp>
    </p:spTree>
    <p:extLst>
      <p:ext uri="{BB962C8B-B14F-4D97-AF65-F5344CB8AC3E}">
        <p14:creationId xmlns:p14="http://schemas.microsoft.com/office/powerpoint/2010/main" val="15328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54181" y="1357891"/>
            <a:ext cx="11000509" cy="2387600"/>
          </a:xfrm>
        </p:spPr>
        <p:txBody>
          <a:bodyPr anchor="b"/>
          <a:lstStyle>
            <a:lvl1pPr algn="l">
              <a:defRPr sz="60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554182" y="3763747"/>
            <a:ext cx="11000508"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552054F1-7334-48EF-A880-F60B8C5A99B9}"/>
              </a:ext>
            </a:extLst>
          </p:cNvPr>
          <p:cNvPicPr>
            <a:picLocks noChangeAspect="1"/>
          </p:cNvPicPr>
          <p:nvPr userDrawn="1"/>
        </p:nvPicPr>
        <p:blipFill>
          <a:blip r:embed="rId2"/>
          <a:stretch>
            <a:fillRect/>
          </a:stretch>
        </p:blipFill>
        <p:spPr>
          <a:xfrm>
            <a:off x="504" y="283"/>
            <a:ext cx="12190992" cy="6857433"/>
          </a:xfrm>
          <a:prstGeom prst="rect">
            <a:avLst/>
          </a:prstGeom>
        </p:spPr>
      </p:pic>
      <p:sp>
        <p:nvSpPr>
          <p:cNvPr id="2" name="Title 1"/>
          <p:cNvSpPr>
            <a:spLocks noGrp="1"/>
          </p:cNvSpPr>
          <p:nvPr>
            <p:ph type="ctrTitle"/>
          </p:nvPr>
        </p:nvSpPr>
        <p:spPr>
          <a:xfrm>
            <a:off x="554181" y="1369474"/>
            <a:ext cx="5694219"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4182" y="3775330"/>
            <a:ext cx="569421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Box 11">
            <a:extLst>
              <a:ext uri="{FF2B5EF4-FFF2-40B4-BE49-F238E27FC236}">
                <a16:creationId xmlns:a16="http://schemas.microsoft.com/office/drawing/2014/main" id="{60D49241-4A9F-4B5C-B2CD-B10EB7367546}"/>
              </a:ext>
            </a:extLst>
          </p:cNvPr>
          <p:cNvSpPr txBox="1"/>
          <p:nvPr userDrawn="1"/>
        </p:nvSpPr>
        <p:spPr>
          <a:xfrm>
            <a:off x="554182" y="575281"/>
            <a:ext cx="2938509" cy="369332"/>
          </a:xfrm>
          <a:prstGeom prst="rect">
            <a:avLst/>
          </a:prstGeom>
          <a:noFill/>
        </p:spPr>
        <p:txBody>
          <a:bodyPr wrap="square" rtlCol="0">
            <a:spAutoFit/>
          </a:bodyPr>
          <a:lstStyle/>
          <a:p>
            <a:r>
              <a:rPr lang="en-GB" dirty="0">
                <a:solidFill>
                  <a:schemeClr val="bg1"/>
                </a:solidFill>
              </a:rPr>
              <a:t>#weareNHFT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96FD72BE-6943-47EA-8C5D-7F98C3F7866E}"/>
              </a:ext>
            </a:extLst>
          </p:cNvPr>
          <p:cNvPicPr>
            <a:picLocks noChangeAspect="1"/>
          </p:cNvPicPr>
          <p:nvPr userDrawn="1"/>
        </p:nvPicPr>
        <p:blipFill>
          <a:blip r:embed="rId2"/>
          <a:stretch>
            <a:fillRect/>
          </a:stretch>
        </p:blipFill>
        <p:spPr>
          <a:xfrm>
            <a:off x="504" y="283"/>
            <a:ext cx="12190992" cy="6857433"/>
          </a:xfrm>
          <a:prstGeom prst="rect">
            <a:avLst/>
          </a:prstGeom>
        </p:spPr>
      </p:pic>
      <p:sp>
        <p:nvSpPr>
          <p:cNvPr id="2" name="Title 1"/>
          <p:cNvSpPr>
            <a:spLocks noGrp="1"/>
          </p:cNvSpPr>
          <p:nvPr>
            <p:ph type="ctrTitle"/>
          </p:nvPr>
        </p:nvSpPr>
        <p:spPr>
          <a:xfrm>
            <a:off x="554181" y="1369474"/>
            <a:ext cx="5694219"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4182" y="3775330"/>
            <a:ext cx="569421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Box 11">
            <a:extLst>
              <a:ext uri="{FF2B5EF4-FFF2-40B4-BE49-F238E27FC236}">
                <a16:creationId xmlns:a16="http://schemas.microsoft.com/office/drawing/2014/main" id="{683EBA09-80B5-47C3-A720-D64FDB111C96}"/>
              </a:ext>
            </a:extLst>
          </p:cNvPr>
          <p:cNvSpPr txBox="1"/>
          <p:nvPr userDrawn="1"/>
        </p:nvSpPr>
        <p:spPr>
          <a:xfrm>
            <a:off x="554182" y="575281"/>
            <a:ext cx="2938509" cy="369332"/>
          </a:xfrm>
          <a:prstGeom prst="rect">
            <a:avLst/>
          </a:prstGeom>
          <a:noFill/>
        </p:spPr>
        <p:txBody>
          <a:bodyPr wrap="square" rtlCol="0">
            <a:spAutoFit/>
          </a:bodyPr>
          <a:lstStyle/>
          <a:p>
            <a:r>
              <a:rPr lang="en-GB" dirty="0">
                <a:solidFill>
                  <a:schemeClr val="bg1"/>
                </a:solidFill>
              </a:rPr>
              <a:t>#weareNHFT</a:t>
            </a:r>
          </a:p>
        </p:txBody>
      </p:sp>
    </p:spTree>
    <p:extLst>
      <p:ext uri="{BB962C8B-B14F-4D97-AF65-F5344CB8AC3E}">
        <p14:creationId xmlns:p14="http://schemas.microsoft.com/office/powerpoint/2010/main" val="419712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B6816517-F573-475E-B00C-978D953C38C1}"/>
              </a:ext>
            </a:extLst>
          </p:cNvPr>
          <p:cNvPicPr>
            <a:picLocks noChangeAspect="1"/>
          </p:cNvPicPr>
          <p:nvPr userDrawn="1"/>
        </p:nvPicPr>
        <p:blipFill>
          <a:blip r:embed="rId2"/>
          <a:stretch>
            <a:fillRect/>
          </a:stretch>
        </p:blipFill>
        <p:spPr>
          <a:xfrm>
            <a:off x="504" y="283"/>
            <a:ext cx="12190992" cy="6857433"/>
          </a:xfrm>
          <a:prstGeom prst="rect">
            <a:avLst/>
          </a:prstGeom>
        </p:spPr>
      </p:pic>
      <p:sp>
        <p:nvSpPr>
          <p:cNvPr id="2" name="Title 1"/>
          <p:cNvSpPr>
            <a:spLocks noGrp="1"/>
          </p:cNvSpPr>
          <p:nvPr>
            <p:ph type="ctrTitle"/>
          </p:nvPr>
        </p:nvSpPr>
        <p:spPr>
          <a:xfrm>
            <a:off x="554181" y="1369474"/>
            <a:ext cx="5694219"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4182" y="3775330"/>
            <a:ext cx="5694218"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Box 7">
            <a:extLst>
              <a:ext uri="{FF2B5EF4-FFF2-40B4-BE49-F238E27FC236}">
                <a16:creationId xmlns:a16="http://schemas.microsoft.com/office/drawing/2014/main" id="{66A853F0-FDB3-4D73-BF28-E96A726E5EC5}"/>
              </a:ext>
            </a:extLst>
          </p:cNvPr>
          <p:cNvSpPr txBox="1"/>
          <p:nvPr userDrawn="1"/>
        </p:nvSpPr>
        <p:spPr>
          <a:xfrm>
            <a:off x="554182" y="575281"/>
            <a:ext cx="2938509" cy="369332"/>
          </a:xfrm>
          <a:prstGeom prst="rect">
            <a:avLst/>
          </a:prstGeom>
          <a:noFill/>
        </p:spPr>
        <p:txBody>
          <a:bodyPr wrap="square" rtlCol="0">
            <a:spAutoFit/>
          </a:bodyPr>
          <a:lstStyle/>
          <a:p>
            <a:r>
              <a:rPr lang="en-GB" dirty="0">
                <a:solidFill>
                  <a:schemeClr val="bg1"/>
                </a:solidFill>
              </a:rPr>
              <a:t>#weareNHFT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4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6179127" y="1690255"/>
            <a:ext cx="5347855" cy="469669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7309" y="1690255"/>
            <a:ext cx="5347855" cy="469669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6151418" y="1690688"/>
            <a:ext cx="5375420" cy="4695825"/>
          </a:xfrm>
          <a:solidFill>
            <a:schemeClr val="bg1">
              <a:lumMod val="85000"/>
            </a:schemeClr>
          </a:solidFill>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7309" y="365126"/>
            <a:ext cx="10889673" cy="11865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37309" y="1690255"/>
            <a:ext cx="10889673" cy="4696690"/>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763333141"/>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84" r:id="rId3"/>
    <p:sldLayoutId id="2147483685" r:id="rId4"/>
    <p:sldLayoutId id="2147483710" r:id="rId5"/>
    <p:sldLayoutId id="2147483676" r:id="rId6"/>
    <p:sldLayoutId id="2147483650" r:id="rId7"/>
    <p:sldLayoutId id="2147483665" r:id="rId8"/>
    <p:sldLayoutId id="2147483680" r:id="rId9"/>
    <p:sldLayoutId id="2147483666" r:id="rId10"/>
    <p:sldLayoutId id="2147483667" r:id="rId11"/>
    <p:sldLayoutId id="2147483668" r:id="rId12"/>
    <p:sldLayoutId id="2147483663" r:id="rId13"/>
    <p:sldLayoutId id="2147483675" r:id="rId14"/>
    <p:sldLayoutId id="2147483681" r:id="rId15"/>
    <p:sldLayoutId id="2147483669" r:id="rId16"/>
    <p:sldLayoutId id="2147483670" r:id="rId17"/>
    <p:sldLayoutId id="2147483671" r:id="rId18"/>
    <p:sldLayoutId id="2147483664" r:id="rId19"/>
    <p:sldLayoutId id="2147483682" r:id="rId20"/>
    <p:sldLayoutId id="2147483683" r:id="rId21"/>
    <p:sldLayoutId id="2147483672" r:id="rId22"/>
    <p:sldLayoutId id="2147483673" r:id="rId23"/>
    <p:sldLayoutId id="2147483674" r:id="rId24"/>
    <p:sldLayoutId id="2147483711" r:id="rId25"/>
    <p:sldLayoutId id="2147483712" r:id="rId26"/>
    <p:sldLayoutId id="2147483713" r:id="rId27"/>
  </p:sldLayoutIdLst>
  <p:txStyles>
    <p:titleStyle>
      <a:lvl1pPr algn="l" defTabSz="914400" rtl="0" eaLnBrk="1" latinLnBrk="0" hangingPunct="1">
        <a:lnSpc>
          <a:spcPct val="90000"/>
        </a:lnSpc>
        <a:spcBef>
          <a:spcPct val="0"/>
        </a:spcBef>
        <a:buNone/>
        <a:defRPr sz="4400" b="1" kern="1200">
          <a:solidFill>
            <a:schemeClr val="bg2"/>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Medical Emergencies in Eating Disorders (MEED)</a:t>
            </a:r>
            <a:br>
              <a:rPr lang="en-US" dirty="0"/>
            </a:br>
            <a:endParaRPr lang="en-US" dirty="0"/>
          </a:p>
        </p:txBody>
      </p:sp>
      <p:sp>
        <p:nvSpPr>
          <p:cNvPr id="3" name="Subtitle 2"/>
          <p:cNvSpPr>
            <a:spLocks noGrp="1"/>
          </p:cNvSpPr>
          <p:nvPr>
            <p:ph type="subTitle" idx="1"/>
          </p:nvPr>
        </p:nvSpPr>
        <p:spPr/>
        <p:txBody>
          <a:bodyPr>
            <a:normAutofit lnSpcReduction="10000"/>
          </a:bodyPr>
          <a:lstStyle/>
          <a:p>
            <a:r>
              <a:rPr lang="en-US" dirty="0"/>
              <a:t>Sarah Fuller </a:t>
            </a:r>
          </a:p>
          <a:p>
            <a:r>
              <a:rPr lang="en-US" dirty="0"/>
              <a:t>Clinical Lead Dietitian for CAMHS, Northamptonshire Healthcare NHS Foundation Trust </a:t>
            </a:r>
          </a:p>
          <a:p>
            <a:r>
              <a:rPr lang="en-US" dirty="0"/>
              <a:t>Research Dietitian, Imperial College London</a:t>
            </a:r>
          </a:p>
          <a:p>
            <a:r>
              <a:rPr lang="en-US" dirty="0"/>
              <a:t>Twitter: @chattydietitian</a:t>
            </a:r>
          </a:p>
        </p:txBody>
      </p:sp>
    </p:spTree>
    <p:extLst>
      <p:ext uri="{BB962C8B-B14F-4D97-AF65-F5344CB8AC3E}">
        <p14:creationId xmlns:p14="http://schemas.microsoft.com/office/powerpoint/2010/main" val="20784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A8409B-673E-4903-9915-68F46FF0791A}"/>
              </a:ext>
            </a:extLst>
          </p:cNvPr>
          <p:cNvSpPr>
            <a:spLocks noGrp="1"/>
          </p:cNvSpPr>
          <p:nvPr>
            <p:ph type="title"/>
          </p:nvPr>
        </p:nvSpPr>
        <p:spPr/>
        <p:txBody>
          <a:bodyPr>
            <a:normAutofit/>
          </a:bodyPr>
          <a:lstStyle/>
          <a:p>
            <a:r>
              <a:rPr lang="en-GB" sz="2400" dirty="0" err="1"/>
              <a:t>Coxson</a:t>
            </a:r>
            <a:r>
              <a:rPr lang="en-GB" sz="2400" dirty="0"/>
              <a:t> et al. Am J </a:t>
            </a:r>
            <a:r>
              <a:rPr lang="en-GB" sz="2400" dirty="0" err="1"/>
              <a:t>Respr</a:t>
            </a:r>
            <a:r>
              <a:rPr lang="en-GB" sz="2400" dirty="0"/>
              <a:t> </a:t>
            </a:r>
            <a:r>
              <a:rPr lang="en-GB" sz="2400" dirty="0" err="1"/>
              <a:t>Crit</a:t>
            </a:r>
            <a:r>
              <a:rPr lang="en-GB" sz="2400" dirty="0"/>
              <a:t> Care Med 2004; 170: 748</a:t>
            </a:r>
          </a:p>
        </p:txBody>
      </p:sp>
      <p:pic>
        <p:nvPicPr>
          <p:cNvPr id="7" name="Content Placeholder 6">
            <a:extLst>
              <a:ext uri="{FF2B5EF4-FFF2-40B4-BE49-F238E27FC236}">
                <a16:creationId xmlns:a16="http://schemas.microsoft.com/office/drawing/2014/main" id="{5D00BE1F-E588-4C3F-9B93-48938F0B4F02}"/>
              </a:ext>
            </a:extLst>
          </p:cNvPr>
          <p:cNvPicPr>
            <a:picLocks noGrp="1" noChangeAspect="1"/>
          </p:cNvPicPr>
          <p:nvPr>
            <p:ph idx="1"/>
          </p:nvPr>
        </p:nvPicPr>
        <p:blipFill>
          <a:blip r:embed="rId2"/>
          <a:stretch>
            <a:fillRect/>
          </a:stretch>
        </p:blipFill>
        <p:spPr>
          <a:xfrm>
            <a:off x="2255428" y="1304818"/>
            <a:ext cx="8241738" cy="5404207"/>
          </a:xfrm>
          <a:prstGeom prst="rect">
            <a:avLst/>
          </a:prstGeom>
        </p:spPr>
      </p:pic>
    </p:spTree>
    <p:extLst>
      <p:ext uri="{BB962C8B-B14F-4D97-AF65-F5344CB8AC3E}">
        <p14:creationId xmlns:p14="http://schemas.microsoft.com/office/powerpoint/2010/main" val="346501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Vagal tone</a:t>
            </a:r>
          </a:p>
        </p:txBody>
      </p:sp>
      <p:pic>
        <p:nvPicPr>
          <p:cNvPr id="5" name="Content Placeholder 4"/>
          <p:cNvPicPr>
            <a:picLocks noGrp="1" noChangeAspect="1"/>
          </p:cNvPicPr>
          <p:nvPr>
            <p:ph idx="1"/>
          </p:nvPr>
        </p:nvPicPr>
        <p:blipFill>
          <a:blip r:embed="rId2"/>
          <a:stretch>
            <a:fillRect/>
          </a:stretch>
        </p:blipFill>
        <p:spPr>
          <a:xfrm>
            <a:off x="433329" y="1690688"/>
            <a:ext cx="8399453" cy="4695825"/>
          </a:xfrm>
          <a:prstGeom prst="rect">
            <a:avLst/>
          </a:prstGeom>
        </p:spPr>
      </p:pic>
      <p:sp>
        <p:nvSpPr>
          <p:cNvPr id="4" name="Content Placeholder 3"/>
          <p:cNvSpPr>
            <a:spLocks noGrp="1"/>
          </p:cNvSpPr>
          <p:nvPr>
            <p:ph type="subTitle" idx="4294967295"/>
          </p:nvPr>
        </p:nvSpPr>
        <p:spPr>
          <a:xfrm>
            <a:off x="9020709" y="1673761"/>
            <a:ext cx="2737961" cy="4712752"/>
          </a:xfrm>
        </p:spPr>
        <p:txBody>
          <a:bodyPr>
            <a:normAutofit/>
          </a:bodyPr>
          <a:lstStyle/>
          <a:p>
            <a:r>
              <a:rPr lang="en-GB" dirty="0"/>
              <a:t>BP drops on standing</a:t>
            </a:r>
          </a:p>
          <a:p>
            <a:r>
              <a:rPr lang="en-GB" dirty="0"/>
              <a:t>HR slow to catch up</a:t>
            </a:r>
          </a:p>
          <a:p>
            <a:r>
              <a:rPr lang="en-GB" dirty="0"/>
              <a:t>Dizzy on standing is very common in EDs</a:t>
            </a:r>
          </a:p>
          <a:p>
            <a:r>
              <a:rPr lang="en-GB" dirty="0"/>
              <a:t>Can lead to fainting which is of concern in CYP</a:t>
            </a:r>
          </a:p>
        </p:txBody>
      </p:sp>
    </p:spTree>
    <p:extLst>
      <p:ext uri="{BB962C8B-B14F-4D97-AF65-F5344CB8AC3E}">
        <p14:creationId xmlns:p14="http://schemas.microsoft.com/office/powerpoint/2010/main" val="333189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60000"/>
                    <a:lumOff val="40000"/>
                  </a:schemeClr>
                </a:solidFill>
              </a:rPr>
              <a:t>ECG’s: why is this one worrying?</a:t>
            </a:r>
          </a:p>
        </p:txBody>
      </p:sp>
      <p:pic>
        <p:nvPicPr>
          <p:cNvPr id="5" name="Content Placeholder 4"/>
          <p:cNvPicPr>
            <a:picLocks noGrp="1" noChangeAspect="1"/>
          </p:cNvPicPr>
          <p:nvPr>
            <p:ph idx="1"/>
          </p:nvPr>
        </p:nvPicPr>
        <p:blipFill>
          <a:blip r:embed="rId2"/>
          <a:stretch>
            <a:fillRect/>
          </a:stretch>
        </p:blipFill>
        <p:spPr>
          <a:xfrm>
            <a:off x="2390775" y="1943100"/>
            <a:ext cx="7381875" cy="4191000"/>
          </a:xfrm>
          <a:prstGeom prst="rect">
            <a:avLst/>
          </a:prstGeom>
        </p:spPr>
      </p:pic>
    </p:spTree>
    <p:extLst>
      <p:ext uri="{BB962C8B-B14F-4D97-AF65-F5344CB8AC3E}">
        <p14:creationId xmlns:p14="http://schemas.microsoft.com/office/powerpoint/2010/main" val="329669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60000"/>
                    <a:lumOff val="40000"/>
                  </a:schemeClr>
                </a:solidFill>
              </a:rPr>
              <a:t>ECG – why is this one worrying?</a:t>
            </a:r>
          </a:p>
        </p:txBody>
      </p:sp>
      <p:sp>
        <p:nvSpPr>
          <p:cNvPr id="5" name="Content Placeholder 4"/>
          <p:cNvSpPr>
            <a:spLocks noGrp="1"/>
          </p:cNvSpPr>
          <p:nvPr>
            <p:ph idx="1"/>
          </p:nvPr>
        </p:nvSpPr>
        <p:spPr>
          <a:xfrm>
            <a:off x="637309" y="1736333"/>
            <a:ext cx="10889673" cy="4650611"/>
          </a:xfrm>
        </p:spPr>
        <p:txBody>
          <a:bodyPr>
            <a:noAutofit/>
          </a:bodyPr>
          <a:lstStyle/>
          <a:p>
            <a:r>
              <a:rPr lang="en-GB" sz="2800" dirty="0"/>
              <a:t>Slow heart rate – 31bpm</a:t>
            </a:r>
          </a:p>
          <a:p>
            <a:r>
              <a:rPr lang="en-GB" sz="2800" dirty="0"/>
              <a:t>Lack of P wave</a:t>
            </a:r>
          </a:p>
          <a:p>
            <a:r>
              <a:rPr lang="en-GB" sz="2800" dirty="0"/>
              <a:t>- P waves represent the atria contracting and comes from the SA Node (the natural pacemaker at the top of the heart, beats ~70-80bpm)</a:t>
            </a:r>
          </a:p>
          <a:p>
            <a:r>
              <a:rPr lang="en-GB" sz="2800" dirty="0"/>
              <a:t>- 2</a:t>
            </a:r>
            <a:r>
              <a:rPr lang="en-GB" sz="2800" baseline="30000" dirty="0"/>
              <a:t>nd</a:t>
            </a:r>
            <a:r>
              <a:rPr lang="en-GB" sz="2800" dirty="0"/>
              <a:t> pacemaker in the centre of the heart, AV node (backup, beats 20-30bpm)</a:t>
            </a:r>
          </a:p>
          <a:p>
            <a:r>
              <a:rPr lang="en-GB" sz="2800" dirty="0"/>
              <a:t>- Typically the SA node overrides the AV node</a:t>
            </a:r>
          </a:p>
          <a:p>
            <a:r>
              <a:rPr lang="en-GB" sz="2800" dirty="0"/>
              <a:t>- In starvation, the vagal nerve from the brain is telling the SA node to slow down to conserve energy.  If the SA node is then slower than the AV node it will kick in producing a junctional rhythm and an absence of P waves. </a:t>
            </a:r>
          </a:p>
        </p:txBody>
      </p:sp>
    </p:spTree>
    <p:extLst>
      <p:ext uri="{BB962C8B-B14F-4D97-AF65-F5344CB8AC3E}">
        <p14:creationId xmlns:p14="http://schemas.microsoft.com/office/powerpoint/2010/main" val="71266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2AB9-A36D-1ED2-574D-B7C037F4CC79}"/>
              </a:ext>
            </a:extLst>
          </p:cNvPr>
          <p:cNvSpPr>
            <a:spLocks noGrp="1"/>
          </p:cNvSpPr>
          <p:nvPr>
            <p:ph type="title"/>
          </p:nvPr>
        </p:nvSpPr>
        <p:spPr/>
        <p:txBody>
          <a:bodyPr/>
          <a:lstStyle/>
          <a:p>
            <a:r>
              <a:rPr lang="en-GB" dirty="0"/>
              <a:t>Hydration and temperature</a:t>
            </a:r>
          </a:p>
        </p:txBody>
      </p:sp>
      <p:pic>
        <p:nvPicPr>
          <p:cNvPr id="5" name="Content Placeholder 4">
            <a:extLst>
              <a:ext uri="{FF2B5EF4-FFF2-40B4-BE49-F238E27FC236}">
                <a16:creationId xmlns:a16="http://schemas.microsoft.com/office/drawing/2014/main" id="{93467BA8-E5BE-94A4-9167-0657971218E7}"/>
              </a:ext>
            </a:extLst>
          </p:cNvPr>
          <p:cNvPicPr>
            <a:picLocks noGrp="1" noChangeAspect="1"/>
          </p:cNvPicPr>
          <p:nvPr>
            <p:ph idx="1"/>
          </p:nvPr>
        </p:nvPicPr>
        <p:blipFill>
          <a:blip r:embed="rId3"/>
          <a:stretch>
            <a:fillRect/>
          </a:stretch>
        </p:blipFill>
        <p:spPr>
          <a:xfrm>
            <a:off x="1500027" y="1551710"/>
            <a:ext cx="8621476" cy="5307371"/>
          </a:xfrm>
        </p:spPr>
      </p:pic>
    </p:spTree>
    <p:extLst>
      <p:ext uri="{BB962C8B-B14F-4D97-AF65-F5344CB8AC3E}">
        <p14:creationId xmlns:p14="http://schemas.microsoft.com/office/powerpoint/2010/main" val="12036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4960-8322-454E-4EE8-93F9B5EA24A2}"/>
              </a:ext>
            </a:extLst>
          </p:cNvPr>
          <p:cNvSpPr>
            <a:spLocks noGrp="1"/>
          </p:cNvSpPr>
          <p:nvPr>
            <p:ph type="title"/>
          </p:nvPr>
        </p:nvSpPr>
        <p:spPr/>
        <p:txBody>
          <a:bodyPr/>
          <a:lstStyle/>
          <a:p>
            <a:r>
              <a:rPr lang="en-GB" dirty="0"/>
              <a:t>Hydration / dehydration</a:t>
            </a:r>
          </a:p>
        </p:txBody>
      </p:sp>
      <p:sp>
        <p:nvSpPr>
          <p:cNvPr id="3" name="Content Placeholder 2">
            <a:extLst>
              <a:ext uri="{FF2B5EF4-FFF2-40B4-BE49-F238E27FC236}">
                <a16:creationId xmlns:a16="http://schemas.microsoft.com/office/drawing/2014/main" id="{0C86FE21-9565-9A08-12D6-7C406F18CBC4}"/>
              </a:ext>
            </a:extLst>
          </p:cNvPr>
          <p:cNvSpPr>
            <a:spLocks noGrp="1"/>
          </p:cNvSpPr>
          <p:nvPr>
            <p:ph idx="1"/>
          </p:nvPr>
        </p:nvSpPr>
        <p:spPr>
          <a:xfrm>
            <a:off x="637309" y="1690255"/>
            <a:ext cx="11157424" cy="4926302"/>
          </a:xfrm>
        </p:spPr>
        <p:txBody>
          <a:bodyPr>
            <a:normAutofit/>
          </a:bodyPr>
          <a:lstStyle/>
          <a:p>
            <a:r>
              <a:rPr lang="en-GB" dirty="0"/>
              <a:t>Hydration status is notoriously difficult to assess in the context of malnutrition. Examining mucous membranes, eyes (whether sunken or not), skin turgor, pulse, BP, postural hypotension, capillary refill time and urine output are all important but unreliable. </a:t>
            </a:r>
          </a:p>
          <a:p>
            <a:r>
              <a:rPr lang="en-GB" dirty="0"/>
              <a:t>Serum urea and electrolytes and haematocrit may be abnormal. Weight loss can be secondary to dehydration. </a:t>
            </a:r>
          </a:p>
          <a:p>
            <a:r>
              <a:rPr lang="en-GB" dirty="0"/>
              <a:t>Young people with eating disorders who are undernourished usually have baseline bradycardia. In this context, a HR within the normal range or elevated or a significant postural drop in blood pressure (&gt;20mm Hg) may be signs of hypovolaemia. </a:t>
            </a:r>
          </a:p>
          <a:p>
            <a:r>
              <a:rPr lang="en-GB" dirty="0" err="1"/>
              <a:t>Hypoalbuminaemia</a:t>
            </a:r>
            <a:r>
              <a:rPr lang="en-GB" dirty="0"/>
              <a:t> in the absence of other conditions is very rare in anorexia nervosa. It must therefore be assessed carefully, particularly if associated with oedema, which, in the context of an eating disorder, may be the result of refeeding, sudden cessation of laxatives or vomiting, or occasionally congestive cardiac failure. </a:t>
            </a:r>
          </a:p>
          <a:p>
            <a:r>
              <a:rPr lang="en-GB" dirty="0"/>
              <a:t>A low albumin level in a patient with an eating disorder should prompt assessment for infection or other inflammatory causes.</a:t>
            </a:r>
          </a:p>
        </p:txBody>
      </p:sp>
    </p:spTree>
    <p:extLst>
      <p:ext uri="{BB962C8B-B14F-4D97-AF65-F5344CB8AC3E}">
        <p14:creationId xmlns:p14="http://schemas.microsoft.com/office/powerpoint/2010/main" val="224993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0946-4D85-44AC-DA82-9AADA9955A6C}"/>
              </a:ext>
            </a:extLst>
          </p:cNvPr>
          <p:cNvSpPr>
            <a:spLocks noGrp="1"/>
          </p:cNvSpPr>
          <p:nvPr>
            <p:ph type="title"/>
          </p:nvPr>
        </p:nvSpPr>
        <p:spPr/>
        <p:txBody>
          <a:bodyPr/>
          <a:lstStyle/>
          <a:p>
            <a:r>
              <a:rPr lang="en-GB" dirty="0"/>
              <a:t>Hypothermia</a:t>
            </a:r>
          </a:p>
        </p:txBody>
      </p:sp>
      <p:sp>
        <p:nvSpPr>
          <p:cNvPr id="3" name="Content Placeholder 2">
            <a:extLst>
              <a:ext uri="{FF2B5EF4-FFF2-40B4-BE49-F238E27FC236}">
                <a16:creationId xmlns:a16="http://schemas.microsoft.com/office/drawing/2014/main" id="{71A8AF1C-ED78-BFC9-5D0B-20AF37F79D91}"/>
              </a:ext>
            </a:extLst>
          </p:cNvPr>
          <p:cNvSpPr>
            <a:spLocks noGrp="1"/>
          </p:cNvSpPr>
          <p:nvPr>
            <p:ph idx="1"/>
          </p:nvPr>
        </p:nvSpPr>
        <p:spPr/>
        <p:txBody>
          <a:bodyPr/>
          <a:lstStyle/>
          <a:p>
            <a:r>
              <a:rPr lang="en-GB" u="sng" dirty="0"/>
              <a:t>Hypothermia is found in 32% of adolescents </a:t>
            </a:r>
            <a:r>
              <a:rPr lang="en-GB" dirty="0"/>
              <a:t>with anorexia nervosa </a:t>
            </a:r>
          </a:p>
          <a:p>
            <a:pPr lvl="1"/>
            <a:r>
              <a:rPr lang="en-GB" dirty="0"/>
              <a:t>Likely due to loss of body fat combined with slower metabolic rate</a:t>
            </a:r>
          </a:p>
          <a:p>
            <a:r>
              <a:rPr lang="en-GB" dirty="0"/>
              <a:t>Data from adults indicates:</a:t>
            </a:r>
          </a:p>
          <a:p>
            <a:pPr lvl="1"/>
            <a:r>
              <a:rPr lang="en-GB" dirty="0"/>
              <a:t>34–36°C: Patient feels cold and moves around more. They may become withdrawn or aggressive. </a:t>
            </a:r>
          </a:p>
          <a:p>
            <a:pPr lvl="1"/>
            <a:r>
              <a:rPr lang="en-GB" dirty="0"/>
              <a:t>33–34°C: Patient may stagger and become confused and drowsy. Paradoxical undressing may occur because the person thinks they are warm, or it may occur deliberately to increase energy expenditure. </a:t>
            </a:r>
          </a:p>
          <a:p>
            <a:pPr lvl="1"/>
            <a:r>
              <a:rPr lang="en-GB" dirty="0"/>
              <a:t>26–32°C: Coma may occur.</a:t>
            </a:r>
          </a:p>
          <a:p>
            <a:pPr lvl="1"/>
            <a:r>
              <a:rPr lang="en-GB" dirty="0"/>
              <a:t>&lt;26.C: Death may occur, sometimes following ventricular fibrillation</a:t>
            </a:r>
          </a:p>
        </p:txBody>
      </p:sp>
    </p:spTree>
    <p:extLst>
      <p:ext uri="{BB962C8B-B14F-4D97-AF65-F5344CB8AC3E}">
        <p14:creationId xmlns:p14="http://schemas.microsoft.com/office/powerpoint/2010/main" val="7818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9302-6069-E352-2EC7-7BB3501D93A1}"/>
              </a:ext>
            </a:extLst>
          </p:cNvPr>
          <p:cNvSpPr>
            <a:spLocks noGrp="1"/>
          </p:cNvSpPr>
          <p:nvPr>
            <p:ph type="title"/>
          </p:nvPr>
        </p:nvSpPr>
        <p:spPr/>
        <p:txBody>
          <a:bodyPr/>
          <a:lstStyle/>
          <a:p>
            <a:r>
              <a:rPr lang="en-GB" dirty="0"/>
              <a:t>Muscular function</a:t>
            </a:r>
          </a:p>
        </p:txBody>
      </p:sp>
      <p:pic>
        <p:nvPicPr>
          <p:cNvPr id="5" name="Content Placeholder 4">
            <a:extLst>
              <a:ext uri="{FF2B5EF4-FFF2-40B4-BE49-F238E27FC236}">
                <a16:creationId xmlns:a16="http://schemas.microsoft.com/office/drawing/2014/main" id="{8511E833-1AA3-F8FB-BCA8-E7EC13D69F9C}"/>
              </a:ext>
            </a:extLst>
          </p:cNvPr>
          <p:cNvPicPr>
            <a:picLocks noGrp="1" noChangeAspect="1"/>
          </p:cNvPicPr>
          <p:nvPr>
            <p:ph idx="1"/>
          </p:nvPr>
        </p:nvPicPr>
        <p:blipFill>
          <a:blip r:embed="rId2"/>
          <a:stretch>
            <a:fillRect/>
          </a:stretch>
        </p:blipFill>
        <p:spPr>
          <a:xfrm>
            <a:off x="2057400" y="3357563"/>
            <a:ext cx="8048625" cy="1362075"/>
          </a:xfrm>
        </p:spPr>
      </p:pic>
      <p:pic>
        <p:nvPicPr>
          <p:cNvPr id="7" name="Picture 6">
            <a:extLst>
              <a:ext uri="{FF2B5EF4-FFF2-40B4-BE49-F238E27FC236}">
                <a16:creationId xmlns:a16="http://schemas.microsoft.com/office/drawing/2014/main" id="{CC8A44E4-28DE-EC05-64E7-76BA82DAEEE6}"/>
              </a:ext>
            </a:extLst>
          </p:cNvPr>
          <p:cNvPicPr>
            <a:picLocks noChangeAspect="1"/>
          </p:cNvPicPr>
          <p:nvPr/>
        </p:nvPicPr>
        <p:blipFill>
          <a:blip r:embed="rId3"/>
          <a:stretch>
            <a:fillRect/>
          </a:stretch>
        </p:blipFill>
        <p:spPr>
          <a:xfrm>
            <a:off x="1971674" y="1916772"/>
            <a:ext cx="8220075" cy="1257300"/>
          </a:xfrm>
          <a:prstGeom prst="rect">
            <a:avLst/>
          </a:prstGeom>
        </p:spPr>
      </p:pic>
    </p:spTree>
    <p:extLst>
      <p:ext uri="{BB962C8B-B14F-4D97-AF65-F5344CB8AC3E}">
        <p14:creationId xmlns:p14="http://schemas.microsoft.com/office/powerpoint/2010/main" val="78583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77B5F3-B1E5-04A9-6463-633D67873803}"/>
              </a:ext>
            </a:extLst>
          </p:cNvPr>
          <p:cNvPicPr>
            <a:picLocks noGrp="1" noChangeAspect="1"/>
          </p:cNvPicPr>
          <p:nvPr>
            <p:ph idx="1"/>
          </p:nvPr>
        </p:nvPicPr>
        <p:blipFill>
          <a:blip r:embed="rId2"/>
          <a:stretch>
            <a:fillRect/>
          </a:stretch>
        </p:blipFill>
        <p:spPr>
          <a:xfrm>
            <a:off x="472611" y="198579"/>
            <a:ext cx="9163415" cy="6460842"/>
          </a:xfrm>
        </p:spPr>
      </p:pic>
    </p:spTree>
    <p:extLst>
      <p:ext uri="{BB962C8B-B14F-4D97-AF65-F5344CB8AC3E}">
        <p14:creationId xmlns:p14="http://schemas.microsoft.com/office/powerpoint/2010/main" val="181125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4BC7-DAF5-5DBF-DA87-3D4B8F4DB718}"/>
              </a:ext>
            </a:extLst>
          </p:cNvPr>
          <p:cNvSpPr>
            <a:spLocks noGrp="1"/>
          </p:cNvSpPr>
          <p:nvPr>
            <p:ph type="title"/>
          </p:nvPr>
        </p:nvSpPr>
        <p:spPr/>
        <p:txBody>
          <a:bodyPr/>
          <a:lstStyle/>
          <a:p>
            <a:r>
              <a:rPr lang="en-GB" dirty="0"/>
              <a:t>Associated clinical states</a:t>
            </a:r>
          </a:p>
        </p:txBody>
      </p:sp>
      <p:pic>
        <p:nvPicPr>
          <p:cNvPr id="5" name="Content Placeholder 4">
            <a:extLst>
              <a:ext uri="{FF2B5EF4-FFF2-40B4-BE49-F238E27FC236}">
                <a16:creationId xmlns:a16="http://schemas.microsoft.com/office/drawing/2014/main" id="{651E20FE-F937-7A64-FEF7-3D286DB97F25}"/>
              </a:ext>
            </a:extLst>
          </p:cNvPr>
          <p:cNvPicPr>
            <a:picLocks noGrp="1" noChangeAspect="1"/>
          </p:cNvPicPr>
          <p:nvPr>
            <p:ph idx="1"/>
          </p:nvPr>
        </p:nvPicPr>
        <p:blipFill>
          <a:blip r:embed="rId2"/>
          <a:stretch>
            <a:fillRect/>
          </a:stretch>
        </p:blipFill>
        <p:spPr>
          <a:xfrm>
            <a:off x="1933574" y="3246153"/>
            <a:ext cx="8277225" cy="2447925"/>
          </a:xfrm>
        </p:spPr>
      </p:pic>
      <p:pic>
        <p:nvPicPr>
          <p:cNvPr id="7" name="Picture 6">
            <a:extLst>
              <a:ext uri="{FF2B5EF4-FFF2-40B4-BE49-F238E27FC236}">
                <a16:creationId xmlns:a16="http://schemas.microsoft.com/office/drawing/2014/main" id="{676842CE-061E-1ECE-DD3D-246B0CC952BB}"/>
              </a:ext>
            </a:extLst>
          </p:cNvPr>
          <p:cNvPicPr>
            <a:picLocks noChangeAspect="1"/>
          </p:cNvPicPr>
          <p:nvPr/>
        </p:nvPicPr>
        <p:blipFill>
          <a:blip r:embed="rId3"/>
          <a:stretch>
            <a:fillRect/>
          </a:stretch>
        </p:blipFill>
        <p:spPr>
          <a:xfrm>
            <a:off x="1966912" y="1779806"/>
            <a:ext cx="8258175" cy="1238250"/>
          </a:xfrm>
          <a:prstGeom prst="rect">
            <a:avLst/>
          </a:prstGeom>
        </p:spPr>
      </p:pic>
    </p:spTree>
    <p:extLst>
      <p:ext uri="{BB962C8B-B14F-4D97-AF65-F5344CB8AC3E}">
        <p14:creationId xmlns:p14="http://schemas.microsoft.com/office/powerpoint/2010/main" val="360504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6D68-20B7-430D-8147-14C254644CA4}"/>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C4EF323D-E679-4A9F-B1C3-1AF99769D1F3}"/>
              </a:ext>
            </a:extLst>
          </p:cNvPr>
          <p:cNvSpPr>
            <a:spLocks noGrp="1"/>
          </p:cNvSpPr>
          <p:nvPr>
            <p:ph idx="1"/>
          </p:nvPr>
        </p:nvSpPr>
        <p:spPr/>
        <p:txBody>
          <a:bodyPr/>
          <a:lstStyle/>
          <a:p>
            <a:r>
              <a:rPr lang="en-GB" dirty="0"/>
              <a:t>Katie, 14y old girl.</a:t>
            </a:r>
          </a:p>
          <a:p>
            <a:r>
              <a:rPr lang="en-GB" dirty="0"/>
              <a:t>In January</a:t>
            </a:r>
          </a:p>
          <a:p>
            <a:pPr lvl="1">
              <a:buFont typeface="Arial" panose="020B0604020202020204" pitchFamily="34" charset="0"/>
              <a:buChar char="•"/>
            </a:pPr>
            <a:r>
              <a:rPr lang="en-GB" dirty="0"/>
              <a:t>Starts eating ‘more healthy’</a:t>
            </a:r>
          </a:p>
          <a:p>
            <a:pPr lvl="1">
              <a:buFont typeface="Arial" panose="020B0604020202020204" pitchFamily="34" charset="0"/>
              <a:buChar char="•"/>
            </a:pPr>
            <a:r>
              <a:rPr lang="en-GB" dirty="0"/>
              <a:t>Missing some meals</a:t>
            </a:r>
          </a:p>
          <a:p>
            <a:pPr lvl="1">
              <a:buFont typeface="Arial" panose="020B0604020202020204" pitchFamily="34" charset="0"/>
              <a:buChar char="•"/>
            </a:pPr>
            <a:r>
              <a:rPr lang="en-GB" dirty="0"/>
              <a:t>Weight loss </a:t>
            </a:r>
          </a:p>
          <a:p>
            <a:r>
              <a:rPr lang="en-GB" dirty="0"/>
              <a:t>In February </a:t>
            </a:r>
          </a:p>
          <a:p>
            <a:pPr lvl="1">
              <a:buFont typeface="Arial" panose="020B0604020202020204" pitchFamily="34" charset="0"/>
              <a:buChar char="•"/>
            </a:pPr>
            <a:r>
              <a:rPr lang="en-GB" dirty="0"/>
              <a:t>Taken to GP as parents worried about weight loss</a:t>
            </a:r>
          </a:p>
          <a:p>
            <a:pPr lvl="1">
              <a:buFont typeface="Arial" panose="020B0604020202020204" pitchFamily="34" charset="0"/>
              <a:buChar char="•"/>
            </a:pPr>
            <a:r>
              <a:rPr lang="en-GB" dirty="0"/>
              <a:t>Weighed 42kg (no previous weights)</a:t>
            </a:r>
          </a:p>
          <a:p>
            <a:pPr lvl="1">
              <a:buFont typeface="Arial" panose="020B0604020202020204" pitchFamily="34" charset="0"/>
              <a:buChar char="•"/>
            </a:pPr>
            <a:r>
              <a:rPr lang="en-GB" dirty="0"/>
              <a:t>Bloods: U&amp;E’s, LFT’s, Coeliac screen, Iron – all normal</a:t>
            </a:r>
          </a:p>
          <a:p>
            <a:pPr lvl="1">
              <a:buFont typeface="Arial" panose="020B0604020202020204" pitchFamily="34" charset="0"/>
              <a:buChar char="•"/>
            </a:pPr>
            <a:r>
              <a:rPr lang="en-GB" dirty="0"/>
              <a:t>Reassures parents that this is ‘probably a phase’ and ‘come back in a month if still worried’</a:t>
            </a:r>
          </a:p>
          <a:p>
            <a:endParaRPr lang="en-GB" dirty="0"/>
          </a:p>
        </p:txBody>
      </p:sp>
    </p:spTree>
    <p:extLst>
      <p:ext uri="{BB962C8B-B14F-4D97-AF65-F5344CB8AC3E}">
        <p14:creationId xmlns:p14="http://schemas.microsoft.com/office/powerpoint/2010/main" val="255435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1446-61C4-EA88-D25C-1B1D17311E45}"/>
              </a:ext>
            </a:extLst>
          </p:cNvPr>
          <p:cNvSpPr>
            <a:spLocks noGrp="1"/>
          </p:cNvSpPr>
          <p:nvPr>
            <p:ph type="title"/>
          </p:nvPr>
        </p:nvSpPr>
        <p:spPr/>
        <p:txBody>
          <a:bodyPr/>
          <a:lstStyle/>
          <a:p>
            <a:r>
              <a:rPr lang="en-GB" dirty="0"/>
              <a:t>Bloods</a:t>
            </a:r>
          </a:p>
        </p:txBody>
      </p:sp>
      <p:pic>
        <p:nvPicPr>
          <p:cNvPr id="6" name="Content Placeholder 5">
            <a:extLst>
              <a:ext uri="{FF2B5EF4-FFF2-40B4-BE49-F238E27FC236}">
                <a16:creationId xmlns:a16="http://schemas.microsoft.com/office/drawing/2014/main" id="{946CD7BD-567C-0808-F5C1-DEFF8F9DA8DC}"/>
              </a:ext>
            </a:extLst>
          </p:cNvPr>
          <p:cNvPicPr>
            <a:picLocks noGrp="1" noChangeAspect="1"/>
          </p:cNvPicPr>
          <p:nvPr>
            <p:ph idx="1"/>
          </p:nvPr>
        </p:nvPicPr>
        <p:blipFill>
          <a:blip r:embed="rId2"/>
          <a:stretch>
            <a:fillRect/>
          </a:stretch>
        </p:blipFill>
        <p:spPr>
          <a:xfrm>
            <a:off x="2333669" y="1690688"/>
            <a:ext cx="7496087" cy="4695825"/>
          </a:xfrm>
        </p:spPr>
      </p:pic>
      <p:pic>
        <p:nvPicPr>
          <p:cNvPr id="4" name="Picture 3">
            <a:extLst>
              <a:ext uri="{FF2B5EF4-FFF2-40B4-BE49-F238E27FC236}">
                <a16:creationId xmlns:a16="http://schemas.microsoft.com/office/drawing/2014/main" id="{E50DED09-38E6-03F7-18FC-2629EC629CC6}"/>
              </a:ext>
            </a:extLst>
          </p:cNvPr>
          <p:cNvPicPr>
            <a:picLocks noChangeAspect="1"/>
          </p:cNvPicPr>
          <p:nvPr/>
        </p:nvPicPr>
        <p:blipFill>
          <a:blip r:embed="rId3"/>
          <a:stretch>
            <a:fillRect/>
          </a:stretch>
        </p:blipFill>
        <p:spPr>
          <a:xfrm>
            <a:off x="2476072" y="339293"/>
            <a:ext cx="7171362" cy="1238250"/>
          </a:xfrm>
          <a:prstGeom prst="rect">
            <a:avLst/>
          </a:prstGeom>
        </p:spPr>
      </p:pic>
    </p:spTree>
    <p:extLst>
      <p:ext uri="{BB962C8B-B14F-4D97-AF65-F5344CB8AC3E}">
        <p14:creationId xmlns:p14="http://schemas.microsoft.com/office/powerpoint/2010/main" val="1842559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52BF-03CB-CE72-24D1-F0EFF8B33E79}"/>
              </a:ext>
            </a:extLst>
          </p:cNvPr>
          <p:cNvSpPr>
            <a:spLocks noGrp="1"/>
          </p:cNvSpPr>
          <p:nvPr>
            <p:ph type="title"/>
          </p:nvPr>
        </p:nvSpPr>
        <p:spPr/>
        <p:txBody>
          <a:bodyPr/>
          <a:lstStyle/>
          <a:p>
            <a:r>
              <a:rPr lang="en-GB" dirty="0"/>
              <a:t>Bloods</a:t>
            </a:r>
          </a:p>
        </p:txBody>
      </p:sp>
      <p:sp>
        <p:nvSpPr>
          <p:cNvPr id="3" name="Content Placeholder 2">
            <a:extLst>
              <a:ext uri="{FF2B5EF4-FFF2-40B4-BE49-F238E27FC236}">
                <a16:creationId xmlns:a16="http://schemas.microsoft.com/office/drawing/2014/main" id="{4C690E85-9875-C7BD-F1A6-761850362326}"/>
              </a:ext>
            </a:extLst>
          </p:cNvPr>
          <p:cNvSpPr>
            <a:spLocks noGrp="1"/>
          </p:cNvSpPr>
          <p:nvPr>
            <p:ph idx="1"/>
          </p:nvPr>
        </p:nvSpPr>
        <p:spPr>
          <a:xfrm>
            <a:off x="637309" y="1690255"/>
            <a:ext cx="11136875" cy="4905754"/>
          </a:xfrm>
        </p:spPr>
        <p:txBody>
          <a:bodyPr>
            <a:normAutofit fontScale="92500" lnSpcReduction="10000"/>
          </a:bodyPr>
          <a:lstStyle/>
          <a:p>
            <a:r>
              <a:rPr lang="en-GB" dirty="0"/>
              <a:t>Potassium</a:t>
            </a:r>
          </a:p>
          <a:p>
            <a:r>
              <a:rPr lang="en-GB" dirty="0"/>
              <a:t>Sodium</a:t>
            </a:r>
          </a:p>
          <a:p>
            <a:r>
              <a:rPr lang="en-GB" dirty="0"/>
              <a:t>Calcium</a:t>
            </a:r>
          </a:p>
          <a:p>
            <a:r>
              <a:rPr lang="en-GB" dirty="0"/>
              <a:t>Phosphate</a:t>
            </a:r>
          </a:p>
          <a:p>
            <a:r>
              <a:rPr lang="en-GB" dirty="0"/>
              <a:t>Serum creatinine and urea</a:t>
            </a:r>
          </a:p>
          <a:p>
            <a:pPr lvl="1"/>
            <a:r>
              <a:rPr lang="en-GB" dirty="0"/>
              <a:t>Serum creatinine and urea need careful interpretation. Severe malnutrition can result in low creatinine, because of reduced muscle mass. Urea may be low because of poor protein intake, and as a result a ‘normal’ urea or creatinine level can reflect renal insufficiency, and the glomerular filtration rate should be checked.</a:t>
            </a:r>
          </a:p>
          <a:p>
            <a:r>
              <a:rPr lang="en-GB" dirty="0"/>
              <a:t>White cell count:</a:t>
            </a:r>
          </a:p>
          <a:p>
            <a:pPr lvl="1"/>
            <a:r>
              <a:rPr lang="en-GB" dirty="0"/>
              <a:t>A low white blood cell count was associated with an increased risk of refeeding </a:t>
            </a:r>
            <a:r>
              <a:rPr lang="en-GB" dirty="0" err="1"/>
              <a:t>hypophosphataemia</a:t>
            </a:r>
            <a:endParaRPr lang="en-GB" dirty="0"/>
          </a:p>
          <a:p>
            <a:r>
              <a:rPr lang="en-GB" dirty="0"/>
              <a:t>Thrombocyte count: </a:t>
            </a:r>
          </a:p>
          <a:p>
            <a:pPr lvl="1"/>
            <a:r>
              <a:rPr lang="en-GB" dirty="0"/>
              <a:t>Thrombocytopenia occurs in 10–25% of patients with anorexia nervosa due to malnutrition related bone marrow suppression</a:t>
            </a:r>
          </a:p>
        </p:txBody>
      </p:sp>
    </p:spTree>
    <p:extLst>
      <p:ext uri="{BB962C8B-B14F-4D97-AF65-F5344CB8AC3E}">
        <p14:creationId xmlns:p14="http://schemas.microsoft.com/office/powerpoint/2010/main" val="312512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8E28FC-6091-36A3-CB5E-EBD214A25187}"/>
              </a:ext>
            </a:extLst>
          </p:cNvPr>
          <p:cNvPicPr>
            <a:picLocks noGrp="1" noChangeAspect="1"/>
          </p:cNvPicPr>
          <p:nvPr>
            <p:ph idx="1"/>
          </p:nvPr>
        </p:nvPicPr>
        <p:blipFill>
          <a:blip r:embed="rId2"/>
          <a:stretch>
            <a:fillRect/>
          </a:stretch>
        </p:blipFill>
        <p:spPr>
          <a:xfrm>
            <a:off x="1325902" y="234487"/>
            <a:ext cx="8258175" cy="1238250"/>
          </a:xfrm>
          <a:prstGeom prst="rect">
            <a:avLst/>
          </a:prstGeom>
        </p:spPr>
      </p:pic>
      <p:pic>
        <p:nvPicPr>
          <p:cNvPr id="6" name="Picture 5">
            <a:extLst>
              <a:ext uri="{FF2B5EF4-FFF2-40B4-BE49-F238E27FC236}">
                <a16:creationId xmlns:a16="http://schemas.microsoft.com/office/drawing/2014/main" id="{DF493B54-8AF8-16DB-4418-04CC34C92BB0}"/>
              </a:ext>
            </a:extLst>
          </p:cNvPr>
          <p:cNvPicPr>
            <a:picLocks noChangeAspect="1"/>
          </p:cNvPicPr>
          <p:nvPr/>
        </p:nvPicPr>
        <p:blipFill>
          <a:blip r:embed="rId3"/>
          <a:stretch>
            <a:fillRect/>
          </a:stretch>
        </p:blipFill>
        <p:spPr>
          <a:xfrm>
            <a:off x="1297327" y="1524107"/>
            <a:ext cx="8286750" cy="1209675"/>
          </a:xfrm>
          <a:prstGeom prst="rect">
            <a:avLst/>
          </a:prstGeom>
        </p:spPr>
      </p:pic>
      <p:pic>
        <p:nvPicPr>
          <p:cNvPr id="8" name="Picture 7">
            <a:extLst>
              <a:ext uri="{FF2B5EF4-FFF2-40B4-BE49-F238E27FC236}">
                <a16:creationId xmlns:a16="http://schemas.microsoft.com/office/drawing/2014/main" id="{722E9C00-01A8-616D-E9A4-C31068F27518}"/>
              </a:ext>
            </a:extLst>
          </p:cNvPr>
          <p:cNvPicPr>
            <a:picLocks noChangeAspect="1"/>
          </p:cNvPicPr>
          <p:nvPr/>
        </p:nvPicPr>
        <p:blipFill>
          <a:blip r:embed="rId4"/>
          <a:stretch>
            <a:fillRect/>
          </a:stretch>
        </p:blipFill>
        <p:spPr>
          <a:xfrm>
            <a:off x="1297327" y="2603429"/>
            <a:ext cx="8248650" cy="4152900"/>
          </a:xfrm>
          <a:prstGeom prst="rect">
            <a:avLst/>
          </a:prstGeom>
        </p:spPr>
      </p:pic>
    </p:spTree>
    <p:extLst>
      <p:ext uri="{BB962C8B-B14F-4D97-AF65-F5344CB8AC3E}">
        <p14:creationId xmlns:p14="http://schemas.microsoft.com/office/powerpoint/2010/main" val="265404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BFBC490-A747-7D88-C1EF-663A1E80423A}"/>
              </a:ext>
            </a:extLst>
          </p:cNvPr>
          <p:cNvPicPr>
            <a:picLocks noChangeAspect="1"/>
          </p:cNvPicPr>
          <p:nvPr/>
        </p:nvPicPr>
        <p:blipFill>
          <a:blip r:embed="rId2"/>
          <a:stretch>
            <a:fillRect/>
          </a:stretch>
        </p:blipFill>
        <p:spPr>
          <a:xfrm>
            <a:off x="1736868" y="1559853"/>
            <a:ext cx="8258175" cy="1238250"/>
          </a:xfrm>
          <a:prstGeom prst="rect">
            <a:avLst/>
          </a:prstGeom>
        </p:spPr>
      </p:pic>
      <p:pic>
        <p:nvPicPr>
          <p:cNvPr id="7" name="Picture 6">
            <a:extLst>
              <a:ext uri="{FF2B5EF4-FFF2-40B4-BE49-F238E27FC236}">
                <a16:creationId xmlns:a16="http://schemas.microsoft.com/office/drawing/2014/main" id="{D8268D27-AF4A-78E1-11B8-217451FC8E73}"/>
              </a:ext>
            </a:extLst>
          </p:cNvPr>
          <p:cNvPicPr>
            <a:picLocks noChangeAspect="1"/>
          </p:cNvPicPr>
          <p:nvPr/>
        </p:nvPicPr>
        <p:blipFill>
          <a:blip r:embed="rId3"/>
          <a:stretch>
            <a:fillRect/>
          </a:stretch>
        </p:blipFill>
        <p:spPr>
          <a:xfrm>
            <a:off x="1765443" y="3007758"/>
            <a:ext cx="8229600" cy="2962275"/>
          </a:xfrm>
          <a:prstGeom prst="rect">
            <a:avLst/>
          </a:prstGeom>
        </p:spPr>
      </p:pic>
    </p:spTree>
    <p:extLst>
      <p:ext uri="{BB962C8B-B14F-4D97-AF65-F5344CB8AC3E}">
        <p14:creationId xmlns:p14="http://schemas.microsoft.com/office/powerpoint/2010/main" val="293190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1316B-76AE-8B0F-E50A-CBAF5FBDEFF7}"/>
              </a:ext>
            </a:extLst>
          </p:cNvPr>
          <p:cNvSpPr>
            <a:spLocks noGrp="1"/>
          </p:cNvSpPr>
          <p:nvPr>
            <p:ph type="title"/>
          </p:nvPr>
        </p:nvSpPr>
        <p:spPr/>
        <p:txBody>
          <a:bodyPr/>
          <a:lstStyle/>
          <a:p>
            <a:r>
              <a:rPr lang="en-GB" dirty="0"/>
              <a:t>Differential diagnosis</a:t>
            </a:r>
          </a:p>
        </p:txBody>
      </p:sp>
      <p:sp>
        <p:nvSpPr>
          <p:cNvPr id="3" name="Content Placeholder 2">
            <a:extLst>
              <a:ext uri="{FF2B5EF4-FFF2-40B4-BE49-F238E27FC236}">
                <a16:creationId xmlns:a16="http://schemas.microsoft.com/office/drawing/2014/main" id="{8E061BBB-503D-5F93-6584-04E1EDDBFB08}"/>
              </a:ext>
            </a:extLst>
          </p:cNvPr>
          <p:cNvSpPr>
            <a:spLocks noGrp="1"/>
          </p:cNvSpPr>
          <p:nvPr>
            <p:ph idx="1"/>
          </p:nvPr>
        </p:nvSpPr>
        <p:spPr/>
        <p:txBody>
          <a:bodyPr/>
          <a:lstStyle/>
          <a:p>
            <a:r>
              <a:rPr lang="en-GB" dirty="0"/>
              <a:t>Eating disorders are relatively common (1 in 5 </a:t>
            </a:r>
            <a:r>
              <a:rPr lang="en-GB"/>
              <a:t>16-25y olds!) – </a:t>
            </a:r>
            <a:r>
              <a:rPr lang="en-GB" dirty="0"/>
              <a:t>BUT…</a:t>
            </a:r>
          </a:p>
          <a:p>
            <a:r>
              <a:rPr lang="en-GB" dirty="0"/>
              <a:t>Almost all the parameters outlined in the risk assessment framework have multiple aetiologies, and there is a need to consider and exclude potential organic causes</a:t>
            </a:r>
          </a:p>
          <a:p>
            <a:r>
              <a:rPr lang="en-GB" dirty="0"/>
              <a:t>For example, the haematological changes commonly found in anorexia nervosa can be found in primary haematological conditions such as leukaemia and lymphoma, and can present with </a:t>
            </a:r>
            <a:r>
              <a:rPr lang="en-GB" dirty="0" err="1"/>
              <a:t>pancytopaenia</a:t>
            </a:r>
            <a:r>
              <a:rPr lang="en-GB" dirty="0"/>
              <a:t> and weight loss, as can infection that is either acute (e.g. sepsis) or chronic (e.g. tuberculosis)</a:t>
            </a:r>
          </a:p>
          <a:p>
            <a:r>
              <a:rPr lang="en-GB" dirty="0"/>
              <a:t>All patients should have a history taken and a thorough clinical examination with basic tests (e.g. </a:t>
            </a:r>
            <a:r>
              <a:rPr lang="en-GB" dirty="0" err="1"/>
              <a:t>TTg</a:t>
            </a:r>
            <a:r>
              <a:rPr lang="en-GB" dirty="0"/>
              <a:t> IgA for coeliac disease, blood film, CRP) and more involved tests if necessary</a:t>
            </a:r>
          </a:p>
          <a:p>
            <a:r>
              <a:rPr lang="en-GB" dirty="0"/>
              <a:t>When the diagnosis is uncertain, offering food can elicit calorie-avoiding behaviour in those with a drive for thinness and fear of weight gain. </a:t>
            </a:r>
          </a:p>
          <a:p>
            <a:r>
              <a:rPr lang="en-GB" dirty="0"/>
              <a:t>Some patients may present with concurrent eating disorders and other pathology; these are complex patients to manage, and specialist advice should be sought</a:t>
            </a:r>
          </a:p>
          <a:p>
            <a:endParaRPr lang="en-GB" dirty="0"/>
          </a:p>
        </p:txBody>
      </p:sp>
    </p:spTree>
    <p:extLst>
      <p:ext uri="{BB962C8B-B14F-4D97-AF65-F5344CB8AC3E}">
        <p14:creationId xmlns:p14="http://schemas.microsoft.com/office/powerpoint/2010/main" val="3277280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8D9B9-0BC1-85C3-BBBC-E458B7CC28A6}"/>
              </a:ext>
            </a:extLst>
          </p:cNvPr>
          <p:cNvSpPr>
            <a:spLocks noGrp="1"/>
          </p:cNvSpPr>
          <p:nvPr>
            <p:ph type="title"/>
          </p:nvPr>
        </p:nvSpPr>
        <p:spPr/>
        <p:txBody>
          <a:bodyPr/>
          <a:lstStyle/>
          <a:p>
            <a:endParaRPr lang="en-GB"/>
          </a:p>
        </p:txBody>
      </p:sp>
      <p:pic>
        <p:nvPicPr>
          <p:cNvPr id="1026" name="Picture 2">
            <a:extLst>
              <a:ext uri="{FF2B5EF4-FFF2-40B4-BE49-F238E27FC236}">
                <a16:creationId xmlns:a16="http://schemas.microsoft.com/office/drawing/2014/main" id="{9F5B4C45-E796-2F6A-D3E3-18BBD3A64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052" y="1817914"/>
            <a:ext cx="8677895" cy="322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7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13B0-59B4-44A8-984F-088288B5C8E7}"/>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9671586C-4CEE-4B9A-B0B2-AF124EC78EE7}"/>
              </a:ext>
            </a:extLst>
          </p:cNvPr>
          <p:cNvSpPr>
            <a:spLocks noGrp="1"/>
          </p:cNvSpPr>
          <p:nvPr>
            <p:ph idx="1"/>
          </p:nvPr>
        </p:nvSpPr>
        <p:spPr/>
        <p:txBody>
          <a:bodyPr>
            <a:normAutofit lnSpcReduction="10000"/>
          </a:bodyPr>
          <a:lstStyle/>
          <a:p>
            <a:r>
              <a:rPr lang="en-GB" dirty="0"/>
              <a:t>March</a:t>
            </a:r>
          </a:p>
          <a:p>
            <a:pPr lvl="1">
              <a:buFont typeface="Arial" panose="020B0604020202020204" pitchFamily="34" charset="0"/>
              <a:buChar char="•"/>
            </a:pPr>
            <a:r>
              <a:rPr lang="en-GB" dirty="0"/>
              <a:t>School worried</a:t>
            </a:r>
          </a:p>
          <a:p>
            <a:pPr lvl="1">
              <a:buFont typeface="Arial" panose="020B0604020202020204" pitchFamily="34" charset="0"/>
              <a:buChar char="•"/>
            </a:pPr>
            <a:r>
              <a:rPr lang="en-GB" dirty="0"/>
              <a:t>Friends &amp; teachers worried</a:t>
            </a:r>
          </a:p>
          <a:p>
            <a:pPr lvl="1">
              <a:buFont typeface="Arial" panose="020B0604020202020204" pitchFamily="34" charset="0"/>
              <a:buChar char="•"/>
            </a:pPr>
            <a:r>
              <a:rPr lang="en-GB" dirty="0"/>
              <a:t>Katie is becoming more withdrawn</a:t>
            </a:r>
          </a:p>
          <a:p>
            <a:pPr lvl="1">
              <a:buFont typeface="Arial" panose="020B0604020202020204" pitchFamily="34" charset="0"/>
              <a:buChar char="•"/>
            </a:pPr>
            <a:r>
              <a:rPr lang="en-GB" dirty="0"/>
              <a:t>Went back to GP – lost 10kg (32kg)</a:t>
            </a:r>
          </a:p>
          <a:p>
            <a:pPr lvl="1">
              <a:buFont typeface="Arial" panose="020B0604020202020204" pitchFamily="34" charset="0"/>
              <a:buChar char="•"/>
            </a:pPr>
            <a:r>
              <a:rPr lang="en-GB" dirty="0"/>
              <a:t>GP phones Paediatric Rapid Assessment Unit in local Hospital</a:t>
            </a:r>
          </a:p>
          <a:p>
            <a:pPr lvl="2">
              <a:buFont typeface="Arial" panose="020B0604020202020204" pitchFamily="34" charset="0"/>
              <a:buChar char="•"/>
            </a:pPr>
            <a:r>
              <a:rPr lang="en-GB" dirty="0"/>
              <a:t>?? Cancer</a:t>
            </a:r>
          </a:p>
          <a:p>
            <a:pPr marL="0" indent="0">
              <a:buNone/>
            </a:pPr>
            <a:r>
              <a:rPr lang="en-GB" dirty="0"/>
              <a:t>Seen by Paediatric Reg the next day</a:t>
            </a:r>
          </a:p>
          <a:p>
            <a:pPr lvl="1">
              <a:buFont typeface="Arial" panose="020B0604020202020204" pitchFamily="34" charset="0"/>
              <a:buChar char="•"/>
            </a:pPr>
            <a:r>
              <a:rPr lang="en-GB" dirty="0"/>
              <a:t>Thin with recent weight loss</a:t>
            </a:r>
          </a:p>
          <a:p>
            <a:pPr lvl="1">
              <a:buFont typeface="Arial" panose="020B0604020202020204" pitchFamily="34" charset="0"/>
              <a:buChar char="•"/>
            </a:pPr>
            <a:r>
              <a:rPr lang="en-GB" dirty="0"/>
              <a:t>Talking and walking</a:t>
            </a:r>
          </a:p>
          <a:p>
            <a:pPr lvl="1">
              <a:buFont typeface="Arial" panose="020B0604020202020204" pitchFamily="34" charset="0"/>
              <a:buChar char="•"/>
            </a:pPr>
            <a:r>
              <a:rPr lang="en-GB" dirty="0"/>
              <a:t>Bloods: ESR &amp; CRP (normal)</a:t>
            </a:r>
          </a:p>
          <a:p>
            <a:pPr lvl="1">
              <a:buFont typeface="Arial" panose="020B0604020202020204" pitchFamily="34" charset="0"/>
              <a:buChar char="•"/>
            </a:pPr>
            <a:r>
              <a:rPr lang="en-GB" dirty="0"/>
              <a:t>Pelvic ultrasound (normal)</a:t>
            </a:r>
          </a:p>
          <a:p>
            <a:pPr lvl="1">
              <a:buFont typeface="Arial" panose="020B0604020202020204" pitchFamily="34" charset="0"/>
              <a:buChar char="•"/>
            </a:pPr>
            <a:r>
              <a:rPr lang="en-GB" dirty="0"/>
              <a:t>Speaks to Consultant – arranges follow up in clinic next week</a:t>
            </a:r>
          </a:p>
        </p:txBody>
      </p:sp>
    </p:spTree>
    <p:extLst>
      <p:ext uri="{BB962C8B-B14F-4D97-AF65-F5344CB8AC3E}">
        <p14:creationId xmlns:p14="http://schemas.microsoft.com/office/powerpoint/2010/main" val="179453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6D08-63EE-444F-9CCA-335F734B760E}"/>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3C770A3F-FC72-4F6A-A284-2F48E7F299D5}"/>
              </a:ext>
            </a:extLst>
          </p:cNvPr>
          <p:cNvSpPr>
            <a:spLocks noGrp="1"/>
          </p:cNvSpPr>
          <p:nvPr>
            <p:ph idx="1"/>
          </p:nvPr>
        </p:nvSpPr>
        <p:spPr/>
        <p:txBody>
          <a:bodyPr/>
          <a:lstStyle/>
          <a:p>
            <a:r>
              <a:rPr lang="en-GB" dirty="0"/>
              <a:t>In the meantime, Katie stops eating for 2 days</a:t>
            </a:r>
          </a:p>
          <a:p>
            <a:pPr lvl="1">
              <a:buFont typeface="Arial" panose="020B0604020202020204" pitchFamily="34" charset="0"/>
              <a:buChar char="•"/>
            </a:pPr>
            <a:r>
              <a:rPr lang="en-GB" dirty="0"/>
              <a:t>Parents take her to A&amp;E</a:t>
            </a:r>
          </a:p>
          <a:p>
            <a:pPr lvl="1">
              <a:buFont typeface="Arial" panose="020B0604020202020204" pitchFamily="34" charset="0"/>
              <a:buChar char="•"/>
            </a:pPr>
            <a:r>
              <a:rPr lang="en-GB" dirty="0"/>
              <a:t>‘? Eating disorder’</a:t>
            </a:r>
          </a:p>
          <a:p>
            <a:pPr lvl="1">
              <a:buFont typeface="Arial" panose="020B0604020202020204" pitchFamily="34" charset="0"/>
              <a:buChar char="•"/>
            </a:pPr>
            <a:r>
              <a:rPr lang="en-GB" dirty="0"/>
              <a:t>Checks bloods from last week – all normal again</a:t>
            </a:r>
          </a:p>
          <a:p>
            <a:pPr lvl="1">
              <a:buFont typeface="Arial" panose="020B0604020202020204" pitchFamily="34" charset="0"/>
              <a:buChar char="•"/>
            </a:pPr>
            <a:r>
              <a:rPr lang="en-GB" dirty="0"/>
              <a:t>Calls CAMHs and arranged for a community referral the following week</a:t>
            </a:r>
          </a:p>
          <a:p>
            <a:pPr marL="0" indent="0">
              <a:buNone/>
            </a:pPr>
            <a:r>
              <a:rPr lang="en-GB" dirty="0"/>
              <a:t>3 days later</a:t>
            </a:r>
          </a:p>
          <a:p>
            <a:pPr lvl="1">
              <a:buFont typeface="Arial" panose="020B0604020202020204" pitchFamily="34" charset="0"/>
              <a:buChar char="•"/>
            </a:pPr>
            <a:r>
              <a:rPr lang="en-GB" dirty="0"/>
              <a:t>A&amp;E again, admitted to Paediatric ward for monitoring</a:t>
            </a:r>
          </a:p>
          <a:p>
            <a:pPr lvl="1">
              <a:buFont typeface="Arial" panose="020B0604020202020204" pitchFamily="34" charset="0"/>
              <a:buChar char="•"/>
            </a:pPr>
            <a:r>
              <a:rPr lang="en-GB" dirty="0"/>
              <a:t>Ward referral to CAMH</a:t>
            </a:r>
          </a:p>
          <a:p>
            <a:pPr lvl="1">
              <a:buFont typeface="Arial" panose="020B0604020202020204" pitchFamily="34" charset="0"/>
              <a:buChar char="•"/>
            </a:pPr>
            <a:r>
              <a:rPr lang="en-GB" dirty="0"/>
              <a:t>Managed to not eat regularly on the ward</a:t>
            </a:r>
          </a:p>
          <a:p>
            <a:pPr lvl="1">
              <a:buFont typeface="Arial" panose="020B0604020202020204" pitchFamily="34" charset="0"/>
              <a:buChar char="•"/>
            </a:pPr>
            <a:r>
              <a:rPr lang="en-GB" dirty="0"/>
              <a:t>Discharged Friday afternoon as all medical investigations normal</a:t>
            </a:r>
          </a:p>
        </p:txBody>
      </p:sp>
    </p:spTree>
    <p:extLst>
      <p:ext uri="{BB962C8B-B14F-4D97-AF65-F5344CB8AC3E}">
        <p14:creationId xmlns:p14="http://schemas.microsoft.com/office/powerpoint/2010/main" val="68418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909D-46B2-4352-B695-AC74861A7FEE}"/>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8BD05E41-101E-4CBB-841F-BCF4029329E2}"/>
              </a:ext>
            </a:extLst>
          </p:cNvPr>
          <p:cNvSpPr>
            <a:spLocks noGrp="1"/>
          </p:cNvSpPr>
          <p:nvPr>
            <p:ph idx="1"/>
          </p:nvPr>
        </p:nvSpPr>
        <p:spPr/>
        <p:txBody>
          <a:bodyPr/>
          <a:lstStyle/>
          <a:p>
            <a:r>
              <a:rPr lang="en-GB" dirty="0"/>
              <a:t>Next day – Katie was found dead at home.</a:t>
            </a:r>
          </a:p>
          <a:p>
            <a:endParaRPr lang="en-GB" dirty="0"/>
          </a:p>
        </p:txBody>
      </p:sp>
    </p:spTree>
    <p:extLst>
      <p:ext uri="{BB962C8B-B14F-4D97-AF65-F5344CB8AC3E}">
        <p14:creationId xmlns:p14="http://schemas.microsoft.com/office/powerpoint/2010/main" val="289974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MEED Guidelines</a:t>
            </a:r>
          </a:p>
        </p:txBody>
      </p:sp>
      <p:sp>
        <p:nvSpPr>
          <p:cNvPr id="3" name="Content Placeholder 2"/>
          <p:cNvSpPr>
            <a:spLocks noGrp="1"/>
          </p:cNvSpPr>
          <p:nvPr>
            <p:ph idx="1"/>
          </p:nvPr>
        </p:nvSpPr>
        <p:spPr/>
        <p:txBody>
          <a:bodyPr/>
          <a:lstStyle/>
          <a:p>
            <a:r>
              <a:rPr lang="en-US" dirty="0"/>
              <a:t>Content goes here</a:t>
            </a:r>
          </a:p>
        </p:txBody>
      </p:sp>
      <p:sp>
        <p:nvSpPr>
          <p:cNvPr id="8" name="Content Placeholder 7">
            <a:extLst>
              <a:ext uri="{FF2B5EF4-FFF2-40B4-BE49-F238E27FC236}">
                <a16:creationId xmlns:a16="http://schemas.microsoft.com/office/drawing/2014/main" id="{6D8FABC8-CF3E-3762-D66D-7B32F286014C}"/>
              </a:ext>
            </a:extLst>
          </p:cNvPr>
          <p:cNvSpPr>
            <a:spLocks noGrp="1"/>
          </p:cNvSpPr>
          <p:nvPr>
            <p:ph idx="10"/>
          </p:nvPr>
        </p:nvSpPr>
        <p:spPr/>
        <p:txBody>
          <a:bodyPr/>
          <a:lstStyle/>
          <a:p>
            <a:r>
              <a:rPr lang="en-GB" dirty="0"/>
              <a:t>Replaces previous guidance – Junior MARSIPAN</a:t>
            </a:r>
          </a:p>
          <a:p>
            <a:r>
              <a:rPr lang="en-GB" dirty="0"/>
              <a:t>Risk framework that gives CEDS and </a:t>
            </a:r>
            <a:r>
              <a:rPr lang="en-GB" dirty="0" err="1"/>
              <a:t>Paediatircs</a:t>
            </a:r>
            <a:r>
              <a:rPr lang="en-GB" dirty="0"/>
              <a:t> a common language</a:t>
            </a:r>
          </a:p>
          <a:p>
            <a:r>
              <a:rPr lang="en-GB" dirty="0"/>
              <a:t>Medical history and examination</a:t>
            </a:r>
          </a:p>
          <a:p>
            <a:endParaRPr lang="en-GB" dirty="0"/>
          </a:p>
          <a:p>
            <a:endParaRPr lang="en-GB" dirty="0"/>
          </a:p>
        </p:txBody>
      </p:sp>
      <p:pic>
        <p:nvPicPr>
          <p:cNvPr id="7" name="Picture 6">
            <a:extLst>
              <a:ext uri="{FF2B5EF4-FFF2-40B4-BE49-F238E27FC236}">
                <a16:creationId xmlns:a16="http://schemas.microsoft.com/office/drawing/2014/main" id="{3D6031D6-B431-8D49-665C-F26B410DD61E}"/>
              </a:ext>
            </a:extLst>
          </p:cNvPr>
          <p:cNvPicPr>
            <a:picLocks noChangeAspect="1"/>
          </p:cNvPicPr>
          <p:nvPr/>
        </p:nvPicPr>
        <p:blipFill>
          <a:blip r:embed="rId2"/>
          <a:stretch>
            <a:fillRect/>
          </a:stretch>
        </p:blipFill>
        <p:spPr>
          <a:xfrm>
            <a:off x="698680" y="1551710"/>
            <a:ext cx="3443689" cy="4834803"/>
          </a:xfrm>
          <a:prstGeom prst="rect">
            <a:avLst/>
          </a:prstGeom>
        </p:spPr>
      </p:pic>
      <p:pic>
        <p:nvPicPr>
          <p:cNvPr id="10" name="Picture 9">
            <a:extLst>
              <a:ext uri="{FF2B5EF4-FFF2-40B4-BE49-F238E27FC236}">
                <a16:creationId xmlns:a16="http://schemas.microsoft.com/office/drawing/2014/main" id="{F06D7D90-4F65-1D04-2EDA-3A965B3CF3B0}"/>
              </a:ext>
            </a:extLst>
          </p:cNvPr>
          <p:cNvPicPr>
            <a:picLocks noChangeAspect="1"/>
          </p:cNvPicPr>
          <p:nvPr/>
        </p:nvPicPr>
        <p:blipFill>
          <a:blip r:embed="rId3"/>
          <a:stretch>
            <a:fillRect/>
          </a:stretch>
        </p:blipFill>
        <p:spPr>
          <a:xfrm>
            <a:off x="4650340" y="4451664"/>
            <a:ext cx="7280566" cy="1021508"/>
          </a:xfrm>
          <a:prstGeom prst="rect">
            <a:avLst/>
          </a:prstGeom>
        </p:spPr>
      </p:pic>
    </p:spTree>
    <p:extLst>
      <p:ext uri="{BB962C8B-B14F-4D97-AF65-F5344CB8AC3E}">
        <p14:creationId xmlns:p14="http://schemas.microsoft.com/office/powerpoint/2010/main" val="159562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1401-9E9B-AE2C-D811-24B8D47F2A2D}"/>
              </a:ext>
            </a:extLst>
          </p:cNvPr>
          <p:cNvSpPr>
            <a:spLocks noGrp="1"/>
          </p:cNvSpPr>
          <p:nvPr>
            <p:ph type="title"/>
          </p:nvPr>
        </p:nvSpPr>
        <p:spPr/>
        <p:txBody>
          <a:bodyPr/>
          <a:lstStyle/>
          <a:p>
            <a:r>
              <a:rPr lang="en-GB" dirty="0"/>
              <a:t>MEED Guidelines </a:t>
            </a:r>
          </a:p>
        </p:txBody>
      </p:sp>
      <p:sp>
        <p:nvSpPr>
          <p:cNvPr id="3" name="Content Placeholder 2">
            <a:extLst>
              <a:ext uri="{FF2B5EF4-FFF2-40B4-BE49-F238E27FC236}">
                <a16:creationId xmlns:a16="http://schemas.microsoft.com/office/drawing/2014/main" id="{76BF70B4-8C9A-C6FA-5C06-9D290127861E}"/>
              </a:ext>
            </a:extLst>
          </p:cNvPr>
          <p:cNvSpPr>
            <a:spLocks noGrp="1"/>
          </p:cNvSpPr>
          <p:nvPr>
            <p:ph idx="1"/>
          </p:nvPr>
        </p:nvSpPr>
        <p:spPr/>
        <p:txBody>
          <a:bodyPr>
            <a:normAutofit fontScale="92500" lnSpcReduction="20000"/>
          </a:bodyPr>
          <a:lstStyle/>
          <a:p>
            <a:pPr marL="0" indent="0">
              <a:buNone/>
            </a:pPr>
            <a:r>
              <a:rPr lang="en-GB" b="1" u="sng" dirty="0"/>
              <a:t>Physical health risks:</a:t>
            </a:r>
          </a:p>
          <a:p>
            <a:r>
              <a:rPr lang="en-GB" dirty="0"/>
              <a:t>Anthropometrics</a:t>
            </a:r>
          </a:p>
          <a:p>
            <a:pPr lvl="1"/>
            <a:r>
              <a:rPr lang="en-GB" dirty="0"/>
              <a:t>Rate of weight loss</a:t>
            </a:r>
          </a:p>
          <a:p>
            <a:pPr lvl="1"/>
            <a:r>
              <a:rPr lang="en-GB" dirty="0"/>
              <a:t>% median BMI</a:t>
            </a:r>
          </a:p>
          <a:p>
            <a:r>
              <a:rPr lang="en-GB" dirty="0"/>
              <a:t>Cardiovascular health </a:t>
            </a:r>
          </a:p>
          <a:p>
            <a:pPr lvl="1"/>
            <a:r>
              <a:rPr lang="en-GB" dirty="0"/>
              <a:t>ECG abnormalities</a:t>
            </a:r>
          </a:p>
          <a:p>
            <a:pPr lvl="1"/>
            <a:r>
              <a:rPr lang="en-GB" dirty="0"/>
              <a:t>Heart rate (awake)</a:t>
            </a:r>
          </a:p>
          <a:p>
            <a:r>
              <a:rPr lang="en-GB" dirty="0"/>
              <a:t>Hydration</a:t>
            </a:r>
          </a:p>
          <a:p>
            <a:r>
              <a:rPr lang="en-GB" dirty="0"/>
              <a:t>Temperature</a:t>
            </a:r>
          </a:p>
          <a:p>
            <a:r>
              <a:rPr lang="en-GB" dirty="0"/>
              <a:t>Muscular function</a:t>
            </a:r>
          </a:p>
          <a:p>
            <a:r>
              <a:rPr lang="en-GB" dirty="0"/>
              <a:t>Associated clinical states</a:t>
            </a:r>
          </a:p>
          <a:p>
            <a:r>
              <a:rPr lang="en-GB" dirty="0"/>
              <a:t>Bloods</a:t>
            </a:r>
          </a:p>
          <a:p>
            <a:pPr lvl="1"/>
            <a:r>
              <a:rPr lang="en-GB" dirty="0"/>
              <a:t>Biochemical</a:t>
            </a:r>
          </a:p>
          <a:p>
            <a:pPr lvl="1"/>
            <a:r>
              <a:rPr lang="en-GB" dirty="0"/>
              <a:t>Haematological</a:t>
            </a:r>
          </a:p>
          <a:p>
            <a:endParaRPr lang="en-GB" dirty="0"/>
          </a:p>
        </p:txBody>
      </p:sp>
      <p:sp>
        <p:nvSpPr>
          <p:cNvPr id="4" name="Content Placeholder 3">
            <a:extLst>
              <a:ext uri="{FF2B5EF4-FFF2-40B4-BE49-F238E27FC236}">
                <a16:creationId xmlns:a16="http://schemas.microsoft.com/office/drawing/2014/main" id="{0C6CEBC9-EEDB-8641-821B-F8606780595C}"/>
              </a:ext>
            </a:extLst>
          </p:cNvPr>
          <p:cNvSpPr>
            <a:spLocks noGrp="1"/>
          </p:cNvSpPr>
          <p:nvPr>
            <p:ph idx="10"/>
          </p:nvPr>
        </p:nvSpPr>
        <p:spPr/>
        <p:txBody>
          <a:bodyPr/>
          <a:lstStyle/>
          <a:p>
            <a:pPr marL="0" indent="0">
              <a:buNone/>
            </a:pPr>
            <a:r>
              <a:rPr lang="en-GB" b="1" u="sng" dirty="0"/>
              <a:t>Mental health risks:</a:t>
            </a:r>
          </a:p>
          <a:p>
            <a:r>
              <a:rPr lang="en-GB" dirty="0"/>
              <a:t>Disordered eating behaviours</a:t>
            </a:r>
          </a:p>
          <a:p>
            <a:r>
              <a:rPr lang="en-GB" dirty="0"/>
              <a:t>Engagement with treatment</a:t>
            </a:r>
          </a:p>
          <a:p>
            <a:r>
              <a:rPr lang="en-GB" dirty="0"/>
              <a:t>Exercise</a:t>
            </a:r>
          </a:p>
          <a:p>
            <a:r>
              <a:rPr lang="en-GB" dirty="0"/>
              <a:t>Purging</a:t>
            </a:r>
          </a:p>
          <a:p>
            <a:r>
              <a:rPr lang="en-GB" dirty="0"/>
              <a:t>DSH</a:t>
            </a:r>
          </a:p>
          <a:p>
            <a:pPr lvl="1"/>
            <a:endParaRPr lang="en-GB" dirty="0"/>
          </a:p>
        </p:txBody>
      </p:sp>
    </p:spTree>
    <p:extLst>
      <p:ext uri="{BB962C8B-B14F-4D97-AF65-F5344CB8AC3E}">
        <p14:creationId xmlns:p14="http://schemas.microsoft.com/office/powerpoint/2010/main" val="149526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0A44-7722-4942-122C-E952A9670755}"/>
              </a:ext>
            </a:extLst>
          </p:cNvPr>
          <p:cNvSpPr>
            <a:spLocks noGrp="1"/>
          </p:cNvSpPr>
          <p:nvPr>
            <p:ph type="title"/>
          </p:nvPr>
        </p:nvSpPr>
        <p:spPr/>
        <p:txBody>
          <a:bodyPr/>
          <a:lstStyle/>
          <a:p>
            <a:r>
              <a:rPr lang="en-GB" dirty="0"/>
              <a:t>Anthropometrics</a:t>
            </a:r>
          </a:p>
        </p:txBody>
      </p:sp>
      <p:pic>
        <p:nvPicPr>
          <p:cNvPr id="7" name="Content Placeholder 6">
            <a:extLst>
              <a:ext uri="{FF2B5EF4-FFF2-40B4-BE49-F238E27FC236}">
                <a16:creationId xmlns:a16="http://schemas.microsoft.com/office/drawing/2014/main" id="{7B206604-A727-45EA-F65B-CDAD7A421AA7}"/>
              </a:ext>
            </a:extLst>
          </p:cNvPr>
          <p:cNvPicPr>
            <a:picLocks noGrp="1" noChangeAspect="1"/>
          </p:cNvPicPr>
          <p:nvPr>
            <p:ph idx="1"/>
          </p:nvPr>
        </p:nvPicPr>
        <p:blipFill>
          <a:blip r:embed="rId2"/>
          <a:stretch>
            <a:fillRect/>
          </a:stretch>
        </p:blipFill>
        <p:spPr>
          <a:xfrm>
            <a:off x="1828802" y="1551710"/>
            <a:ext cx="8098390" cy="4674314"/>
          </a:xfrm>
        </p:spPr>
      </p:pic>
    </p:spTree>
    <p:extLst>
      <p:ext uri="{BB962C8B-B14F-4D97-AF65-F5344CB8AC3E}">
        <p14:creationId xmlns:p14="http://schemas.microsoft.com/office/powerpoint/2010/main" val="47459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A85C-A356-02A1-246B-7D4E876A2E27}"/>
              </a:ext>
            </a:extLst>
          </p:cNvPr>
          <p:cNvSpPr>
            <a:spLocks noGrp="1"/>
          </p:cNvSpPr>
          <p:nvPr>
            <p:ph type="title"/>
          </p:nvPr>
        </p:nvSpPr>
        <p:spPr/>
        <p:txBody>
          <a:bodyPr/>
          <a:lstStyle/>
          <a:p>
            <a:r>
              <a:rPr lang="en-GB" dirty="0"/>
              <a:t>Cardiovascular </a:t>
            </a:r>
          </a:p>
        </p:txBody>
      </p:sp>
      <p:pic>
        <p:nvPicPr>
          <p:cNvPr id="6" name="Picture 5">
            <a:extLst>
              <a:ext uri="{FF2B5EF4-FFF2-40B4-BE49-F238E27FC236}">
                <a16:creationId xmlns:a16="http://schemas.microsoft.com/office/drawing/2014/main" id="{D4A863C3-A3DB-0CBA-8099-66492C61424A}"/>
              </a:ext>
            </a:extLst>
          </p:cNvPr>
          <p:cNvPicPr>
            <a:picLocks noChangeAspect="1"/>
          </p:cNvPicPr>
          <p:nvPr/>
        </p:nvPicPr>
        <p:blipFill>
          <a:blip r:embed="rId2"/>
          <a:stretch>
            <a:fillRect/>
          </a:stretch>
        </p:blipFill>
        <p:spPr>
          <a:xfrm>
            <a:off x="722056" y="2333635"/>
            <a:ext cx="10804926" cy="3887965"/>
          </a:xfrm>
          <a:prstGeom prst="rect">
            <a:avLst/>
          </a:prstGeom>
        </p:spPr>
      </p:pic>
      <p:pic>
        <p:nvPicPr>
          <p:cNvPr id="10" name="Picture 9">
            <a:extLst>
              <a:ext uri="{FF2B5EF4-FFF2-40B4-BE49-F238E27FC236}">
                <a16:creationId xmlns:a16="http://schemas.microsoft.com/office/drawing/2014/main" id="{011925B1-51BE-A0FD-9DEE-82019B8881FB}"/>
              </a:ext>
            </a:extLst>
          </p:cNvPr>
          <p:cNvPicPr>
            <a:picLocks noChangeAspect="1"/>
          </p:cNvPicPr>
          <p:nvPr/>
        </p:nvPicPr>
        <p:blipFill>
          <a:blip r:embed="rId3"/>
          <a:stretch>
            <a:fillRect/>
          </a:stretch>
        </p:blipFill>
        <p:spPr>
          <a:xfrm>
            <a:off x="3148495" y="1339114"/>
            <a:ext cx="7084566" cy="994521"/>
          </a:xfrm>
          <a:prstGeom prst="rect">
            <a:avLst/>
          </a:prstGeom>
        </p:spPr>
      </p:pic>
    </p:spTree>
    <p:extLst>
      <p:ext uri="{BB962C8B-B14F-4D97-AF65-F5344CB8AC3E}">
        <p14:creationId xmlns:p14="http://schemas.microsoft.com/office/powerpoint/2010/main" val="168845642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764C99"/>
      </a:dk2>
      <a:lt2>
        <a:srgbClr val="5CC0C7"/>
      </a:lt2>
      <a:accent1>
        <a:srgbClr val="F0BC00"/>
      </a:accent1>
      <a:accent2>
        <a:srgbClr val="ED6D96"/>
      </a:accent2>
      <a:accent3>
        <a:srgbClr val="009F88"/>
      </a:accent3>
      <a:accent4>
        <a:srgbClr val="F39000"/>
      </a:accent4>
      <a:accent5>
        <a:srgbClr val="82898F"/>
      </a:accent5>
      <a:accent6>
        <a:srgbClr val="005EB8"/>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945</TotalTime>
  <Words>1109</Words>
  <Application>Microsoft Office PowerPoint</Application>
  <PresentationFormat>Widescreen</PresentationFormat>
  <Paragraphs>122</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Medical Emergencies in Eating Disorders (MEED) </vt:lpstr>
      <vt:lpstr>Case Study</vt:lpstr>
      <vt:lpstr>Case Study</vt:lpstr>
      <vt:lpstr>Case Study</vt:lpstr>
      <vt:lpstr>Case Study</vt:lpstr>
      <vt:lpstr>MEED Guidelines</vt:lpstr>
      <vt:lpstr>MEED Guidelines </vt:lpstr>
      <vt:lpstr>Anthropometrics</vt:lpstr>
      <vt:lpstr>Cardiovascular </vt:lpstr>
      <vt:lpstr>Coxson et al. Am J Respr Crit Care Med 2004; 170: 748</vt:lpstr>
      <vt:lpstr>Vagal tone</vt:lpstr>
      <vt:lpstr>ECG’s: why is this one worrying?</vt:lpstr>
      <vt:lpstr>ECG – why is this one worrying?</vt:lpstr>
      <vt:lpstr>Hydration and temperature</vt:lpstr>
      <vt:lpstr>Hydration / dehydration</vt:lpstr>
      <vt:lpstr>Hypothermia</vt:lpstr>
      <vt:lpstr>Muscular function</vt:lpstr>
      <vt:lpstr>PowerPoint Presentation</vt:lpstr>
      <vt:lpstr>Associated clinical states</vt:lpstr>
      <vt:lpstr>Bloods</vt:lpstr>
      <vt:lpstr>Bloods</vt:lpstr>
      <vt:lpstr>PowerPoint Presentation</vt:lpstr>
      <vt:lpstr>PowerPoint Presentation</vt:lpstr>
      <vt:lpstr>Differential diagnosis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martha_mcgarry@yahoo.co.uk</dc:creator>
  <cp:lastModifiedBy>Sarah Fuller</cp:lastModifiedBy>
  <cp:revision>53</cp:revision>
  <dcterms:created xsi:type="dcterms:W3CDTF">2021-03-19T09:53:19Z</dcterms:created>
  <dcterms:modified xsi:type="dcterms:W3CDTF">2024-04-25T09:30:32Z</dcterms:modified>
</cp:coreProperties>
</file>