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59" r:id="rId6"/>
    <p:sldId id="263" r:id="rId7"/>
    <p:sldId id="264" r:id="rId8"/>
    <p:sldId id="265" r:id="rId9"/>
    <p:sldId id="267" r:id="rId10"/>
    <p:sldId id="268" r:id="rId11"/>
    <p:sldId id="269" r:id="rId12"/>
    <p:sldId id="271" r:id="rId13"/>
    <p:sldId id="275" r:id="rId14"/>
    <p:sldId id="270" r:id="rId15"/>
    <p:sldId id="272" r:id="rId16"/>
    <p:sldId id="273" r:id="rId17"/>
    <p:sldId id="274" r:id="rId18"/>
    <p:sldId id="276" r:id="rId19"/>
    <p:sldId id="266" r:id="rId20"/>
    <p:sldId id="277"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8CEDF-FEB5-4486-AD44-E7BCD67F3B3D}"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C63DF1-21DC-45EF-8BFC-CFEBEB2130C6}"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48CEDF-FEB5-4486-AD44-E7BCD67F3B3D}"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8CEDF-FEB5-4486-AD44-E7BCD67F3B3D}"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48CEDF-FEB5-4486-AD44-E7BCD67F3B3D}"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C63DF1-21DC-45EF-8BFC-CFEBEB2130C6}"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8CEDF-FEB5-4486-AD44-E7BCD67F3B3D}"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48CEDF-FEB5-4486-AD44-E7BCD67F3B3D}"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C63DF1-21DC-45EF-8BFC-CFEBEB2130C6}"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8CEDF-FEB5-4486-AD44-E7BCD67F3B3D}" type="datetimeFigureOut">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C63DF1-21DC-45EF-8BFC-CFEBEB2130C6}"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48CEDF-FEB5-4486-AD44-E7BCD67F3B3D}" type="datetimeFigureOut">
              <a:rPr lang="en-GB" smtClean="0"/>
              <a:t>14/05/2018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8CEDF-FEB5-4486-AD44-E7BCD67F3B3D}" type="datetimeFigureOut">
              <a:rPr lang="en-GB" smtClean="0"/>
              <a:t>14/05/2018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48CEDF-FEB5-4486-AD44-E7BCD67F3B3D}"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C63DF1-21DC-45EF-8BFC-CFEBEB2130C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48CEDF-FEB5-4486-AD44-E7BCD67F3B3D}"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C63DF1-21DC-45EF-8BFC-CFEBEB2130C6}"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148CEDF-FEB5-4486-AD44-E7BCD67F3B3D}" type="datetimeFigureOut">
              <a:rPr lang="en-GB" smtClean="0"/>
              <a:t>14/05/2018</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C63DF1-21DC-45EF-8BFC-CFEBEB2130C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da.uk.com/improvinghealth/yourhealth/dietitians" TargetMode="External"/><Relationship Id="rId2" Type="http://schemas.openxmlformats.org/officeDocument/2006/relationships/hyperlink" Target="https://www.advancedtissue.com/" TargetMode="External"/><Relationship Id="rId1" Type="http://schemas.openxmlformats.org/officeDocument/2006/relationships/slideLayout" Target="../slideLayouts/slideLayout7.xml"/><Relationship Id="rId4" Type="http://schemas.openxmlformats.org/officeDocument/2006/relationships/hyperlink" Target="http://www.worldwidewounds.com/2005/september/Gottrup/Surgical-Site-Infections%20accessed%2010/04/20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Kerry Brennan Tissue Viability Nurse</a:t>
            </a:r>
          </a:p>
        </p:txBody>
      </p:sp>
      <p:sp>
        <p:nvSpPr>
          <p:cNvPr id="2" name="Title 1"/>
          <p:cNvSpPr>
            <a:spLocks noGrp="1"/>
          </p:cNvSpPr>
          <p:nvPr>
            <p:ph type="ctrTitle"/>
          </p:nvPr>
        </p:nvSpPr>
        <p:spPr/>
        <p:txBody>
          <a:bodyPr/>
          <a:lstStyle/>
          <a:p>
            <a:r>
              <a:rPr lang="en-GB" dirty="0"/>
              <a:t>Nutrition and Wound Healing</a:t>
            </a:r>
          </a:p>
        </p:txBody>
      </p:sp>
      <p:sp>
        <p:nvSpPr>
          <p:cNvPr id="4" name="Rectangle 3"/>
          <p:cNvSpPr/>
          <p:nvPr/>
        </p:nvSpPr>
        <p:spPr>
          <a:xfrm>
            <a:off x="192788" y="5934664"/>
            <a:ext cx="8424936" cy="769441"/>
          </a:xfrm>
          <a:prstGeom prst="rect">
            <a:avLst/>
          </a:prstGeom>
        </p:spPr>
        <p:txBody>
          <a:bodyPr wrap="square">
            <a:spAutoFit/>
          </a:bodyPr>
          <a:lstStyle/>
          <a:p>
            <a:pPr>
              <a:spcBef>
                <a:spcPct val="0"/>
              </a:spcBef>
            </a:pPr>
            <a:r>
              <a:rPr lang="en-GB" altLang="en-US" sz="1600" dirty="0">
                <a:solidFill>
                  <a:schemeClr val="tx2"/>
                </a:solidFill>
              </a:rPr>
              <a:t>The views expressed are those of the author and not necessarily of Abbott</a:t>
            </a:r>
          </a:p>
          <a:p>
            <a:pPr>
              <a:spcBef>
                <a:spcPct val="0"/>
              </a:spcBef>
            </a:pPr>
            <a:endParaRPr lang="en-GB" altLang="en-US" sz="1600" dirty="0">
              <a:solidFill>
                <a:schemeClr val="tx2"/>
              </a:solidFill>
            </a:endParaRPr>
          </a:p>
          <a:p>
            <a:pPr>
              <a:spcBef>
                <a:spcPct val="0"/>
              </a:spcBef>
            </a:pPr>
            <a:r>
              <a:rPr lang="en-GB" altLang="en-US" sz="1200" dirty="0">
                <a:solidFill>
                  <a:schemeClr val="tx2"/>
                </a:solidFill>
              </a:rPr>
              <a:t>ANUKANI180113 Date of Preparation: May 2018</a:t>
            </a:r>
          </a:p>
        </p:txBody>
      </p:sp>
    </p:spTree>
    <p:extLst>
      <p:ext uri="{BB962C8B-B14F-4D97-AF65-F5344CB8AC3E}">
        <p14:creationId xmlns:p14="http://schemas.microsoft.com/office/powerpoint/2010/main" val="49141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a:t>Skin physiology and nutrition</a:t>
            </a:r>
          </a:p>
        </p:txBody>
      </p:sp>
      <p:sp>
        <p:nvSpPr>
          <p:cNvPr id="3" name="Content Placeholder 2"/>
          <p:cNvSpPr>
            <a:spLocks noGrp="1"/>
          </p:cNvSpPr>
          <p:nvPr>
            <p:ph sz="half" idx="2"/>
          </p:nvPr>
        </p:nvSpPr>
        <p:spPr/>
        <p:txBody>
          <a:bodyPr>
            <a:normAutofit/>
          </a:bodyPr>
          <a:lstStyle/>
          <a:p>
            <a:r>
              <a:rPr lang="en-GB" dirty="0"/>
              <a:t>SKIN: Our skin is often indicative of our state of health and nutrition…A diet receiving sufficient minerals, vitamins and proteins is normally pleasing with healthy hair, nails, and skin, with regular growth patterns</a:t>
            </a:r>
          </a:p>
        </p:txBody>
      </p:sp>
      <p:sp>
        <p:nvSpPr>
          <p:cNvPr id="5" name="Text Placeholder 4"/>
          <p:cNvSpPr>
            <a:spLocks noGrp="1"/>
          </p:cNvSpPr>
          <p:nvPr>
            <p:ph type="body" sz="quarter" idx="3"/>
          </p:nvPr>
        </p:nvSpPr>
        <p:spPr/>
        <p:txBody>
          <a:bodyPr/>
          <a:lstStyle/>
          <a:p>
            <a:r>
              <a:rPr lang="en-GB" dirty="0"/>
              <a:t>When the body is lacking…</a:t>
            </a:r>
          </a:p>
        </p:txBody>
      </p:sp>
      <p:sp>
        <p:nvSpPr>
          <p:cNvPr id="6" name="Content Placeholder 5"/>
          <p:cNvSpPr>
            <a:spLocks noGrp="1"/>
          </p:cNvSpPr>
          <p:nvPr>
            <p:ph sz="quarter" idx="4"/>
          </p:nvPr>
        </p:nvSpPr>
        <p:spPr/>
        <p:txBody>
          <a:bodyPr>
            <a:normAutofit lnSpcReduction="10000"/>
          </a:bodyPr>
          <a:lstStyle/>
          <a:p>
            <a:r>
              <a:rPr lang="en-GB" dirty="0"/>
              <a:t>Diets deficient in minerals, irons and proteins or diets which exceed in the consumption of toxins (which can impair nutrient absorption) have lead to reports of brittle nails, impaired wound healing, and rough skin</a:t>
            </a:r>
          </a:p>
          <a:p>
            <a:r>
              <a:rPr lang="en-GB" dirty="0"/>
              <a:t>(</a:t>
            </a:r>
            <a:r>
              <a:rPr lang="en-GB" dirty="0" err="1"/>
              <a:t>Lansdown</a:t>
            </a:r>
            <a:r>
              <a:rPr lang="en-GB" dirty="0"/>
              <a:t>, 2004)</a:t>
            </a:r>
          </a:p>
          <a:p>
            <a:endParaRPr lang="en-GB" dirty="0"/>
          </a:p>
        </p:txBody>
      </p:sp>
      <p:sp>
        <p:nvSpPr>
          <p:cNvPr id="2" name="Title 1"/>
          <p:cNvSpPr>
            <a:spLocks noGrp="1"/>
          </p:cNvSpPr>
          <p:nvPr>
            <p:ph type="title"/>
          </p:nvPr>
        </p:nvSpPr>
        <p:spPr/>
        <p:txBody>
          <a:bodyPr/>
          <a:lstStyle/>
          <a:p>
            <a:r>
              <a:rPr lang="en-GB" dirty="0"/>
              <a:t>Nutrition</a:t>
            </a:r>
          </a:p>
        </p:txBody>
      </p:sp>
    </p:spTree>
    <p:extLst>
      <p:ext uri="{BB962C8B-B14F-4D97-AF65-F5344CB8AC3E}">
        <p14:creationId xmlns:p14="http://schemas.microsoft.com/office/powerpoint/2010/main" val="403948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Nutrition and Wound Healing</a:t>
            </a:r>
          </a:p>
        </p:txBody>
      </p:sp>
      <p:sp>
        <p:nvSpPr>
          <p:cNvPr id="3" name="Content Placeholder 2"/>
          <p:cNvSpPr>
            <a:spLocks noGrp="1"/>
          </p:cNvSpPr>
          <p:nvPr>
            <p:ph sz="quarter" idx="13"/>
          </p:nvPr>
        </p:nvSpPr>
        <p:spPr/>
        <p:txBody>
          <a:bodyPr/>
          <a:lstStyle/>
          <a:p>
            <a:r>
              <a:rPr lang="en-GB" dirty="0"/>
              <a:t>Numerous experimental studies have been published, demonstrating that deficiencies in nutrients, vitamins and other trace minerals may be a contributory factor in the non-healing of wounds… (</a:t>
            </a:r>
            <a:r>
              <a:rPr lang="en-GB" dirty="0" err="1"/>
              <a:t>Lansdown</a:t>
            </a:r>
            <a:r>
              <a:rPr lang="en-GB" dirty="0"/>
              <a:t>, 2004)</a:t>
            </a:r>
          </a:p>
        </p:txBody>
      </p:sp>
      <p:pic>
        <p:nvPicPr>
          <p:cNvPr id="2050" name="Picture 2" descr="C:\Users\Kerry.Brennan\AppData\Local\Microsoft\Windows\Temporary Internet Files\Content.IE5\S799OR0H\7035932329_b91d092854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5" y="2490044"/>
            <a:ext cx="1930581" cy="18533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erry.Brennan\AppData\Local\Microsoft\Windows\Temporary Internet Files\Content.IE5\BZ331I27\Colorful_Photo_of_Vegetabl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514598"/>
            <a:ext cx="2438405" cy="18288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8580" y="2514598"/>
            <a:ext cx="2165588" cy="182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Need</a:t>
            </a:r>
          </a:p>
        </p:txBody>
      </p:sp>
      <p:sp>
        <p:nvSpPr>
          <p:cNvPr id="3" name="Content Placeholder 2"/>
          <p:cNvSpPr>
            <a:spLocks noGrp="1"/>
          </p:cNvSpPr>
          <p:nvPr>
            <p:ph sz="quarter" idx="13"/>
          </p:nvPr>
        </p:nvSpPr>
        <p:spPr/>
        <p:txBody>
          <a:bodyPr/>
          <a:lstStyle/>
          <a:p>
            <a:endParaRPr lang="en-GB" sz="2000" dirty="0"/>
          </a:p>
          <a:p>
            <a:r>
              <a:rPr lang="en-GB" sz="2000" dirty="0"/>
              <a:t>During wound healing, nutrient needs are significantly increased, and this presents a serious factor for the patient community who are already compromised…(</a:t>
            </a:r>
            <a:r>
              <a:rPr lang="en-GB" sz="2000" dirty="0" err="1"/>
              <a:t>Biesalski</a:t>
            </a:r>
            <a:r>
              <a:rPr lang="en-GB" sz="2000" dirty="0"/>
              <a:t>, 2010)</a:t>
            </a:r>
          </a:p>
          <a:p>
            <a:r>
              <a:rPr lang="en-GB" sz="2000" dirty="0"/>
              <a:t>Men nutrient intake &lt;1800kcal/d</a:t>
            </a:r>
          </a:p>
          <a:p>
            <a:r>
              <a:rPr lang="en-GB" sz="2000" dirty="0"/>
              <a:t>Women nutrient intake &lt; 1500kcal/d</a:t>
            </a:r>
          </a:p>
          <a:p>
            <a:pPr marL="45720" indent="0">
              <a:buNone/>
            </a:pPr>
            <a:endParaRPr lang="en-GB" dirty="0"/>
          </a:p>
        </p:txBody>
      </p:sp>
      <p:cxnSp>
        <p:nvCxnSpPr>
          <p:cNvPr id="5" name="Straight Arrow Connector 4"/>
          <p:cNvCxnSpPr/>
          <p:nvPr/>
        </p:nvCxnSpPr>
        <p:spPr>
          <a:xfrm>
            <a:off x="5382090" y="2708920"/>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612081" y="3068960"/>
            <a:ext cx="6840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516216" y="2403727"/>
            <a:ext cx="1368152" cy="136815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660232" y="2726460"/>
            <a:ext cx="1080120" cy="430887"/>
          </a:xfrm>
          <a:prstGeom prst="rect">
            <a:avLst/>
          </a:prstGeom>
          <a:noFill/>
        </p:spPr>
        <p:txBody>
          <a:bodyPr wrap="square" rtlCol="0">
            <a:spAutoFit/>
          </a:bodyPr>
          <a:lstStyle/>
          <a:p>
            <a:r>
              <a:rPr lang="en-GB" sz="1100" dirty="0"/>
              <a:t>NOT SUFFICIENT</a:t>
            </a:r>
          </a:p>
        </p:txBody>
      </p:sp>
    </p:spTree>
    <p:extLst>
      <p:ext uri="{BB962C8B-B14F-4D97-AF65-F5344CB8AC3E}">
        <p14:creationId xmlns:p14="http://schemas.microsoft.com/office/powerpoint/2010/main" val="73707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Essential Nutrients for Wound Healing</a:t>
            </a:r>
          </a:p>
        </p:txBody>
      </p:sp>
      <p:sp>
        <p:nvSpPr>
          <p:cNvPr id="3" name="Content Placeholder 2"/>
          <p:cNvSpPr>
            <a:spLocks noGrp="1"/>
          </p:cNvSpPr>
          <p:nvPr>
            <p:ph sz="quarter" idx="13"/>
          </p:nvPr>
        </p:nvSpPr>
        <p:spPr/>
        <p:txBody>
          <a:bodyPr>
            <a:normAutofit fontScale="92500" lnSpcReduction="10000"/>
          </a:bodyPr>
          <a:lstStyle/>
          <a:p>
            <a:r>
              <a:rPr lang="en-GB" dirty="0"/>
              <a:t>Protein</a:t>
            </a:r>
          </a:p>
          <a:p>
            <a:r>
              <a:rPr lang="en-GB" dirty="0"/>
              <a:t>Amino Acids: </a:t>
            </a:r>
            <a:r>
              <a:rPr lang="en-GB" dirty="0" err="1"/>
              <a:t>Hydroxyproline</a:t>
            </a:r>
            <a:r>
              <a:rPr lang="en-GB" dirty="0"/>
              <a:t>, cysteine, </a:t>
            </a:r>
            <a:r>
              <a:rPr lang="en-GB" dirty="0" err="1"/>
              <a:t>cystine</a:t>
            </a:r>
            <a:r>
              <a:rPr lang="en-GB" dirty="0"/>
              <a:t>, methionine, tyrosine, arginine, glycine</a:t>
            </a:r>
          </a:p>
          <a:p>
            <a:r>
              <a:rPr lang="en-GB" dirty="0"/>
              <a:t>Carbohydrates: glucose</a:t>
            </a:r>
          </a:p>
          <a:p>
            <a:r>
              <a:rPr lang="en-GB" dirty="0"/>
              <a:t>Lipids: linoleic and </a:t>
            </a:r>
            <a:r>
              <a:rPr lang="en-GB" dirty="0" err="1"/>
              <a:t>lilolenic</a:t>
            </a:r>
            <a:r>
              <a:rPr lang="en-GB" dirty="0"/>
              <a:t> acids, arachidonic acid, eicosanoids, fatty acids</a:t>
            </a:r>
          </a:p>
          <a:p>
            <a:r>
              <a:rPr lang="en-GB" dirty="0"/>
              <a:t>Vitamins: A, B complex, C, D, E, K </a:t>
            </a:r>
          </a:p>
          <a:p>
            <a:r>
              <a:rPr lang="en-GB" dirty="0"/>
              <a:t>Minerals: sodium, potassium,( electrolytes) copper, calcium, iron, magnesium, zinc, nickel, chromium</a:t>
            </a:r>
          </a:p>
          <a:p>
            <a:r>
              <a:rPr lang="en-GB" dirty="0"/>
              <a:t>Water</a:t>
            </a:r>
          </a:p>
        </p:txBody>
      </p:sp>
    </p:spTree>
    <p:extLst>
      <p:ext uri="{BB962C8B-B14F-4D97-AF65-F5344CB8AC3E}">
        <p14:creationId xmlns:p14="http://schemas.microsoft.com/office/powerpoint/2010/main" val="155020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Nutrition and Pressure ulcers</a:t>
            </a:r>
          </a:p>
        </p:txBody>
      </p:sp>
      <p:sp>
        <p:nvSpPr>
          <p:cNvPr id="3" name="Content Placeholder 2"/>
          <p:cNvSpPr>
            <a:spLocks noGrp="1"/>
          </p:cNvSpPr>
          <p:nvPr>
            <p:ph sz="quarter" idx="13"/>
          </p:nvPr>
        </p:nvSpPr>
        <p:spPr/>
        <p:txBody>
          <a:bodyPr>
            <a:normAutofit fontScale="92500" lnSpcReduction="20000"/>
          </a:bodyPr>
          <a:lstStyle/>
          <a:p>
            <a:r>
              <a:rPr lang="en-GB" sz="1600" dirty="0"/>
              <a:t>Offer adults with a pressure ulcer a nutritional assessment by a dietitian or HCP with the necessary skills and competencies</a:t>
            </a:r>
          </a:p>
          <a:p>
            <a:r>
              <a:rPr lang="en-GB" sz="1600" dirty="0"/>
              <a:t>Offer nutritional supplements to adults with a pressure ulcer who have a nutritional deficiency</a:t>
            </a:r>
          </a:p>
          <a:p>
            <a:r>
              <a:rPr lang="en-GB" sz="1600" dirty="0"/>
              <a:t>Provide information and advice to adults with a pressure ulcer and, where appropriate, their family or carers, on how to follow a balanced diet to maintain an adequate nutritional status, taking into account energy, protein and micronutrient requirements</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4008" y="1124744"/>
            <a:ext cx="3346450" cy="2020908"/>
          </a:xfrm>
        </p:spPr>
      </p:pic>
    </p:spTree>
    <p:extLst>
      <p:ext uri="{BB962C8B-B14F-4D97-AF65-F5344CB8AC3E}">
        <p14:creationId xmlns:p14="http://schemas.microsoft.com/office/powerpoint/2010/main" val="25561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7078" r="17078"/>
          <a:stretch>
            <a:fillRect/>
          </a:stretch>
        </p:blipFill>
        <p:spPr>
          <a:xfrm>
            <a:off x="5220071" y="1143000"/>
            <a:ext cx="3369903" cy="2561583"/>
          </a:xfrm>
        </p:spPr>
      </p:pic>
      <p:sp>
        <p:nvSpPr>
          <p:cNvPr id="3" name="Text Placeholder 2"/>
          <p:cNvSpPr>
            <a:spLocks noGrp="1"/>
          </p:cNvSpPr>
          <p:nvPr>
            <p:ph type="body" sz="half" idx="2"/>
          </p:nvPr>
        </p:nvSpPr>
        <p:spPr/>
        <p:txBody>
          <a:bodyPr>
            <a:normAutofit fontScale="85000" lnSpcReduction="20000"/>
          </a:bodyPr>
          <a:lstStyle/>
          <a:p>
            <a:pPr marL="0" indent="0">
              <a:buNone/>
            </a:pPr>
            <a:r>
              <a:rPr lang="en-GB" dirty="0"/>
              <a:t>Systematic Review: 15 studies including 8 RCT of oral nutritional supplement or enteral tube feeding</a:t>
            </a:r>
          </a:p>
          <a:p>
            <a:pPr marL="0" indent="0">
              <a:buNone/>
            </a:pPr>
            <a:r>
              <a:rPr lang="en-GB" dirty="0"/>
              <a:t>Meta Analysis: nutritional supplements (250-500 kcal, 2-26 weeks) showed a significantly lower incidence of pressure ulcer development in at-risk patients compared with routine care</a:t>
            </a:r>
          </a:p>
          <a:p>
            <a:pPr marL="0" indent="0">
              <a:buNone/>
            </a:pPr>
            <a:r>
              <a:rPr lang="en-GB" dirty="0"/>
              <a:t>While individual studies showed a trend towards improved pressure ulcer healing…</a:t>
            </a:r>
          </a:p>
        </p:txBody>
      </p:sp>
      <p:sp>
        <p:nvSpPr>
          <p:cNvPr id="4" name="Title 3"/>
          <p:cNvSpPr>
            <a:spLocks noGrp="1"/>
          </p:cNvSpPr>
          <p:nvPr>
            <p:ph type="title"/>
          </p:nvPr>
        </p:nvSpPr>
        <p:spPr/>
        <p:txBody>
          <a:bodyPr/>
          <a:lstStyle/>
          <a:p>
            <a:r>
              <a:rPr lang="en-GB" sz="3600" dirty="0"/>
              <a:t>Nutrition and Research</a:t>
            </a:r>
          </a:p>
        </p:txBody>
      </p:sp>
    </p:spTree>
    <p:extLst>
      <p:ext uri="{BB962C8B-B14F-4D97-AF65-F5344CB8AC3E}">
        <p14:creationId xmlns:p14="http://schemas.microsoft.com/office/powerpoint/2010/main" val="311732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The Dietitian</a:t>
            </a:r>
          </a:p>
        </p:txBody>
      </p:sp>
      <p:sp>
        <p:nvSpPr>
          <p:cNvPr id="3" name="Content Placeholder 2"/>
          <p:cNvSpPr>
            <a:spLocks noGrp="1"/>
          </p:cNvSpPr>
          <p:nvPr>
            <p:ph sz="quarter" idx="13"/>
          </p:nvPr>
        </p:nvSpPr>
        <p:spPr/>
        <p:txBody>
          <a:bodyPr>
            <a:normAutofit/>
          </a:bodyPr>
          <a:lstStyle/>
          <a:p>
            <a:r>
              <a:rPr lang="en-US" sz="2000" dirty="0"/>
              <a:t>“Dietitians are the only qualified health professionals that assess, diagnose and treat dietary and nutritional problems at an individual and wider public-health level. They work with both healthy and sick people. Uniquely, dietitians use the most up-to-date public health and scientific research on food, health and disease which they translate into practical guidance to enable people to make appropriate lifestyle and food choices” BDA, The Association of UK Dietitians</a:t>
            </a:r>
            <a:endParaRPr lang="en-GB" sz="2000" dirty="0"/>
          </a:p>
        </p:txBody>
      </p:sp>
    </p:spTree>
    <p:extLst>
      <p:ext uri="{BB962C8B-B14F-4D97-AF65-F5344CB8AC3E}">
        <p14:creationId xmlns:p14="http://schemas.microsoft.com/office/powerpoint/2010/main" val="395979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Dietetics and Wounds</a:t>
            </a:r>
          </a:p>
        </p:txBody>
      </p:sp>
      <p:sp>
        <p:nvSpPr>
          <p:cNvPr id="3" name="Content Placeholder 2"/>
          <p:cNvSpPr>
            <a:spLocks noGrp="1"/>
          </p:cNvSpPr>
          <p:nvPr>
            <p:ph sz="quarter" idx="13"/>
          </p:nvPr>
        </p:nvSpPr>
        <p:spPr/>
        <p:txBody>
          <a:bodyPr/>
          <a:lstStyle/>
          <a:p>
            <a:r>
              <a:rPr lang="en-GB" sz="1800" dirty="0"/>
              <a:t>Due to the complexities of wounds which present to us, a multidisciplinary approach is often required.</a:t>
            </a:r>
          </a:p>
          <a:p>
            <a:r>
              <a:rPr lang="en-GB" sz="1800" dirty="0"/>
              <a:t>As a Trust, we advocate that all patients who have a grade 3/4 and DTI pressure damage, are referred to a dietetics service as a matter of urgency</a:t>
            </a:r>
          </a:p>
          <a:p>
            <a:r>
              <a:rPr lang="en-GB" sz="1800" dirty="0"/>
              <a:t>Their vitality in wound improvement is invaluable</a:t>
            </a:r>
          </a:p>
          <a:p>
            <a:r>
              <a:rPr lang="en-GB" sz="1800" dirty="0"/>
              <a:t>Our reliance on the dietetic team to see patients who have these complex needs adds to their workload</a:t>
            </a:r>
            <a:endParaRPr lang="en-GB" dirty="0"/>
          </a:p>
        </p:txBody>
      </p:sp>
    </p:spTree>
    <p:extLst>
      <p:ext uri="{BB962C8B-B14F-4D97-AF65-F5344CB8AC3E}">
        <p14:creationId xmlns:p14="http://schemas.microsoft.com/office/powerpoint/2010/main" val="20698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120" r="6120"/>
          <a:stretch>
            <a:fillRect/>
          </a:stretch>
        </p:blipFill>
        <p:spPr/>
      </p:pic>
      <p:sp>
        <p:nvSpPr>
          <p:cNvPr id="3" name="Text Placeholder 2"/>
          <p:cNvSpPr>
            <a:spLocks noGrp="1"/>
          </p:cNvSpPr>
          <p:nvPr>
            <p:ph type="body" sz="half" idx="2"/>
          </p:nvPr>
        </p:nvSpPr>
        <p:spPr/>
        <p:txBody>
          <a:bodyPr>
            <a:normAutofit fontScale="77500" lnSpcReduction="20000"/>
          </a:bodyPr>
          <a:lstStyle/>
          <a:p>
            <a:r>
              <a:rPr lang="en-GB" dirty="0"/>
              <a:t>1. Appreciate the features and behaviours of the wound: i.e. are there particular times when the wound progresses/regresses</a:t>
            </a:r>
          </a:p>
          <a:p>
            <a:r>
              <a:rPr lang="en-GB" dirty="0"/>
              <a:t>2. Consider lab testing (ensure to liaise with medical team if required) to detect abnormal concentrations in zinc, serum iron or vitamins</a:t>
            </a:r>
          </a:p>
          <a:p>
            <a:r>
              <a:rPr lang="en-GB" dirty="0"/>
              <a:t>3.Educate patients about the role of nutrient deficiency or nutrient excess</a:t>
            </a:r>
          </a:p>
          <a:p>
            <a:r>
              <a:rPr lang="en-GB" dirty="0"/>
              <a:t>4.If nutrient deficiency can be identified, rectify it. *With dietetic support*</a:t>
            </a:r>
          </a:p>
          <a:p>
            <a:r>
              <a:rPr lang="en-GB" dirty="0"/>
              <a:t>Monitor progress</a:t>
            </a:r>
          </a:p>
          <a:p>
            <a:endParaRPr lang="en-GB" dirty="0"/>
          </a:p>
          <a:p>
            <a:endParaRPr lang="en-GB" dirty="0"/>
          </a:p>
        </p:txBody>
      </p:sp>
      <p:sp>
        <p:nvSpPr>
          <p:cNvPr id="4" name="Title 3"/>
          <p:cNvSpPr>
            <a:spLocks noGrp="1"/>
          </p:cNvSpPr>
          <p:nvPr>
            <p:ph type="title"/>
          </p:nvPr>
        </p:nvSpPr>
        <p:spPr/>
        <p:txBody>
          <a:bodyPr/>
          <a:lstStyle/>
          <a:p>
            <a:r>
              <a:rPr lang="en-GB" sz="1600" dirty="0"/>
              <a:t>Nutrition and Impaired Wound Healing: A practical guide</a:t>
            </a:r>
          </a:p>
        </p:txBody>
      </p:sp>
    </p:spTree>
    <p:extLst>
      <p:ext uri="{BB962C8B-B14F-4D97-AF65-F5344CB8AC3E}">
        <p14:creationId xmlns:p14="http://schemas.microsoft.com/office/powerpoint/2010/main" val="129499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Healing and Nutrition</a:t>
            </a:r>
            <a:br>
              <a:rPr lang="en-GB" dirty="0"/>
            </a:br>
            <a:r>
              <a:rPr lang="en-GB" sz="2800" dirty="0"/>
              <a:t>The Difficulties</a:t>
            </a:r>
          </a:p>
        </p:txBody>
      </p:sp>
      <p:sp>
        <p:nvSpPr>
          <p:cNvPr id="3" name="Content Placeholder 2"/>
          <p:cNvSpPr>
            <a:spLocks noGrp="1"/>
          </p:cNvSpPr>
          <p:nvPr>
            <p:ph sz="quarter" idx="13"/>
          </p:nvPr>
        </p:nvSpPr>
        <p:spPr/>
        <p:txBody>
          <a:bodyPr>
            <a:normAutofit/>
          </a:bodyPr>
          <a:lstStyle/>
          <a:p>
            <a:r>
              <a:rPr lang="en-GB" sz="1600" dirty="0"/>
              <a:t>Databases including CHINAL and Cochrane were searched for a link between nutrition and wound healing</a:t>
            </a:r>
          </a:p>
          <a:p>
            <a:r>
              <a:rPr lang="en-GB" sz="1600" dirty="0"/>
              <a:t>Data can be fragmented</a:t>
            </a:r>
          </a:p>
          <a:p>
            <a:r>
              <a:rPr lang="en-GB" sz="1600" dirty="0"/>
              <a:t>Difficult to obtain human studies</a:t>
            </a:r>
          </a:p>
          <a:p>
            <a:r>
              <a:rPr lang="en-GB" sz="1600" dirty="0"/>
              <a:t>Nutrition in tissue repair has been described as a ‘provocative subject’ by authors…because it is difficult to measure</a:t>
            </a:r>
          </a:p>
        </p:txBody>
      </p:sp>
      <p:sp>
        <p:nvSpPr>
          <p:cNvPr id="4" name="Content Placeholder 3"/>
          <p:cNvSpPr>
            <a:spLocks noGrp="1"/>
          </p:cNvSpPr>
          <p:nvPr>
            <p:ph sz="quarter" idx="14"/>
          </p:nvPr>
        </p:nvSpPr>
        <p:spPr/>
        <p:txBody>
          <a:bodyPr>
            <a:normAutofit/>
          </a:bodyPr>
          <a:lstStyle/>
          <a:p>
            <a:r>
              <a:rPr lang="en-GB" sz="1600" dirty="0"/>
              <a:t>It is not a well researched area</a:t>
            </a:r>
          </a:p>
          <a:p>
            <a:r>
              <a:rPr lang="en-GB" sz="1600" dirty="0"/>
              <a:t>The body requires several different nutrients to function</a:t>
            </a:r>
          </a:p>
          <a:p>
            <a:r>
              <a:rPr lang="en-GB" sz="1600" dirty="0"/>
              <a:t> It may be difficult to identify the specific nutrient that the body is lacking, in order to progress to wound healing</a:t>
            </a:r>
          </a:p>
          <a:p>
            <a:r>
              <a:rPr lang="en-GB" sz="1600" dirty="0"/>
              <a:t>The delay in wound progress may be due to a huge amount of other extrinsic or intrinsic factors…</a:t>
            </a:r>
          </a:p>
        </p:txBody>
      </p:sp>
    </p:spTree>
    <p:extLst>
      <p:ext uri="{BB962C8B-B14F-4D97-AF65-F5344CB8AC3E}">
        <p14:creationId xmlns:p14="http://schemas.microsoft.com/office/powerpoint/2010/main" val="146541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sz="quarter" idx="13"/>
          </p:nvPr>
        </p:nvSpPr>
        <p:spPr/>
        <p:txBody>
          <a:bodyPr/>
          <a:lstStyle/>
          <a:p>
            <a:r>
              <a:rPr lang="en-GB" dirty="0"/>
              <a:t>Tissue Viability Nurse for 8 years.</a:t>
            </a:r>
          </a:p>
          <a:p>
            <a:r>
              <a:rPr lang="en-GB" dirty="0"/>
              <a:t>Community Nurse for 4 years</a:t>
            </a:r>
          </a:p>
          <a:p>
            <a:r>
              <a:rPr lang="en-GB" dirty="0"/>
              <a:t>Medical and surgical ward for 2 years </a:t>
            </a:r>
          </a:p>
        </p:txBody>
      </p:sp>
      <p:sp>
        <p:nvSpPr>
          <p:cNvPr id="4" name="Content Placeholder 3"/>
          <p:cNvSpPr>
            <a:spLocks noGrp="1"/>
          </p:cNvSpPr>
          <p:nvPr>
            <p:ph sz="quarter" idx="14"/>
          </p:nvPr>
        </p:nvSpPr>
        <p:spPr/>
        <p:txBody>
          <a:bodyPr/>
          <a:lstStyle/>
          <a:p>
            <a:r>
              <a:rPr lang="en-GB" dirty="0"/>
              <a:t>BSc (Hons) 2:1 Nursing</a:t>
            </a:r>
          </a:p>
          <a:p>
            <a:r>
              <a:rPr lang="en-GB" dirty="0"/>
              <a:t>Post Graduate Certificate in Tissue Viability </a:t>
            </a:r>
          </a:p>
          <a:p>
            <a:r>
              <a:rPr lang="en-GB" dirty="0"/>
              <a:t>V150 prescribing</a:t>
            </a:r>
          </a:p>
          <a:p>
            <a:r>
              <a:rPr lang="en-GB" dirty="0"/>
              <a:t>V300 independent prescribing</a:t>
            </a:r>
          </a:p>
          <a:p>
            <a:endParaRPr lang="en-GB" dirty="0"/>
          </a:p>
        </p:txBody>
      </p:sp>
    </p:spTree>
    <p:extLst>
      <p:ext uri="{BB962C8B-B14F-4D97-AF65-F5344CB8AC3E}">
        <p14:creationId xmlns:p14="http://schemas.microsoft.com/office/powerpoint/2010/main" val="52587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pic>
        <p:nvPicPr>
          <p:cNvPr id="2050" name="Picture 2" descr="C:\Users\Kerry.Brennan\AppData\Local\Microsoft\Windows\Temporary Internet Files\Content.IE5\S799OR0H\questions[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71800" y="731838"/>
            <a:ext cx="3621871" cy="306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0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6030416" cy="5047536"/>
          </a:xfrm>
          <a:prstGeom prst="rect">
            <a:avLst/>
          </a:prstGeom>
        </p:spPr>
        <p:txBody>
          <a:bodyPr wrap="square">
            <a:spAutoFit/>
          </a:bodyPr>
          <a:lstStyle/>
          <a:p>
            <a:r>
              <a:rPr lang="en-US" sz="1400" dirty="0"/>
              <a:t>Advanced Tissue: understanding the healing stages of wounds, (2014) </a:t>
            </a:r>
            <a:r>
              <a:rPr lang="en-US" sz="1400" dirty="0">
                <a:hlinkClick r:id="rId2"/>
              </a:rPr>
              <a:t>https://www.advancedtissue.com</a:t>
            </a:r>
            <a:endParaRPr lang="en-US" sz="1400" dirty="0"/>
          </a:p>
          <a:p>
            <a:endParaRPr lang="en-US" sz="1400" dirty="0"/>
          </a:p>
          <a:p>
            <a:r>
              <a:rPr lang="en-US" sz="1400" dirty="0"/>
              <a:t>British Dietetic Association </a:t>
            </a:r>
            <a:r>
              <a:rPr lang="en-US" sz="1400" dirty="0">
                <a:hlinkClick r:id="rId3"/>
              </a:rPr>
              <a:t>https://www.bda.uk.com/improvinghealth/yourhealth/dietitians</a:t>
            </a:r>
            <a:endParaRPr lang="en-US" sz="1400" dirty="0"/>
          </a:p>
          <a:p>
            <a:endParaRPr lang="en-US" sz="1400" dirty="0"/>
          </a:p>
          <a:p>
            <a:r>
              <a:rPr lang="en-US" sz="1400" dirty="0"/>
              <a:t>Gottrup F, Melling A, Hollander DA. An overview of surgical site infections: </a:t>
            </a:r>
            <a:r>
              <a:rPr lang="en-US" sz="1400" dirty="0" err="1"/>
              <a:t>aetiology</a:t>
            </a:r>
            <a:r>
              <a:rPr lang="en-US" sz="1400" dirty="0"/>
              <a:t>, incidence and risk factors. World Wide Wounds. 2005. </a:t>
            </a:r>
            <a:r>
              <a:rPr lang="en-US" sz="1400" dirty="0">
                <a:hlinkClick r:id="rId4"/>
              </a:rPr>
              <a:t>http://www.worldwidewounds.com/2005/september/Gottrup/Surgical-Site-Infections accessed 10/04/2018</a:t>
            </a:r>
            <a:endParaRPr lang="en-US" sz="1400" dirty="0"/>
          </a:p>
          <a:p>
            <a:endParaRPr lang="en-US" sz="1400" dirty="0"/>
          </a:p>
          <a:p>
            <a:r>
              <a:rPr lang="en-US" sz="1400" dirty="0" err="1"/>
              <a:t>Lansdown</a:t>
            </a:r>
            <a:r>
              <a:rPr lang="en-US" sz="1400" dirty="0"/>
              <a:t>, A.B.G. (2004) </a:t>
            </a:r>
            <a:r>
              <a:rPr lang="en-US" sz="1400" i="1" dirty="0"/>
              <a:t>British Journal of Nursing </a:t>
            </a:r>
            <a:r>
              <a:rPr lang="en-US" sz="1400" dirty="0"/>
              <a:t>Nutrition 1: a vital consideration in the management of skin wounds vol13 (19) S22-S26</a:t>
            </a:r>
          </a:p>
          <a:p>
            <a:endParaRPr lang="en-US" sz="1400" dirty="0"/>
          </a:p>
          <a:p>
            <a:r>
              <a:rPr lang="en-US" sz="1400" dirty="0"/>
              <a:t>NHS Quality Improvement Scotland Management of chronic venous leg ulcers</a:t>
            </a:r>
          </a:p>
          <a:p>
            <a:r>
              <a:rPr lang="en-US" sz="1400" dirty="0"/>
              <a:t>A national clinical guideline Scottish Intercollegiate Guidelines Network (2010)</a:t>
            </a:r>
          </a:p>
          <a:p>
            <a:endParaRPr lang="en-US" sz="1400" dirty="0"/>
          </a:p>
          <a:p>
            <a:r>
              <a:rPr lang="en-US" sz="1400" dirty="0"/>
              <a:t>Scottish Institute of guidelines Network (2010) The management of leg ulcers</a:t>
            </a:r>
          </a:p>
          <a:p>
            <a:endParaRPr lang="en-GB" sz="1400" dirty="0"/>
          </a:p>
        </p:txBody>
      </p:sp>
    </p:spTree>
    <p:extLst>
      <p:ext uri="{BB962C8B-B14F-4D97-AF65-F5344CB8AC3E}">
        <p14:creationId xmlns:p14="http://schemas.microsoft.com/office/powerpoint/2010/main" val="31205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refers to TVN?</a:t>
            </a:r>
          </a:p>
        </p:txBody>
      </p:sp>
      <p:sp>
        <p:nvSpPr>
          <p:cNvPr id="4" name="Text Placeholder 3"/>
          <p:cNvSpPr>
            <a:spLocks noGrp="1"/>
          </p:cNvSpPr>
          <p:nvPr>
            <p:ph type="body" sz="half" idx="2"/>
          </p:nvPr>
        </p:nvSpPr>
        <p:spPr/>
        <p:txBody>
          <a:bodyPr>
            <a:normAutofit/>
          </a:bodyPr>
          <a:lstStyle/>
          <a:p>
            <a:r>
              <a:rPr lang="en-US" dirty="0"/>
              <a:t>The Western Trust has a population of approximately 300,000 people</a:t>
            </a:r>
          </a:p>
          <a:p>
            <a:r>
              <a:rPr lang="en-GB" dirty="0"/>
              <a:t>Acute and primary care, including private sector also.</a:t>
            </a:r>
          </a:p>
          <a:p>
            <a:r>
              <a:rPr lang="en-GB" dirty="0"/>
              <a:t>We work as an MDT and accept referrals from all professions.</a:t>
            </a:r>
          </a:p>
          <a:p>
            <a:r>
              <a:rPr lang="en-GB" dirty="0"/>
              <a:t>Our most frequent referrals come from our peers in surgery and nursing staff.</a:t>
            </a:r>
          </a:p>
        </p:txBody>
      </p:sp>
      <p:pic>
        <p:nvPicPr>
          <p:cNvPr id="4099" name="Picture 3" descr="C:\Users\Kerry.Brennan\AppData\Local\Microsoft\Windows\Temporary Internet Files\Content.IE5\7M7AP2VN\doctor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48680"/>
            <a:ext cx="3823395" cy="28675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645024"/>
            <a:ext cx="3823395" cy="262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3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Wounds we see</a:t>
            </a:r>
          </a:p>
        </p:txBody>
      </p:sp>
      <p:sp>
        <p:nvSpPr>
          <p:cNvPr id="4" name="Content Placeholder 3"/>
          <p:cNvSpPr>
            <a:spLocks noGrp="1"/>
          </p:cNvSpPr>
          <p:nvPr>
            <p:ph sz="quarter" idx="14"/>
          </p:nvPr>
        </p:nvSpPr>
        <p:spPr/>
        <p:txBody>
          <a:bodyPr/>
          <a:lstStyle/>
          <a:p>
            <a:r>
              <a:rPr lang="en-GB" dirty="0"/>
              <a:t>Leg Ulcers</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431075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16016" y="1159349"/>
            <a:ext cx="4211960" cy="2031325"/>
          </a:xfrm>
          <a:prstGeom prst="rect">
            <a:avLst/>
          </a:prstGeom>
        </p:spPr>
        <p:txBody>
          <a:bodyPr wrap="square">
            <a:spAutoFit/>
          </a:bodyPr>
          <a:lstStyle/>
          <a:p>
            <a:r>
              <a:rPr lang="en-US" dirty="0"/>
              <a:t>Chronic venous leg ulceration has an estimated prevalence of between 0.1% and 0.3% in the United Kingdom. Prevalence increases with age</a:t>
            </a:r>
          </a:p>
          <a:p>
            <a:r>
              <a:rPr lang="en-US" dirty="0"/>
              <a:t>The cost of treating one ulcer was estimated to be between £1,298 and £1,526 per year (SIGN, 2010)</a:t>
            </a:r>
            <a:endParaRPr lang="en-GB" dirty="0"/>
          </a:p>
        </p:txBody>
      </p:sp>
    </p:spTree>
    <p:extLst>
      <p:ext uri="{BB962C8B-B14F-4D97-AF65-F5344CB8AC3E}">
        <p14:creationId xmlns:p14="http://schemas.microsoft.com/office/powerpoint/2010/main" val="192427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Wounds we see</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96" r="12510"/>
          <a:stretch/>
        </p:blipFill>
        <p:spPr bwMode="auto">
          <a:xfrm>
            <a:off x="539551" y="548680"/>
            <a:ext cx="43200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2160" y="548680"/>
            <a:ext cx="2207656" cy="369332"/>
          </a:xfrm>
          <a:prstGeom prst="rect">
            <a:avLst/>
          </a:prstGeom>
          <a:noFill/>
        </p:spPr>
        <p:txBody>
          <a:bodyPr wrap="none" rtlCol="0">
            <a:spAutoFit/>
          </a:bodyPr>
          <a:lstStyle/>
          <a:p>
            <a:r>
              <a:rPr lang="en-GB" dirty="0"/>
              <a:t>Necrotising fasciitis</a:t>
            </a:r>
          </a:p>
        </p:txBody>
      </p:sp>
      <p:sp>
        <p:nvSpPr>
          <p:cNvPr id="4" name="Rectangle 3"/>
          <p:cNvSpPr/>
          <p:nvPr/>
        </p:nvSpPr>
        <p:spPr>
          <a:xfrm>
            <a:off x="5148063" y="943827"/>
            <a:ext cx="3967293" cy="1477328"/>
          </a:xfrm>
          <a:prstGeom prst="rect">
            <a:avLst/>
          </a:prstGeom>
        </p:spPr>
        <p:txBody>
          <a:bodyPr wrap="square">
            <a:spAutoFit/>
          </a:bodyPr>
          <a:lstStyle/>
          <a:p>
            <a:r>
              <a:rPr lang="en-US" dirty="0" err="1"/>
              <a:t>Necrotising</a:t>
            </a:r>
            <a:r>
              <a:rPr lang="en-US" dirty="0"/>
              <a:t> fasciitis is a rare but serious bacterial infection that affects the tissue beneath the skin, and surrounding muscles and organs (fascia). NHS Choices, 2016</a:t>
            </a:r>
            <a:endParaRPr lang="en-GB" dirty="0"/>
          </a:p>
        </p:txBody>
      </p:sp>
    </p:spTree>
    <p:extLst>
      <p:ext uri="{BB962C8B-B14F-4D97-AF65-F5344CB8AC3E}">
        <p14:creationId xmlns:p14="http://schemas.microsoft.com/office/powerpoint/2010/main" val="288493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941168"/>
            <a:ext cx="6512511" cy="1143000"/>
          </a:xfrm>
        </p:spPr>
        <p:txBody>
          <a:bodyPr/>
          <a:lstStyle/>
          <a:p>
            <a:r>
              <a:rPr lang="en-GB" dirty="0"/>
              <a:t>Wounds we see</a:t>
            </a:r>
          </a:p>
        </p:txBody>
      </p:sp>
      <p:sp>
        <p:nvSpPr>
          <p:cNvPr id="3" name="Content Placeholder 2"/>
          <p:cNvSpPr>
            <a:spLocks noGrp="1"/>
          </p:cNvSpPr>
          <p:nvPr>
            <p:ph sz="quarter" idx="13"/>
          </p:nvPr>
        </p:nvSpPr>
        <p:spPr/>
        <p:txBody>
          <a:bodyPr/>
          <a:lstStyle/>
          <a:p>
            <a:r>
              <a:rPr lang="en-US" sz="1400" dirty="0"/>
              <a:t>Surgical wounds, or incisions, are entry sites sutured or held together by a dressing or device after an operative procedure. A dehisced wound is one which has ruptured or burst open, often along the lines of the original surgical incision. (</a:t>
            </a:r>
            <a:r>
              <a:rPr lang="en-US" sz="1400" dirty="0" err="1"/>
              <a:t>Gotrupp</a:t>
            </a:r>
            <a:r>
              <a:rPr lang="en-US" sz="1400" dirty="0"/>
              <a:t>, 2005)</a:t>
            </a:r>
          </a:p>
          <a:p>
            <a:pPr marL="45720" indent="0">
              <a:buNone/>
            </a:pPr>
            <a:endParaRPr lang="en-GB" dirty="0"/>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5898" b="5898"/>
          <a:stretch/>
        </p:blipFill>
        <p:spPr bwMode="auto">
          <a:xfrm>
            <a:off x="2190750" y="1654932"/>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37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GB"/>
          </a:p>
        </p:txBody>
      </p:sp>
      <p:sp>
        <p:nvSpPr>
          <p:cNvPr id="4" name="Title 3"/>
          <p:cNvSpPr>
            <a:spLocks noGrp="1"/>
          </p:cNvSpPr>
          <p:nvPr>
            <p:ph type="title"/>
          </p:nvPr>
        </p:nvSpPr>
        <p:spPr/>
        <p:txBody>
          <a:bodyPr/>
          <a:lstStyle/>
          <a:p>
            <a:r>
              <a:rPr lang="en-GB" sz="4000" dirty="0"/>
              <a:t>Wound Healing Process</a:t>
            </a:r>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245" b="14245"/>
          <a:stretch>
            <a:fillRect/>
          </a:stretch>
        </p:blipFill>
        <p:spPr bwMode="auto">
          <a:xfrm>
            <a:off x="5203695" y="1143000"/>
            <a:ext cx="3386280" cy="257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8720"/>
            <a:ext cx="7315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28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Wound Healing Process</a:t>
            </a:r>
          </a:p>
        </p:txBody>
      </p:sp>
      <p:sp>
        <p:nvSpPr>
          <p:cNvPr id="3" name="Content Placeholder 2"/>
          <p:cNvSpPr>
            <a:spLocks noGrp="1"/>
          </p:cNvSpPr>
          <p:nvPr>
            <p:ph idx="1"/>
          </p:nvPr>
        </p:nvSpPr>
        <p:spPr/>
        <p:txBody>
          <a:bodyPr/>
          <a:lstStyle/>
          <a:p>
            <a:r>
              <a:rPr lang="en-GB" sz="1400" dirty="0"/>
              <a:t>Proliferation: regeneration of new healthy granulating tissue. For this to happen, blood vessels must be able to deliver nutrients and oxygen… during this process fibroblasts are created, strengthening the tissue at the wound site.</a:t>
            </a:r>
          </a:p>
          <a:p>
            <a:r>
              <a:rPr lang="en-GB" sz="1400" dirty="0"/>
              <a:t>Maturation: Known to be the last stage of wound healing. Dermal tissues are overhauled to enhance their strength </a:t>
            </a:r>
          </a:p>
          <a:p>
            <a:r>
              <a:rPr lang="en-GB" sz="1400" dirty="0"/>
              <a:t>***NB even after maturation, wound areas tend to  remain up to 20% weaker than the initially were….*** (Advanced Tissue, 2014)</a:t>
            </a:r>
          </a:p>
          <a:p>
            <a:r>
              <a:rPr lang="en-GB" sz="1400" dirty="0"/>
              <a:t>As a TVN this is a vital consideration for patients who a have healed pressure ulcer.</a:t>
            </a:r>
          </a:p>
          <a:p>
            <a:endParaRPr lang="en-GB" dirty="0"/>
          </a:p>
        </p:txBody>
      </p:sp>
      <p:sp>
        <p:nvSpPr>
          <p:cNvPr id="4" name="Text Placeholder 3"/>
          <p:cNvSpPr>
            <a:spLocks noGrp="1"/>
          </p:cNvSpPr>
          <p:nvPr>
            <p:ph type="body" sz="half" idx="2"/>
          </p:nvPr>
        </p:nvSpPr>
        <p:spPr/>
        <p:txBody>
          <a:bodyPr>
            <a:normAutofit lnSpcReduction="10000"/>
          </a:bodyPr>
          <a:lstStyle/>
          <a:p>
            <a:pPr marL="285750" indent="-285750">
              <a:buFont typeface="Arial" charset="0"/>
              <a:buChar char="•"/>
            </a:pPr>
            <a:r>
              <a:rPr lang="en-GB" dirty="0"/>
              <a:t>Inflammation: The body’s natural response to trauma. Vessels constrict, seal themselves off creating a plug (clot)…Homeostasis</a:t>
            </a:r>
          </a:p>
          <a:p>
            <a:pPr marL="285750" indent="-285750">
              <a:buFont typeface="Arial" charset="0"/>
              <a:buChar char="•"/>
            </a:pPr>
            <a:r>
              <a:rPr lang="en-GB" dirty="0"/>
              <a:t>Once Homeostasis is achieved, blood vessels dilate, allowing for the delivery of vital nutrients, WBC, antibodies and enzymes go to the site and proceed with wound healing…Inflammation</a:t>
            </a:r>
          </a:p>
        </p:txBody>
      </p:sp>
      <p:pic>
        <p:nvPicPr>
          <p:cNvPr id="1026" name="Picture 2" descr="C:\Users\Kerry.Brennan\AppData\Local\Microsoft\Windows\Temporary Internet Files\Content.IE5\7M7AP2VN\po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9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03576" y="1892174"/>
            <a:ext cx="195148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V="1">
            <a:off x="5148064" y="1412776"/>
            <a:ext cx="10081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6"/>
          </p:cNvCxnSpPr>
          <p:nvPr/>
        </p:nvCxnSpPr>
        <p:spPr>
          <a:xfrm>
            <a:off x="5355064" y="2900286"/>
            <a:ext cx="1089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88024" y="3754063"/>
            <a:ext cx="1014893" cy="823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178039" y="3685674"/>
            <a:ext cx="671416" cy="960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79712" y="2900285"/>
            <a:ext cx="138701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1"/>
          </p:cNvCxnSpPr>
          <p:nvPr/>
        </p:nvCxnSpPr>
        <p:spPr>
          <a:xfrm flipH="1" flipV="1">
            <a:off x="2627784" y="1268760"/>
            <a:ext cx="1061581" cy="9186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0"/>
          </p:cNvCxnSpPr>
          <p:nvPr/>
        </p:nvCxnSpPr>
        <p:spPr>
          <a:xfrm flipV="1">
            <a:off x="4379320" y="764704"/>
            <a:ext cx="120672" cy="1127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4168" y="1052736"/>
            <a:ext cx="1296144" cy="369332"/>
          </a:xfrm>
          <a:prstGeom prst="rect">
            <a:avLst/>
          </a:prstGeom>
          <a:noFill/>
        </p:spPr>
        <p:txBody>
          <a:bodyPr wrap="square" rtlCol="0">
            <a:spAutoFit/>
          </a:bodyPr>
          <a:lstStyle/>
          <a:p>
            <a:r>
              <a:rPr lang="en-GB" dirty="0"/>
              <a:t>AGE</a:t>
            </a:r>
          </a:p>
        </p:txBody>
      </p:sp>
      <p:sp>
        <p:nvSpPr>
          <p:cNvPr id="18" name="TextBox 17"/>
          <p:cNvSpPr txBox="1"/>
          <p:nvPr/>
        </p:nvSpPr>
        <p:spPr>
          <a:xfrm>
            <a:off x="6444208" y="2708920"/>
            <a:ext cx="1800200" cy="923330"/>
          </a:xfrm>
          <a:prstGeom prst="rect">
            <a:avLst/>
          </a:prstGeom>
          <a:noFill/>
        </p:spPr>
        <p:txBody>
          <a:bodyPr wrap="square" rtlCol="0">
            <a:spAutoFit/>
          </a:bodyPr>
          <a:lstStyle/>
          <a:p>
            <a:r>
              <a:rPr lang="en-GB" dirty="0"/>
              <a:t>UNDERLYING DISEASE/ COMORBIDITIES</a:t>
            </a:r>
          </a:p>
        </p:txBody>
      </p:sp>
      <p:sp>
        <p:nvSpPr>
          <p:cNvPr id="19" name="TextBox 18"/>
          <p:cNvSpPr txBox="1"/>
          <p:nvPr/>
        </p:nvSpPr>
        <p:spPr>
          <a:xfrm>
            <a:off x="5658238" y="4621844"/>
            <a:ext cx="1800200" cy="307777"/>
          </a:xfrm>
          <a:prstGeom prst="rect">
            <a:avLst/>
          </a:prstGeom>
          <a:noFill/>
        </p:spPr>
        <p:txBody>
          <a:bodyPr wrap="square" rtlCol="0">
            <a:spAutoFit/>
          </a:bodyPr>
          <a:lstStyle/>
          <a:p>
            <a:r>
              <a:rPr lang="en-GB" sz="1400" dirty="0"/>
              <a:t>EXTENT OF TRAUMA</a:t>
            </a:r>
          </a:p>
        </p:txBody>
      </p:sp>
      <p:sp>
        <p:nvSpPr>
          <p:cNvPr id="20" name="TextBox 19"/>
          <p:cNvSpPr txBox="1"/>
          <p:nvPr/>
        </p:nvSpPr>
        <p:spPr>
          <a:xfrm>
            <a:off x="2255905" y="4664320"/>
            <a:ext cx="1512168" cy="523220"/>
          </a:xfrm>
          <a:prstGeom prst="rect">
            <a:avLst/>
          </a:prstGeom>
          <a:noFill/>
        </p:spPr>
        <p:txBody>
          <a:bodyPr wrap="square" rtlCol="0">
            <a:spAutoFit/>
          </a:bodyPr>
          <a:lstStyle/>
          <a:p>
            <a:r>
              <a:rPr lang="en-GB" sz="1400" dirty="0"/>
              <a:t>WOUND MANAGEMENT</a:t>
            </a:r>
          </a:p>
        </p:txBody>
      </p:sp>
      <p:sp>
        <p:nvSpPr>
          <p:cNvPr id="21" name="TextBox 20"/>
          <p:cNvSpPr txBox="1"/>
          <p:nvPr/>
        </p:nvSpPr>
        <p:spPr>
          <a:xfrm>
            <a:off x="467544" y="2801253"/>
            <a:ext cx="1440160" cy="338554"/>
          </a:xfrm>
          <a:prstGeom prst="rect">
            <a:avLst/>
          </a:prstGeom>
          <a:noFill/>
        </p:spPr>
        <p:txBody>
          <a:bodyPr wrap="square" rtlCol="0">
            <a:spAutoFit/>
          </a:bodyPr>
          <a:lstStyle/>
          <a:p>
            <a:r>
              <a:rPr lang="en-GB" sz="1600" dirty="0"/>
              <a:t>SMOKING</a:t>
            </a:r>
          </a:p>
        </p:txBody>
      </p:sp>
      <p:sp>
        <p:nvSpPr>
          <p:cNvPr id="22" name="TextBox 21"/>
          <p:cNvSpPr txBox="1"/>
          <p:nvPr/>
        </p:nvSpPr>
        <p:spPr>
          <a:xfrm>
            <a:off x="1187624" y="908720"/>
            <a:ext cx="1440160" cy="338554"/>
          </a:xfrm>
          <a:prstGeom prst="rect">
            <a:avLst/>
          </a:prstGeom>
          <a:noFill/>
        </p:spPr>
        <p:txBody>
          <a:bodyPr wrap="square" rtlCol="0">
            <a:spAutoFit/>
          </a:bodyPr>
          <a:lstStyle/>
          <a:p>
            <a:r>
              <a:rPr lang="en-GB" sz="1600" dirty="0"/>
              <a:t>MEDICATIONS</a:t>
            </a:r>
          </a:p>
        </p:txBody>
      </p:sp>
      <p:sp>
        <p:nvSpPr>
          <p:cNvPr id="23" name="TextBox 22"/>
          <p:cNvSpPr txBox="1"/>
          <p:nvPr/>
        </p:nvSpPr>
        <p:spPr>
          <a:xfrm>
            <a:off x="3707904" y="260648"/>
            <a:ext cx="1728192" cy="369332"/>
          </a:xfrm>
          <a:prstGeom prst="rect">
            <a:avLst/>
          </a:prstGeom>
          <a:noFill/>
        </p:spPr>
        <p:txBody>
          <a:bodyPr wrap="square" rtlCol="0">
            <a:spAutoFit/>
          </a:bodyPr>
          <a:lstStyle/>
          <a:p>
            <a:r>
              <a:rPr lang="en-GB" dirty="0"/>
              <a:t>INFECTION</a:t>
            </a:r>
          </a:p>
        </p:txBody>
      </p:sp>
      <p:sp>
        <p:nvSpPr>
          <p:cNvPr id="27" name="Title 26"/>
          <p:cNvSpPr>
            <a:spLocks noGrp="1"/>
          </p:cNvSpPr>
          <p:nvPr>
            <p:ph type="title"/>
          </p:nvPr>
        </p:nvSpPr>
        <p:spPr>
          <a:xfrm>
            <a:off x="1739989" y="5279764"/>
            <a:ext cx="6512511" cy="1143000"/>
          </a:xfrm>
        </p:spPr>
        <p:txBody>
          <a:bodyPr/>
          <a:lstStyle/>
          <a:p>
            <a:r>
              <a:rPr lang="en-GB" sz="2000" dirty="0"/>
              <a:t>Factors affecting wound healing</a:t>
            </a:r>
          </a:p>
        </p:txBody>
      </p:sp>
      <p:cxnSp>
        <p:nvCxnSpPr>
          <p:cNvPr id="30" name="Straight Arrow Connector 29"/>
          <p:cNvCxnSpPr/>
          <p:nvPr/>
        </p:nvCxnSpPr>
        <p:spPr>
          <a:xfrm flipH="1">
            <a:off x="2255905" y="3356992"/>
            <a:ext cx="1257842" cy="397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71600" y="3685674"/>
            <a:ext cx="1224136" cy="369332"/>
          </a:xfrm>
          <a:prstGeom prst="rect">
            <a:avLst/>
          </a:prstGeom>
          <a:noFill/>
        </p:spPr>
        <p:txBody>
          <a:bodyPr wrap="square" rtlCol="0">
            <a:spAutoFit/>
          </a:bodyPr>
          <a:lstStyle/>
          <a:p>
            <a:r>
              <a:rPr lang="en-GB" dirty="0">
                <a:solidFill>
                  <a:schemeClr val="accent6"/>
                </a:solidFill>
              </a:rPr>
              <a:t>BMI</a:t>
            </a:r>
          </a:p>
        </p:txBody>
      </p:sp>
      <p:cxnSp>
        <p:nvCxnSpPr>
          <p:cNvPr id="35" name="Straight Arrow Connector 34"/>
          <p:cNvCxnSpPr/>
          <p:nvPr/>
        </p:nvCxnSpPr>
        <p:spPr>
          <a:xfrm flipH="1" flipV="1">
            <a:off x="2195736" y="2060848"/>
            <a:ext cx="1318011"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9552" y="1728101"/>
            <a:ext cx="1584176" cy="369332"/>
          </a:xfrm>
          <a:prstGeom prst="rect">
            <a:avLst/>
          </a:prstGeom>
          <a:noFill/>
        </p:spPr>
        <p:txBody>
          <a:bodyPr wrap="square" rtlCol="0">
            <a:spAutoFit/>
          </a:bodyPr>
          <a:lstStyle/>
          <a:p>
            <a:r>
              <a:rPr lang="en-GB" dirty="0">
                <a:solidFill>
                  <a:schemeClr val="accent6"/>
                </a:solidFill>
              </a:rPr>
              <a:t>NUTRITION</a:t>
            </a:r>
          </a:p>
        </p:txBody>
      </p:sp>
      <p:sp>
        <p:nvSpPr>
          <p:cNvPr id="39" name="Content Placeholder 38"/>
          <p:cNvSpPr>
            <a:spLocks noGrp="1"/>
          </p:cNvSpPr>
          <p:nvPr>
            <p:ph sz="quarter" idx="13"/>
          </p:nvPr>
        </p:nvSpPr>
        <p:spPr/>
        <p:txBody>
          <a:bodyPr/>
          <a:lstStyle/>
          <a:p>
            <a:endParaRPr lang="en-GB" dirty="0"/>
          </a:p>
        </p:txBody>
      </p:sp>
      <p:cxnSp>
        <p:nvCxnSpPr>
          <p:cNvPr id="41" name="Straight Arrow Connector 40"/>
          <p:cNvCxnSpPr/>
          <p:nvPr/>
        </p:nvCxnSpPr>
        <p:spPr>
          <a:xfrm>
            <a:off x="5295470" y="3356992"/>
            <a:ext cx="788698" cy="397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56176" y="3754063"/>
            <a:ext cx="1440160" cy="307777"/>
          </a:xfrm>
          <a:prstGeom prst="rect">
            <a:avLst/>
          </a:prstGeom>
          <a:noFill/>
        </p:spPr>
        <p:txBody>
          <a:bodyPr wrap="square" rtlCol="0">
            <a:spAutoFit/>
          </a:bodyPr>
          <a:lstStyle/>
          <a:p>
            <a:r>
              <a:rPr lang="en-GB" sz="1400" dirty="0"/>
              <a:t>ALCOHOL</a:t>
            </a:r>
          </a:p>
        </p:txBody>
      </p:sp>
    </p:spTree>
    <p:extLst>
      <p:ext uri="{BB962C8B-B14F-4D97-AF65-F5344CB8AC3E}">
        <p14:creationId xmlns:p14="http://schemas.microsoft.com/office/powerpoint/2010/main" val="143119195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586</TotalTime>
  <Words>1292</Words>
  <Application>Microsoft Office PowerPoint</Application>
  <PresentationFormat>On-screen Show (4:3)</PresentationFormat>
  <Paragraphs>111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Nutrition and Wound Healing</vt:lpstr>
      <vt:lpstr>Background</vt:lpstr>
      <vt:lpstr>Who refers to TVN?</vt:lpstr>
      <vt:lpstr>Wounds we see</vt:lpstr>
      <vt:lpstr>Wounds we see</vt:lpstr>
      <vt:lpstr>Wounds we see</vt:lpstr>
      <vt:lpstr>Wound Healing Process</vt:lpstr>
      <vt:lpstr>Wound Healing Process</vt:lpstr>
      <vt:lpstr>Factors affecting wound healing</vt:lpstr>
      <vt:lpstr>Nutrition</vt:lpstr>
      <vt:lpstr>Nutrition and Wound Healing</vt:lpstr>
      <vt:lpstr>Nutritional Need</vt:lpstr>
      <vt:lpstr>Essential Nutrients for Wound Healing</vt:lpstr>
      <vt:lpstr>Nutrition and Pressure ulcers</vt:lpstr>
      <vt:lpstr>Nutrition and Research</vt:lpstr>
      <vt:lpstr>The Dietitian</vt:lpstr>
      <vt:lpstr>Dietetics and Wounds</vt:lpstr>
      <vt:lpstr>Nutrition and Impaired Wound Healing: A practical guide</vt:lpstr>
      <vt:lpstr>Healing and Nutrition The Difficulties</vt:lpstr>
      <vt:lpstr>Any Questions??</vt:lpstr>
      <vt:lpstr>PowerPoint Presentation</vt:lpstr>
    </vt:vector>
  </TitlesOfParts>
  <Company>Western Health &amp; Social Care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Wound Healing</dc:title>
  <dc:creator>Brennan Kerry</dc:creator>
  <cp:lastModifiedBy>Quinn, Alison</cp:lastModifiedBy>
  <cp:revision>29</cp:revision>
  <dcterms:created xsi:type="dcterms:W3CDTF">2018-04-23T12:26:17Z</dcterms:created>
  <dcterms:modified xsi:type="dcterms:W3CDTF">2018-05-14T15:15:47Z</dcterms:modified>
</cp:coreProperties>
</file>