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70"/>
  </p:notesMasterIdLst>
  <p:sldIdLst>
    <p:sldId id="329" r:id="rId2"/>
    <p:sldId id="382" r:id="rId3"/>
    <p:sldId id="360" r:id="rId4"/>
    <p:sldId id="363" r:id="rId5"/>
    <p:sldId id="301" r:id="rId6"/>
    <p:sldId id="364" r:id="rId7"/>
    <p:sldId id="365" r:id="rId8"/>
    <p:sldId id="366" r:id="rId9"/>
    <p:sldId id="308" r:id="rId10"/>
    <p:sldId id="263" r:id="rId11"/>
    <p:sldId id="368" r:id="rId12"/>
    <p:sldId id="369" r:id="rId13"/>
    <p:sldId id="313" r:id="rId14"/>
    <p:sldId id="351" r:id="rId15"/>
    <p:sldId id="372" r:id="rId16"/>
    <p:sldId id="373" r:id="rId17"/>
    <p:sldId id="374" r:id="rId18"/>
    <p:sldId id="375" r:id="rId19"/>
    <p:sldId id="349" r:id="rId20"/>
    <p:sldId id="370" r:id="rId21"/>
    <p:sldId id="343" r:id="rId22"/>
    <p:sldId id="290" r:id="rId23"/>
    <p:sldId id="335" r:id="rId24"/>
    <p:sldId id="292" r:id="rId25"/>
    <p:sldId id="280" r:id="rId26"/>
    <p:sldId id="336" r:id="rId27"/>
    <p:sldId id="337" r:id="rId28"/>
    <p:sldId id="338" r:id="rId29"/>
    <p:sldId id="339" r:id="rId30"/>
    <p:sldId id="291" r:id="rId31"/>
    <p:sldId id="260" r:id="rId32"/>
    <p:sldId id="300" r:id="rId33"/>
    <p:sldId id="293" r:id="rId34"/>
    <p:sldId id="294" r:id="rId35"/>
    <p:sldId id="266" r:id="rId36"/>
    <p:sldId id="269" r:id="rId37"/>
    <p:sldId id="267" r:id="rId38"/>
    <p:sldId id="320" r:id="rId39"/>
    <p:sldId id="298" r:id="rId40"/>
    <p:sldId id="273" r:id="rId41"/>
    <p:sldId id="272" r:id="rId42"/>
    <p:sldId id="321" r:id="rId43"/>
    <p:sldId id="322" r:id="rId44"/>
    <p:sldId id="276" r:id="rId45"/>
    <p:sldId id="275" r:id="rId46"/>
    <p:sldId id="274" r:id="rId47"/>
    <p:sldId id="323" r:id="rId48"/>
    <p:sldId id="324" r:id="rId49"/>
    <p:sldId id="325" r:id="rId50"/>
    <p:sldId id="288" r:id="rId51"/>
    <p:sldId id="326" r:id="rId52"/>
    <p:sldId id="327" r:id="rId53"/>
    <p:sldId id="289" r:id="rId54"/>
    <p:sldId id="328" r:id="rId55"/>
    <p:sldId id="304" r:id="rId56"/>
    <p:sldId id="306" r:id="rId57"/>
    <p:sldId id="376" r:id="rId58"/>
    <p:sldId id="258" r:id="rId59"/>
    <p:sldId id="296" r:id="rId60"/>
    <p:sldId id="278" r:id="rId61"/>
    <p:sldId id="297" r:id="rId62"/>
    <p:sldId id="309" r:id="rId63"/>
    <p:sldId id="378" r:id="rId64"/>
    <p:sldId id="380" r:id="rId65"/>
    <p:sldId id="379" r:id="rId66"/>
    <p:sldId id="377" r:id="rId67"/>
    <p:sldId id="367" r:id="rId68"/>
    <p:sldId id="381"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snapToObjects="1">
      <p:cViewPr varScale="1">
        <p:scale>
          <a:sx n="62" d="100"/>
          <a:sy n="62" d="100"/>
        </p:scale>
        <p:origin x="804" y="5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1" d="100"/>
          <a:sy n="81" d="100"/>
        </p:scale>
        <p:origin x="402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D406C-72B4-0F4D-B8B0-25FED04CAD5F}"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9113C7A7-8B53-3449-99EC-D2D4A270F807}">
      <dgm:prSet phldrT="[Text]" custT="1"/>
      <dgm:spPr>
        <a:solidFill>
          <a:srgbClr val="0070C0"/>
        </a:solidFill>
      </dgm:spPr>
      <dgm:t>
        <a:bodyPr/>
        <a:lstStyle/>
        <a:p>
          <a:r>
            <a:rPr lang="en-US" sz="2400" dirty="0"/>
            <a:t>Understand sperm dysfunction</a:t>
          </a:r>
        </a:p>
      </dgm:t>
    </dgm:pt>
    <dgm:pt modelId="{83F8B0B7-7246-0C49-ADAC-5D604260341C}" type="parTrans" cxnId="{B0D4C35E-F981-F24E-BAAB-F84BCA5D1446}">
      <dgm:prSet/>
      <dgm:spPr/>
      <dgm:t>
        <a:bodyPr/>
        <a:lstStyle/>
        <a:p>
          <a:endParaRPr lang="en-US"/>
        </a:p>
      </dgm:t>
    </dgm:pt>
    <dgm:pt modelId="{A1D06BE2-1094-2645-9BBC-8246A5B0091F}" type="sibTrans" cxnId="{B0D4C35E-F981-F24E-BAAB-F84BCA5D1446}">
      <dgm:prSet/>
      <dgm:spPr>
        <a:solidFill>
          <a:schemeClr val="tx1">
            <a:lumMod val="85000"/>
            <a:alpha val="90000"/>
          </a:schemeClr>
        </a:solidFill>
        <a:ln>
          <a:noFill/>
        </a:ln>
      </dgm:spPr>
      <dgm:t>
        <a:bodyPr/>
        <a:lstStyle/>
        <a:p>
          <a:endParaRPr lang="en-US" dirty="0"/>
        </a:p>
      </dgm:t>
    </dgm:pt>
    <dgm:pt modelId="{BC810E73-2F84-7A47-A9F8-56ADFA75AFAF}">
      <dgm:prSet phldrT="[Text]" custT="1"/>
      <dgm:spPr>
        <a:solidFill>
          <a:srgbClr val="0070C0"/>
        </a:solidFill>
      </dgm:spPr>
      <dgm:t>
        <a:bodyPr/>
        <a:lstStyle/>
        <a:p>
          <a:r>
            <a:rPr lang="en-US" sz="2400" dirty="0"/>
            <a:t>Correct sperm dysfunction</a:t>
          </a:r>
        </a:p>
      </dgm:t>
    </dgm:pt>
    <dgm:pt modelId="{FFFF2053-2C8F-F747-A50B-1E11E9D8A44E}" type="parTrans" cxnId="{ACAA9039-EBAA-814E-89C1-74D924E7870F}">
      <dgm:prSet/>
      <dgm:spPr/>
      <dgm:t>
        <a:bodyPr/>
        <a:lstStyle/>
        <a:p>
          <a:endParaRPr lang="en-US"/>
        </a:p>
      </dgm:t>
    </dgm:pt>
    <dgm:pt modelId="{BC768978-1B82-B84E-84E5-8C8355A52003}" type="sibTrans" cxnId="{ACAA9039-EBAA-814E-89C1-74D924E7870F}">
      <dgm:prSet/>
      <dgm:spPr>
        <a:solidFill>
          <a:schemeClr val="tx1">
            <a:lumMod val="85000"/>
            <a:alpha val="90000"/>
          </a:schemeClr>
        </a:solidFill>
        <a:ln>
          <a:noFill/>
        </a:ln>
      </dgm:spPr>
      <dgm:t>
        <a:bodyPr/>
        <a:lstStyle/>
        <a:p>
          <a:endParaRPr lang="en-US" dirty="0"/>
        </a:p>
      </dgm:t>
    </dgm:pt>
    <dgm:pt modelId="{E8F4E437-32AB-4943-9C2B-D7D8729FA814}">
      <dgm:prSet custT="1"/>
      <dgm:spPr>
        <a:solidFill>
          <a:srgbClr val="0070C0"/>
        </a:solidFill>
      </dgm:spPr>
      <dgm:t>
        <a:bodyPr/>
        <a:lstStyle/>
        <a:p>
          <a:r>
            <a:rPr lang="en-US" sz="2400" dirty="0"/>
            <a:t>Treat male infertility</a:t>
          </a:r>
        </a:p>
      </dgm:t>
    </dgm:pt>
    <dgm:pt modelId="{FE97B7AB-F7D5-3A4D-8DE9-694876B76665}" type="parTrans" cxnId="{0110D526-2AB6-184C-83FF-5B78772BB523}">
      <dgm:prSet/>
      <dgm:spPr/>
      <dgm:t>
        <a:bodyPr/>
        <a:lstStyle/>
        <a:p>
          <a:endParaRPr lang="en-US"/>
        </a:p>
      </dgm:t>
    </dgm:pt>
    <dgm:pt modelId="{72EB143F-2903-6145-AB19-C83B97CF154F}" type="sibTrans" cxnId="{0110D526-2AB6-184C-83FF-5B78772BB523}">
      <dgm:prSet/>
      <dgm:spPr>
        <a:solidFill>
          <a:schemeClr val="tx1">
            <a:lumMod val="85000"/>
            <a:alpha val="90000"/>
          </a:schemeClr>
        </a:solidFill>
        <a:ln>
          <a:noFill/>
        </a:ln>
      </dgm:spPr>
      <dgm:t>
        <a:bodyPr/>
        <a:lstStyle/>
        <a:p>
          <a:endParaRPr lang="en-US" dirty="0"/>
        </a:p>
      </dgm:t>
    </dgm:pt>
    <dgm:pt modelId="{A7C44C90-6AC7-FA4B-BC6D-A41C3FFB5BF4}">
      <dgm:prSet phldrT="[Text]" custT="1"/>
      <dgm:spPr>
        <a:solidFill>
          <a:srgbClr val="0070C0"/>
        </a:solidFill>
      </dgm:spPr>
      <dgm:t>
        <a:bodyPr/>
        <a:lstStyle/>
        <a:p>
          <a:r>
            <a:rPr lang="en-US" sz="2400" dirty="0"/>
            <a:t>Understand sperm function </a:t>
          </a:r>
        </a:p>
      </dgm:t>
    </dgm:pt>
    <dgm:pt modelId="{F86FC9CE-DA44-A44A-B7E7-6D18CC9D6608}" type="sibTrans" cxnId="{6BD12E09-06C1-A349-9993-8AE75AD305A3}">
      <dgm:prSet/>
      <dgm:spPr>
        <a:solidFill>
          <a:schemeClr val="tx1">
            <a:lumMod val="85000"/>
            <a:alpha val="90000"/>
          </a:schemeClr>
        </a:solidFill>
        <a:ln>
          <a:solidFill>
            <a:schemeClr val="tx2">
              <a:lumMod val="60000"/>
              <a:lumOff val="40000"/>
              <a:alpha val="90000"/>
            </a:schemeClr>
          </a:solidFill>
        </a:ln>
      </dgm:spPr>
      <dgm:t>
        <a:bodyPr/>
        <a:lstStyle/>
        <a:p>
          <a:endParaRPr lang="en-US" dirty="0">
            <a:ln>
              <a:noFill/>
            </a:ln>
            <a:solidFill>
              <a:schemeClr val="tx2">
                <a:lumMod val="75000"/>
              </a:schemeClr>
            </a:solidFill>
          </a:endParaRPr>
        </a:p>
      </dgm:t>
    </dgm:pt>
    <dgm:pt modelId="{66CCD9FA-D2E6-B247-AD3B-026B77624840}" type="parTrans" cxnId="{6BD12E09-06C1-A349-9993-8AE75AD305A3}">
      <dgm:prSet/>
      <dgm:spPr/>
      <dgm:t>
        <a:bodyPr/>
        <a:lstStyle/>
        <a:p>
          <a:endParaRPr lang="en-US"/>
        </a:p>
      </dgm:t>
    </dgm:pt>
    <dgm:pt modelId="{8C6D926D-6929-474E-88D1-F98B6740873F}">
      <dgm:prSet custT="1"/>
      <dgm:spPr>
        <a:noFill/>
        <a:ln>
          <a:noFill/>
        </a:ln>
      </dgm:spPr>
      <dgm:t>
        <a:bodyPr/>
        <a:lstStyle/>
        <a:p>
          <a:endParaRPr lang="en-US" sz="2800" dirty="0"/>
        </a:p>
      </dgm:t>
    </dgm:pt>
    <dgm:pt modelId="{3F313167-7283-FA46-838F-6B9A7AD8A30B}" type="sibTrans" cxnId="{53BDFD0C-B8F4-F941-9092-E83E28CE7EED}">
      <dgm:prSet/>
      <dgm:spPr/>
      <dgm:t>
        <a:bodyPr/>
        <a:lstStyle/>
        <a:p>
          <a:endParaRPr lang="en-US"/>
        </a:p>
      </dgm:t>
    </dgm:pt>
    <dgm:pt modelId="{19FDFB91-7274-A042-85EF-20EB1E92036E}" type="parTrans" cxnId="{53BDFD0C-B8F4-F941-9092-E83E28CE7EED}">
      <dgm:prSet/>
      <dgm:spPr/>
      <dgm:t>
        <a:bodyPr/>
        <a:lstStyle/>
        <a:p>
          <a:endParaRPr lang="en-US"/>
        </a:p>
      </dgm:t>
    </dgm:pt>
    <dgm:pt modelId="{16EC975C-47D3-3245-8A67-D4F04BD3828A}" type="pres">
      <dgm:prSet presAssocID="{B41D406C-72B4-0F4D-B8B0-25FED04CAD5F}" presName="outerComposite" presStyleCnt="0">
        <dgm:presLayoutVars>
          <dgm:chMax val="5"/>
          <dgm:dir/>
          <dgm:resizeHandles val="exact"/>
        </dgm:presLayoutVars>
      </dgm:prSet>
      <dgm:spPr/>
    </dgm:pt>
    <dgm:pt modelId="{464352C7-F296-FB44-BF2D-6FD2B0BFA482}" type="pres">
      <dgm:prSet presAssocID="{B41D406C-72B4-0F4D-B8B0-25FED04CAD5F}" presName="dummyMaxCanvas" presStyleCnt="0">
        <dgm:presLayoutVars/>
      </dgm:prSet>
      <dgm:spPr/>
    </dgm:pt>
    <dgm:pt modelId="{1E606EDC-92FC-E04C-8AD2-E9C5F6C6A496}" type="pres">
      <dgm:prSet presAssocID="{B41D406C-72B4-0F4D-B8B0-25FED04CAD5F}" presName="FiveNodes_1" presStyleLbl="node1" presStyleIdx="0" presStyleCnt="5" custScaleX="109686" custScaleY="63478" custLinFactNeighborX="239" custLinFactNeighborY="11196">
        <dgm:presLayoutVars>
          <dgm:bulletEnabled val="1"/>
        </dgm:presLayoutVars>
      </dgm:prSet>
      <dgm:spPr/>
    </dgm:pt>
    <dgm:pt modelId="{2B33BA93-399B-B14B-9203-A1D2901331CA}" type="pres">
      <dgm:prSet presAssocID="{B41D406C-72B4-0F4D-B8B0-25FED04CAD5F}" presName="FiveNodes_2" presStyleLbl="node1" presStyleIdx="1" presStyleCnt="5" custScaleX="109686" custScaleY="63478" custLinFactNeighborX="1434" custLinFactNeighborY="2541">
        <dgm:presLayoutVars>
          <dgm:bulletEnabled val="1"/>
        </dgm:presLayoutVars>
      </dgm:prSet>
      <dgm:spPr/>
    </dgm:pt>
    <dgm:pt modelId="{2953DB21-F14D-1944-9178-5C555B7D5DE4}" type="pres">
      <dgm:prSet presAssocID="{B41D406C-72B4-0F4D-B8B0-25FED04CAD5F}" presName="FiveNodes_3" presStyleLbl="node1" presStyleIdx="2" presStyleCnt="5" custScaleX="109686" custScaleY="63478" custLinFactNeighborX="878" custLinFactNeighborY="53">
        <dgm:presLayoutVars>
          <dgm:bulletEnabled val="1"/>
        </dgm:presLayoutVars>
      </dgm:prSet>
      <dgm:spPr/>
    </dgm:pt>
    <dgm:pt modelId="{938E8735-2EDB-EB4B-8C6D-72C9BE96EE19}" type="pres">
      <dgm:prSet presAssocID="{B41D406C-72B4-0F4D-B8B0-25FED04CAD5F}" presName="FiveNodes_4" presStyleLbl="node1" presStyleIdx="3" presStyleCnt="5" custScaleX="109686" custScaleY="63478" custLinFactNeighborX="402" custLinFactNeighborY="-3981">
        <dgm:presLayoutVars>
          <dgm:bulletEnabled val="1"/>
        </dgm:presLayoutVars>
      </dgm:prSet>
      <dgm:spPr/>
    </dgm:pt>
    <dgm:pt modelId="{78907A30-7290-8145-AFD5-8BEF203F1355}" type="pres">
      <dgm:prSet presAssocID="{B41D406C-72B4-0F4D-B8B0-25FED04CAD5F}" presName="FiveNodes_5" presStyleLbl="node1" presStyleIdx="4" presStyleCnt="5">
        <dgm:presLayoutVars>
          <dgm:bulletEnabled val="1"/>
        </dgm:presLayoutVars>
      </dgm:prSet>
      <dgm:spPr/>
    </dgm:pt>
    <dgm:pt modelId="{11D08D5A-16FE-4C48-9894-67B404CF1528}" type="pres">
      <dgm:prSet presAssocID="{B41D406C-72B4-0F4D-B8B0-25FED04CAD5F}" presName="FiveConn_1-2" presStyleLbl="fgAccFollowNode1" presStyleIdx="0" presStyleCnt="4">
        <dgm:presLayoutVars>
          <dgm:bulletEnabled val="1"/>
        </dgm:presLayoutVars>
      </dgm:prSet>
      <dgm:spPr/>
    </dgm:pt>
    <dgm:pt modelId="{3B94CAA0-83A5-6D40-A5D1-FFAAFC419200}" type="pres">
      <dgm:prSet presAssocID="{B41D406C-72B4-0F4D-B8B0-25FED04CAD5F}" presName="FiveConn_2-3" presStyleLbl="fgAccFollowNode1" presStyleIdx="1" presStyleCnt="4">
        <dgm:presLayoutVars>
          <dgm:bulletEnabled val="1"/>
        </dgm:presLayoutVars>
      </dgm:prSet>
      <dgm:spPr/>
    </dgm:pt>
    <dgm:pt modelId="{9F8A570A-2CCA-B34F-936F-94D04610F5EF}" type="pres">
      <dgm:prSet presAssocID="{B41D406C-72B4-0F4D-B8B0-25FED04CAD5F}" presName="FiveConn_3-4" presStyleLbl="fgAccFollowNode1" presStyleIdx="2" presStyleCnt="4">
        <dgm:presLayoutVars>
          <dgm:bulletEnabled val="1"/>
        </dgm:presLayoutVars>
      </dgm:prSet>
      <dgm:spPr/>
    </dgm:pt>
    <dgm:pt modelId="{76ECD6F8-6203-E647-9A32-CFBDC968EEC5}" type="pres">
      <dgm:prSet presAssocID="{B41D406C-72B4-0F4D-B8B0-25FED04CAD5F}" presName="FiveConn_4-5" presStyleLbl="fgAccFollowNode1" presStyleIdx="3" presStyleCnt="4">
        <dgm:presLayoutVars>
          <dgm:bulletEnabled val="1"/>
        </dgm:presLayoutVars>
      </dgm:prSet>
      <dgm:spPr/>
    </dgm:pt>
    <dgm:pt modelId="{FAA5FAED-B257-C74E-98A5-F2954730A45F}" type="pres">
      <dgm:prSet presAssocID="{B41D406C-72B4-0F4D-B8B0-25FED04CAD5F}" presName="FiveNodes_1_text" presStyleLbl="node1" presStyleIdx="4" presStyleCnt="5">
        <dgm:presLayoutVars>
          <dgm:bulletEnabled val="1"/>
        </dgm:presLayoutVars>
      </dgm:prSet>
      <dgm:spPr/>
    </dgm:pt>
    <dgm:pt modelId="{1E30088A-6101-8B4B-98D8-752CE482BC2E}" type="pres">
      <dgm:prSet presAssocID="{B41D406C-72B4-0F4D-B8B0-25FED04CAD5F}" presName="FiveNodes_2_text" presStyleLbl="node1" presStyleIdx="4" presStyleCnt="5">
        <dgm:presLayoutVars>
          <dgm:bulletEnabled val="1"/>
        </dgm:presLayoutVars>
      </dgm:prSet>
      <dgm:spPr/>
    </dgm:pt>
    <dgm:pt modelId="{302D868C-5435-FA4F-9BD0-003085C34C24}" type="pres">
      <dgm:prSet presAssocID="{B41D406C-72B4-0F4D-B8B0-25FED04CAD5F}" presName="FiveNodes_3_text" presStyleLbl="node1" presStyleIdx="4" presStyleCnt="5">
        <dgm:presLayoutVars>
          <dgm:bulletEnabled val="1"/>
        </dgm:presLayoutVars>
      </dgm:prSet>
      <dgm:spPr/>
    </dgm:pt>
    <dgm:pt modelId="{30EE4D35-F3BE-5F4A-AC6B-615021B65636}" type="pres">
      <dgm:prSet presAssocID="{B41D406C-72B4-0F4D-B8B0-25FED04CAD5F}" presName="FiveNodes_4_text" presStyleLbl="node1" presStyleIdx="4" presStyleCnt="5">
        <dgm:presLayoutVars>
          <dgm:bulletEnabled val="1"/>
        </dgm:presLayoutVars>
      </dgm:prSet>
      <dgm:spPr/>
    </dgm:pt>
    <dgm:pt modelId="{61088534-E2EC-954A-975F-E79EF98CF491}" type="pres">
      <dgm:prSet presAssocID="{B41D406C-72B4-0F4D-B8B0-25FED04CAD5F}" presName="FiveNodes_5_text" presStyleLbl="node1" presStyleIdx="4" presStyleCnt="5">
        <dgm:presLayoutVars>
          <dgm:bulletEnabled val="1"/>
        </dgm:presLayoutVars>
      </dgm:prSet>
      <dgm:spPr/>
    </dgm:pt>
  </dgm:ptLst>
  <dgm:cxnLst>
    <dgm:cxn modelId="{6BD12E09-06C1-A349-9993-8AE75AD305A3}" srcId="{B41D406C-72B4-0F4D-B8B0-25FED04CAD5F}" destId="{A7C44C90-6AC7-FA4B-BC6D-A41C3FFB5BF4}" srcOrd="0" destOrd="0" parTransId="{66CCD9FA-D2E6-B247-AD3B-026B77624840}" sibTransId="{F86FC9CE-DA44-A44A-B7E7-6D18CC9D6608}"/>
    <dgm:cxn modelId="{2452630A-9390-7747-AB24-022D0A761F65}" type="presOf" srcId="{BC810E73-2F84-7A47-A9F8-56ADFA75AFAF}" destId="{302D868C-5435-FA4F-9BD0-003085C34C24}" srcOrd="1" destOrd="0" presId="urn:microsoft.com/office/officeart/2005/8/layout/vProcess5"/>
    <dgm:cxn modelId="{53BDFD0C-B8F4-F941-9092-E83E28CE7EED}" srcId="{B41D406C-72B4-0F4D-B8B0-25FED04CAD5F}" destId="{8C6D926D-6929-474E-88D1-F98B6740873F}" srcOrd="4" destOrd="0" parTransId="{19FDFB91-7274-A042-85EF-20EB1E92036E}" sibTransId="{3F313167-7283-FA46-838F-6B9A7AD8A30B}"/>
    <dgm:cxn modelId="{D4B3E01C-25BB-5745-98DD-39ABDF4A57D6}" type="presOf" srcId="{A1D06BE2-1094-2645-9BBC-8246A5B0091F}" destId="{3B94CAA0-83A5-6D40-A5D1-FFAAFC419200}" srcOrd="0" destOrd="0" presId="urn:microsoft.com/office/officeart/2005/8/layout/vProcess5"/>
    <dgm:cxn modelId="{0110D526-2AB6-184C-83FF-5B78772BB523}" srcId="{B41D406C-72B4-0F4D-B8B0-25FED04CAD5F}" destId="{E8F4E437-32AB-4943-9C2B-D7D8729FA814}" srcOrd="3" destOrd="0" parTransId="{FE97B7AB-F7D5-3A4D-8DE9-694876B76665}" sibTransId="{72EB143F-2903-6145-AB19-C83B97CF154F}"/>
    <dgm:cxn modelId="{7E36AE37-3DE7-4C48-86CD-F6F3B5E9FAE6}" type="presOf" srcId="{8C6D926D-6929-474E-88D1-F98B6740873F}" destId="{61088534-E2EC-954A-975F-E79EF98CF491}" srcOrd="1" destOrd="0" presId="urn:microsoft.com/office/officeart/2005/8/layout/vProcess5"/>
    <dgm:cxn modelId="{78224B38-35C7-6240-92B0-D7194075C929}" type="presOf" srcId="{E8F4E437-32AB-4943-9C2B-D7D8729FA814}" destId="{938E8735-2EDB-EB4B-8C6D-72C9BE96EE19}" srcOrd="0" destOrd="0" presId="urn:microsoft.com/office/officeart/2005/8/layout/vProcess5"/>
    <dgm:cxn modelId="{ACAA9039-EBAA-814E-89C1-74D924E7870F}" srcId="{B41D406C-72B4-0F4D-B8B0-25FED04CAD5F}" destId="{BC810E73-2F84-7A47-A9F8-56ADFA75AFAF}" srcOrd="2" destOrd="0" parTransId="{FFFF2053-2C8F-F747-A50B-1E11E9D8A44E}" sibTransId="{BC768978-1B82-B84E-84E5-8C8355A52003}"/>
    <dgm:cxn modelId="{B0D4C35E-F981-F24E-BAAB-F84BCA5D1446}" srcId="{B41D406C-72B4-0F4D-B8B0-25FED04CAD5F}" destId="{9113C7A7-8B53-3449-99EC-D2D4A270F807}" srcOrd="1" destOrd="0" parTransId="{83F8B0B7-7246-0C49-ADAC-5D604260341C}" sibTransId="{A1D06BE2-1094-2645-9BBC-8246A5B0091F}"/>
    <dgm:cxn modelId="{9740BE4C-C2E8-9145-9F06-C61DC466DB78}" type="presOf" srcId="{F86FC9CE-DA44-A44A-B7E7-6D18CC9D6608}" destId="{11D08D5A-16FE-4C48-9894-67B404CF1528}" srcOrd="0" destOrd="0" presId="urn:microsoft.com/office/officeart/2005/8/layout/vProcess5"/>
    <dgm:cxn modelId="{54E41477-2E8A-BC44-9826-DDE0E64BD836}" type="presOf" srcId="{72EB143F-2903-6145-AB19-C83B97CF154F}" destId="{76ECD6F8-6203-E647-9A32-CFBDC968EEC5}" srcOrd="0" destOrd="0" presId="urn:microsoft.com/office/officeart/2005/8/layout/vProcess5"/>
    <dgm:cxn modelId="{6784EC88-1DCA-C54B-B20E-1755A3EEAD53}" type="presOf" srcId="{B41D406C-72B4-0F4D-B8B0-25FED04CAD5F}" destId="{16EC975C-47D3-3245-8A67-D4F04BD3828A}" srcOrd="0" destOrd="0" presId="urn:microsoft.com/office/officeart/2005/8/layout/vProcess5"/>
    <dgm:cxn modelId="{E7047296-206F-6548-8880-D29354250CF0}" type="presOf" srcId="{A7C44C90-6AC7-FA4B-BC6D-A41C3FFB5BF4}" destId="{1E606EDC-92FC-E04C-8AD2-E9C5F6C6A496}" srcOrd="0" destOrd="0" presId="urn:microsoft.com/office/officeart/2005/8/layout/vProcess5"/>
    <dgm:cxn modelId="{CDBCD0AB-2A69-2543-93CE-764B5B9F9AF2}" type="presOf" srcId="{8C6D926D-6929-474E-88D1-F98B6740873F}" destId="{78907A30-7290-8145-AFD5-8BEF203F1355}" srcOrd="0" destOrd="0" presId="urn:microsoft.com/office/officeart/2005/8/layout/vProcess5"/>
    <dgm:cxn modelId="{D409ADB2-A18B-2B46-BDC2-FD9DB5829681}" type="presOf" srcId="{BC768978-1B82-B84E-84E5-8C8355A52003}" destId="{9F8A570A-2CCA-B34F-936F-94D04610F5EF}" srcOrd="0" destOrd="0" presId="urn:microsoft.com/office/officeart/2005/8/layout/vProcess5"/>
    <dgm:cxn modelId="{C730B6C4-78D1-E74E-91AC-636D22EDF77B}" type="presOf" srcId="{A7C44C90-6AC7-FA4B-BC6D-A41C3FFB5BF4}" destId="{FAA5FAED-B257-C74E-98A5-F2954730A45F}" srcOrd="1" destOrd="0" presId="urn:microsoft.com/office/officeart/2005/8/layout/vProcess5"/>
    <dgm:cxn modelId="{3EFE8ED7-ECFD-BA44-A0C2-FE53CC94F09A}" type="presOf" srcId="{9113C7A7-8B53-3449-99EC-D2D4A270F807}" destId="{1E30088A-6101-8B4B-98D8-752CE482BC2E}" srcOrd="1" destOrd="0" presId="urn:microsoft.com/office/officeart/2005/8/layout/vProcess5"/>
    <dgm:cxn modelId="{D93E09E6-592B-F247-8550-2706DF82B390}" type="presOf" srcId="{E8F4E437-32AB-4943-9C2B-D7D8729FA814}" destId="{30EE4D35-F3BE-5F4A-AC6B-615021B65636}" srcOrd="1" destOrd="0" presId="urn:microsoft.com/office/officeart/2005/8/layout/vProcess5"/>
    <dgm:cxn modelId="{AB1C30EC-BD09-D24E-98B9-7C20804F2105}" type="presOf" srcId="{9113C7A7-8B53-3449-99EC-D2D4A270F807}" destId="{2B33BA93-399B-B14B-9203-A1D2901331CA}" srcOrd="0" destOrd="0" presId="urn:microsoft.com/office/officeart/2005/8/layout/vProcess5"/>
    <dgm:cxn modelId="{A9677FF1-04FB-E741-A6DD-B315294BC24E}" type="presOf" srcId="{BC810E73-2F84-7A47-A9F8-56ADFA75AFAF}" destId="{2953DB21-F14D-1944-9178-5C555B7D5DE4}" srcOrd="0" destOrd="0" presId="urn:microsoft.com/office/officeart/2005/8/layout/vProcess5"/>
    <dgm:cxn modelId="{574E1E4C-EBCA-794F-AF0A-752CE3DAB485}" type="presParOf" srcId="{16EC975C-47D3-3245-8A67-D4F04BD3828A}" destId="{464352C7-F296-FB44-BF2D-6FD2B0BFA482}" srcOrd="0" destOrd="0" presId="urn:microsoft.com/office/officeart/2005/8/layout/vProcess5"/>
    <dgm:cxn modelId="{04C6B035-24FC-3642-9620-2A3633282C6F}" type="presParOf" srcId="{16EC975C-47D3-3245-8A67-D4F04BD3828A}" destId="{1E606EDC-92FC-E04C-8AD2-E9C5F6C6A496}" srcOrd="1" destOrd="0" presId="urn:microsoft.com/office/officeart/2005/8/layout/vProcess5"/>
    <dgm:cxn modelId="{A4CE19FE-45C1-B045-A4E4-1DB4FE4DDAEF}" type="presParOf" srcId="{16EC975C-47D3-3245-8A67-D4F04BD3828A}" destId="{2B33BA93-399B-B14B-9203-A1D2901331CA}" srcOrd="2" destOrd="0" presId="urn:microsoft.com/office/officeart/2005/8/layout/vProcess5"/>
    <dgm:cxn modelId="{29C60E0B-CB33-364D-BAD3-E6B7A6A78D29}" type="presParOf" srcId="{16EC975C-47D3-3245-8A67-D4F04BD3828A}" destId="{2953DB21-F14D-1944-9178-5C555B7D5DE4}" srcOrd="3" destOrd="0" presId="urn:microsoft.com/office/officeart/2005/8/layout/vProcess5"/>
    <dgm:cxn modelId="{3533189A-D8AC-804A-8E9E-D5A401FEA92B}" type="presParOf" srcId="{16EC975C-47D3-3245-8A67-D4F04BD3828A}" destId="{938E8735-2EDB-EB4B-8C6D-72C9BE96EE19}" srcOrd="4" destOrd="0" presId="urn:microsoft.com/office/officeart/2005/8/layout/vProcess5"/>
    <dgm:cxn modelId="{A16A6F5A-1E31-594C-8A07-12D8AD99A444}" type="presParOf" srcId="{16EC975C-47D3-3245-8A67-D4F04BD3828A}" destId="{78907A30-7290-8145-AFD5-8BEF203F1355}" srcOrd="5" destOrd="0" presId="urn:microsoft.com/office/officeart/2005/8/layout/vProcess5"/>
    <dgm:cxn modelId="{C90AA3F7-9110-9346-9915-05B7C7EA4B28}" type="presParOf" srcId="{16EC975C-47D3-3245-8A67-D4F04BD3828A}" destId="{11D08D5A-16FE-4C48-9894-67B404CF1528}" srcOrd="6" destOrd="0" presId="urn:microsoft.com/office/officeart/2005/8/layout/vProcess5"/>
    <dgm:cxn modelId="{C5FF1847-0F36-5D4D-ADEC-7F392C8C44C5}" type="presParOf" srcId="{16EC975C-47D3-3245-8A67-D4F04BD3828A}" destId="{3B94CAA0-83A5-6D40-A5D1-FFAAFC419200}" srcOrd="7" destOrd="0" presId="urn:microsoft.com/office/officeart/2005/8/layout/vProcess5"/>
    <dgm:cxn modelId="{B47543F6-F9E5-7941-8003-0F54FC3F856A}" type="presParOf" srcId="{16EC975C-47D3-3245-8A67-D4F04BD3828A}" destId="{9F8A570A-2CCA-B34F-936F-94D04610F5EF}" srcOrd="8" destOrd="0" presId="urn:microsoft.com/office/officeart/2005/8/layout/vProcess5"/>
    <dgm:cxn modelId="{9F9F92CD-81CE-6B4E-9419-781C165DE948}" type="presParOf" srcId="{16EC975C-47D3-3245-8A67-D4F04BD3828A}" destId="{76ECD6F8-6203-E647-9A32-CFBDC968EEC5}" srcOrd="9" destOrd="0" presId="urn:microsoft.com/office/officeart/2005/8/layout/vProcess5"/>
    <dgm:cxn modelId="{84267093-8524-274C-B1CD-C2806EE905C9}" type="presParOf" srcId="{16EC975C-47D3-3245-8A67-D4F04BD3828A}" destId="{FAA5FAED-B257-C74E-98A5-F2954730A45F}" srcOrd="10" destOrd="0" presId="urn:microsoft.com/office/officeart/2005/8/layout/vProcess5"/>
    <dgm:cxn modelId="{0715A6C3-3E69-4C49-ABB2-78B70FA66F36}" type="presParOf" srcId="{16EC975C-47D3-3245-8A67-D4F04BD3828A}" destId="{1E30088A-6101-8B4B-98D8-752CE482BC2E}" srcOrd="11" destOrd="0" presId="urn:microsoft.com/office/officeart/2005/8/layout/vProcess5"/>
    <dgm:cxn modelId="{91615BF3-253F-3742-BAE1-BF51FB1442FC}" type="presParOf" srcId="{16EC975C-47D3-3245-8A67-D4F04BD3828A}" destId="{302D868C-5435-FA4F-9BD0-003085C34C24}" srcOrd="12" destOrd="0" presId="urn:microsoft.com/office/officeart/2005/8/layout/vProcess5"/>
    <dgm:cxn modelId="{7B62E54C-36A8-E64A-A4AB-43FB1CA43493}" type="presParOf" srcId="{16EC975C-47D3-3245-8A67-D4F04BD3828A}" destId="{30EE4D35-F3BE-5F4A-AC6B-615021B65636}" srcOrd="13" destOrd="0" presId="urn:microsoft.com/office/officeart/2005/8/layout/vProcess5"/>
    <dgm:cxn modelId="{ED5958D6-8B7A-9B40-A445-6D4279F56075}" type="presParOf" srcId="{16EC975C-47D3-3245-8A67-D4F04BD3828A}" destId="{61088534-E2EC-954A-975F-E79EF98CF491}"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D406C-72B4-0F4D-B8B0-25FED04CAD5F}"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9113C7A7-8B53-3449-99EC-D2D4A270F807}">
      <dgm:prSet phldrT="[Text]" custT="1"/>
      <dgm:spPr>
        <a:solidFill>
          <a:srgbClr val="0070C0"/>
        </a:solidFill>
      </dgm:spPr>
      <dgm:t>
        <a:bodyPr/>
        <a:lstStyle/>
        <a:p>
          <a:r>
            <a:rPr lang="en-US" sz="2400" dirty="0"/>
            <a:t>Understand sperm dysfunction</a:t>
          </a:r>
        </a:p>
      </dgm:t>
    </dgm:pt>
    <dgm:pt modelId="{83F8B0B7-7246-0C49-ADAC-5D604260341C}" type="parTrans" cxnId="{B0D4C35E-F981-F24E-BAAB-F84BCA5D1446}">
      <dgm:prSet/>
      <dgm:spPr/>
      <dgm:t>
        <a:bodyPr/>
        <a:lstStyle/>
        <a:p>
          <a:endParaRPr lang="en-US"/>
        </a:p>
      </dgm:t>
    </dgm:pt>
    <dgm:pt modelId="{A1D06BE2-1094-2645-9BBC-8246A5B0091F}" type="sibTrans" cxnId="{B0D4C35E-F981-F24E-BAAB-F84BCA5D1446}">
      <dgm:prSet/>
      <dgm:spPr>
        <a:solidFill>
          <a:schemeClr val="tx1">
            <a:lumMod val="85000"/>
            <a:alpha val="90000"/>
          </a:schemeClr>
        </a:solidFill>
        <a:ln>
          <a:noFill/>
        </a:ln>
      </dgm:spPr>
      <dgm:t>
        <a:bodyPr/>
        <a:lstStyle/>
        <a:p>
          <a:endParaRPr lang="en-US" dirty="0"/>
        </a:p>
      </dgm:t>
    </dgm:pt>
    <dgm:pt modelId="{BC810E73-2F84-7A47-A9F8-56ADFA75AFAF}">
      <dgm:prSet phldrT="[Text]" custT="1"/>
      <dgm:spPr>
        <a:solidFill>
          <a:srgbClr val="0070C0"/>
        </a:solidFill>
      </dgm:spPr>
      <dgm:t>
        <a:bodyPr/>
        <a:lstStyle/>
        <a:p>
          <a:r>
            <a:rPr lang="en-US" sz="2400" dirty="0"/>
            <a:t>Correct sperm dysfunction</a:t>
          </a:r>
        </a:p>
      </dgm:t>
    </dgm:pt>
    <dgm:pt modelId="{FFFF2053-2C8F-F747-A50B-1E11E9D8A44E}" type="parTrans" cxnId="{ACAA9039-EBAA-814E-89C1-74D924E7870F}">
      <dgm:prSet/>
      <dgm:spPr/>
      <dgm:t>
        <a:bodyPr/>
        <a:lstStyle/>
        <a:p>
          <a:endParaRPr lang="en-US"/>
        </a:p>
      </dgm:t>
    </dgm:pt>
    <dgm:pt modelId="{BC768978-1B82-B84E-84E5-8C8355A52003}" type="sibTrans" cxnId="{ACAA9039-EBAA-814E-89C1-74D924E7870F}">
      <dgm:prSet/>
      <dgm:spPr>
        <a:solidFill>
          <a:schemeClr val="tx1">
            <a:lumMod val="85000"/>
            <a:alpha val="90000"/>
          </a:schemeClr>
        </a:solidFill>
        <a:ln>
          <a:noFill/>
        </a:ln>
      </dgm:spPr>
      <dgm:t>
        <a:bodyPr/>
        <a:lstStyle/>
        <a:p>
          <a:endParaRPr lang="en-US" dirty="0"/>
        </a:p>
      </dgm:t>
    </dgm:pt>
    <dgm:pt modelId="{E8F4E437-32AB-4943-9C2B-D7D8729FA814}">
      <dgm:prSet custT="1"/>
      <dgm:spPr>
        <a:solidFill>
          <a:srgbClr val="0070C0"/>
        </a:solidFill>
      </dgm:spPr>
      <dgm:t>
        <a:bodyPr/>
        <a:lstStyle/>
        <a:p>
          <a:r>
            <a:rPr lang="en-US" sz="2400" dirty="0"/>
            <a:t>Treat male infertility</a:t>
          </a:r>
        </a:p>
      </dgm:t>
    </dgm:pt>
    <dgm:pt modelId="{FE97B7AB-F7D5-3A4D-8DE9-694876B76665}" type="parTrans" cxnId="{0110D526-2AB6-184C-83FF-5B78772BB523}">
      <dgm:prSet/>
      <dgm:spPr/>
      <dgm:t>
        <a:bodyPr/>
        <a:lstStyle/>
        <a:p>
          <a:endParaRPr lang="en-US"/>
        </a:p>
      </dgm:t>
    </dgm:pt>
    <dgm:pt modelId="{72EB143F-2903-6145-AB19-C83B97CF154F}" type="sibTrans" cxnId="{0110D526-2AB6-184C-83FF-5B78772BB523}">
      <dgm:prSet/>
      <dgm:spPr>
        <a:solidFill>
          <a:schemeClr val="tx1">
            <a:lumMod val="85000"/>
            <a:alpha val="90000"/>
          </a:schemeClr>
        </a:solidFill>
        <a:ln>
          <a:noFill/>
        </a:ln>
      </dgm:spPr>
      <dgm:t>
        <a:bodyPr/>
        <a:lstStyle/>
        <a:p>
          <a:endParaRPr lang="en-US" dirty="0"/>
        </a:p>
      </dgm:t>
    </dgm:pt>
    <dgm:pt modelId="{A7C44C90-6AC7-FA4B-BC6D-A41C3FFB5BF4}">
      <dgm:prSet phldrT="[Text]" custT="1"/>
      <dgm:spPr>
        <a:solidFill>
          <a:srgbClr val="0070C0"/>
        </a:solidFill>
      </dgm:spPr>
      <dgm:t>
        <a:bodyPr/>
        <a:lstStyle/>
        <a:p>
          <a:r>
            <a:rPr lang="en-US" sz="2400" dirty="0"/>
            <a:t>Understand sperm function </a:t>
          </a:r>
        </a:p>
      </dgm:t>
    </dgm:pt>
    <dgm:pt modelId="{F86FC9CE-DA44-A44A-B7E7-6D18CC9D6608}" type="sibTrans" cxnId="{6BD12E09-06C1-A349-9993-8AE75AD305A3}">
      <dgm:prSet/>
      <dgm:spPr>
        <a:solidFill>
          <a:schemeClr val="tx1">
            <a:lumMod val="85000"/>
            <a:alpha val="90000"/>
          </a:schemeClr>
        </a:solidFill>
        <a:ln>
          <a:solidFill>
            <a:schemeClr val="tx2">
              <a:lumMod val="60000"/>
              <a:lumOff val="40000"/>
              <a:alpha val="90000"/>
            </a:schemeClr>
          </a:solidFill>
        </a:ln>
      </dgm:spPr>
      <dgm:t>
        <a:bodyPr/>
        <a:lstStyle/>
        <a:p>
          <a:endParaRPr lang="en-US" dirty="0">
            <a:ln>
              <a:noFill/>
            </a:ln>
            <a:solidFill>
              <a:schemeClr val="tx2">
                <a:lumMod val="75000"/>
              </a:schemeClr>
            </a:solidFill>
          </a:endParaRPr>
        </a:p>
      </dgm:t>
    </dgm:pt>
    <dgm:pt modelId="{66CCD9FA-D2E6-B247-AD3B-026B77624840}" type="parTrans" cxnId="{6BD12E09-06C1-A349-9993-8AE75AD305A3}">
      <dgm:prSet/>
      <dgm:spPr/>
      <dgm:t>
        <a:bodyPr/>
        <a:lstStyle/>
        <a:p>
          <a:endParaRPr lang="en-US"/>
        </a:p>
      </dgm:t>
    </dgm:pt>
    <dgm:pt modelId="{8C6D926D-6929-474E-88D1-F98B6740873F}">
      <dgm:prSet custT="1"/>
      <dgm:spPr>
        <a:noFill/>
        <a:ln>
          <a:noFill/>
        </a:ln>
      </dgm:spPr>
      <dgm:t>
        <a:bodyPr/>
        <a:lstStyle/>
        <a:p>
          <a:endParaRPr lang="en-US" sz="2800" dirty="0"/>
        </a:p>
      </dgm:t>
    </dgm:pt>
    <dgm:pt modelId="{3F313167-7283-FA46-838F-6B9A7AD8A30B}" type="sibTrans" cxnId="{53BDFD0C-B8F4-F941-9092-E83E28CE7EED}">
      <dgm:prSet/>
      <dgm:spPr/>
      <dgm:t>
        <a:bodyPr/>
        <a:lstStyle/>
        <a:p>
          <a:endParaRPr lang="en-US"/>
        </a:p>
      </dgm:t>
    </dgm:pt>
    <dgm:pt modelId="{19FDFB91-7274-A042-85EF-20EB1E92036E}" type="parTrans" cxnId="{53BDFD0C-B8F4-F941-9092-E83E28CE7EED}">
      <dgm:prSet/>
      <dgm:spPr/>
      <dgm:t>
        <a:bodyPr/>
        <a:lstStyle/>
        <a:p>
          <a:endParaRPr lang="en-US"/>
        </a:p>
      </dgm:t>
    </dgm:pt>
    <dgm:pt modelId="{16EC975C-47D3-3245-8A67-D4F04BD3828A}" type="pres">
      <dgm:prSet presAssocID="{B41D406C-72B4-0F4D-B8B0-25FED04CAD5F}" presName="outerComposite" presStyleCnt="0">
        <dgm:presLayoutVars>
          <dgm:chMax val="5"/>
          <dgm:dir/>
          <dgm:resizeHandles val="exact"/>
        </dgm:presLayoutVars>
      </dgm:prSet>
      <dgm:spPr/>
    </dgm:pt>
    <dgm:pt modelId="{464352C7-F296-FB44-BF2D-6FD2B0BFA482}" type="pres">
      <dgm:prSet presAssocID="{B41D406C-72B4-0F4D-B8B0-25FED04CAD5F}" presName="dummyMaxCanvas" presStyleCnt="0">
        <dgm:presLayoutVars/>
      </dgm:prSet>
      <dgm:spPr/>
    </dgm:pt>
    <dgm:pt modelId="{1E606EDC-92FC-E04C-8AD2-E9C5F6C6A496}" type="pres">
      <dgm:prSet presAssocID="{B41D406C-72B4-0F4D-B8B0-25FED04CAD5F}" presName="FiveNodes_1" presStyleLbl="node1" presStyleIdx="0" presStyleCnt="5" custScaleX="109686" custScaleY="63478" custLinFactNeighborX="239" custLinFactNeighborY="11196">
        <dgm:presLayoutVars>
          <dgm:bulletEnabled val="1"/>
        </dgm:presLayoutVars>
      </dgm:prSet>
      <dgm:spPr/>
    </dgm:pt>
    <dgm:pt modelId="{2B33BA93-399B-B14B-9203-A1D2901331CA}" type="pres">
      <dgm:prSet presAssocID="{B41D406C-72B4-0F4D-B8B0-25FED04CAD5F}" presName="FiveNodes_2" presStyleLbl="node1" presStyleIdx="1" presStyleCnt="5" custScaleX="109686" custScaleY="63478" custLinFactNeighborX="1434" custLinFactNeighborY="2541">
        <dgm:presLayoutVars>
          <dgm:bulletEnabled val="1"/>
        </dgm:presLayoutVars>
      </dgm:prSet>
      <dgm:spPr/>
    </dgm:pt>
    <dgm:pt modelId="{2953DB21-F14D-1944-9178-5C555B7D5DE4}" type="pres">
      <dgm:prSet presAssocID="{B41D406C-72B4-0F4D-B8B0-25FED04CAD5F}" presName="FiveNodes_3" presStyleLbl="node1" presStyleIdx="2" presStyleCnt="5" custScaleX="109686" custScaleY="63478" custLinFactNeighborX="878" custLinFactNeighborY="53">
        <dgm:presLayoutVars>
          <dgm:bulletEnabled val="1"/>
        </dgm:presLayoutVars>
      </dgm:prSet>
      <dgm:spPr/>
    </dgm:pt>
    <dgm:pt modelId="{938E8735-2EDB-EB4B-8C6D-72C9BE96EE19}" type="pres">
      <dgm:prSet presAssocID="{B41D406C-72B4-0F4D-B8B0-25FED04CAD5F}" presName="FiveNodes_4" presStyleLbl="node1" presStyleIdx="3" presStyleCnt="5" custScaleX="109686" custScaleY="63478" custLinFactNeighborX="402" custLinFactNeighborY="-3981">
        <dgm:presLayoutVars>
          <dgm:bulletEnabled val="1"/>
        </dgm:presLayoutVars>
      </dgm:prSet>
      <dgm:spPr/>
    </dgm:pt>
    <dgm:pt modelId="{78907A30-7290-8145-AFD5-8BEF203F1355}" type="pres">
      <dgm:prSet presAssocID="{B41D406C-72B4-0F4D-B8B0-25FED04CAD5F}" presName="FiveNodes_5" presStyleLbl="node1" presStyleIdx="4" presStyleCnt="5">
        <dgm:presLayoutVars>
          <dgm:bulletEnabled val="1"/>
        </dgm:presLayoutVars>
      </dgm:prSet>
      <dgm:spPr/>
    </dgm:pt>
    <dgm:pt modelId="{11D08D5A-16FE-4C48-9894-67B404CF1528}" type="pres">
      <dgm:prSet presAssocID="{B41D406C-72B4-0F4D-B8B0-25FED04CAD5F}" presName="FiveConn_1-2" presStyleLbl="fgAccFollowNode1" presStyleIdx="0" presStyleCnt="4">
        <dgm:presLayoutVars>
          <dgm:bulletEnabled val="1"/>
        </dgm:presLayoutVars>
      </dgm:prSet>
      <dgm:spPr/>
    </dgm:pt>
    <dgm:pt modelId="{3B94CAA0-83A5-6D40-A5D1-FFAAFC419200}" type="pres">
      <dgm:prSet presAssocID="{B41D406C-72B4-0F4D-B8B0-25FED04CAD5F}" presName="FiveConn_2-3" presStyleLbl="fgAccFollowNode1" presStyleIdx="1" presStyleCnt="4">
        <dgm:presLayoutVars>
          <dgm:bulletEnabled val="1"/>
        </dgm:presLayoutVars>
      </dgm:prSet>
      <dgm:spPr/>
    </dgm:pt>
    <dgm:pt modelId="{9F8A570A-2CCA-B34F-936F-94D04610F5EF}" type="pres">
      <dgm:prSet presAssocID="{B41D406C-72B4-0F4D-B8B0-25FED04CAD5F}" presName="FiveConn_3-4" presStyleLbl="fgAccFollowNode1" presStyleIdx="2" presStyleCnt="4">
        <dgm:presLayoutVars>
          <dgm:bulletEnabled val="1"/>
        </dgm:presLayoutVars>
      </dgm:prSet>
      <dgm:spPr/>
    </dgm:pt>
    <dgm:pt modelId="{76ECD6F8-6203-E647-9A32-CFBDC968EEC5}" type="pres">
      <dgm:prSet presAssocID="{B41D406C-72B4-0F4D-B8B0-25FED04CAD5F}" presName="FiveConn_4-5" presStyleLbl="fgAccFollowNode1" presStyleIdx="3" presStyleCnt="4">
        <dgm:presLayoutVars>
          <dgm:bulletEnabled val="1"/>
        </dgm:presLayoutVars>
      </dgm:prSet>
      <dgm:spPr/>
    </dgm:pt>
    <dgm:pt modelId="{FAA5FAED-B257-C74E-98A5-F2954730A45F}" type="pres">
      <dgm:prSet presAssocID="{B41D406C-72B4-0F4D-B8B0-25FED04CAD5F}" presName="FiveNodes_1_text" presStyleLbl="node1" presStyleIdx="4" presStyleCnt="5">
        <dgm:presLayoutVars>
          <dgm:bulletEnabled val="1"/>
        </dgm:presLayoutVars>
      </dgm:prSet>
      <dgm:spPr/>
    </dgm:pt>
    <dgm:pt modelId="{1E30088A-6101-8B4B-98D8-752CE482BC2E}" type="pres">
      <dgm:prSet presAssocID="{B41D406C-72B4-0F4D-B8B0-25FED04CAD5F}" presName="FiveNodes_2_text" presStyleLbl="node1" presStyleIdx="4" presStyleCnt="5">
        <dgm:presLayoutVars>
          <dgm:bulletEnabled val="1"/>
        </dgm:presLayoutVars>
      </dgm:prSet>
      <dgm:spPr/>
    </dgm:pt>
    <dgm:pt modelId="{302D868C-5435-FA4F-9BD0-003085C34C24}" type="pres">
      <dgm:prSet presAssocID="{B41D406C-72B4-0F4D-B8B0-25FED04CAD5F}" presName="FiveNodes_3_text" presStyleLbl="node1" presStyleIdx="4" presStyleCnt="5">
        <dgm:presLayoutVars>
          <dgm:bulletEnabled val="1"/>
        </dgm:presLayoutVars>
      </dgm:prSet>
      <dgm:spPr/>
    </dgm:pt>
    <dgm:pt modelId="{30EE4D35-F3BE-5F4A-AC6B-615021B65636}" type="pres">
      <dgm:prSet presAssocID="{B41D406C-72B4-0F4D-B8B0-25FED04CAD5F}" presName="FiveNodes_4_text" presStyleLbl="node1" presStyleIdx="4" presStyleCnt="5">
        <dgm:presLayoutVars>
          <dgm:bulletEnabled val="1"/>
        </dgm:presLayoutVars>
      </dgm:prSet>
      <dgm:spPr/>
    </dgm:pt>
    <dgm:pt modelId="{61088534-E2EC-954A-975F-E79EF98CF491}" type="pres">
      <dgm:prSet presAssocID="{B41D406C-72B4-0F4D-B8B0-25FED04CAD5F}" presName="FiveNodes_5_text" presStyleLbl="node1" presStyleIdx="4" presStyleCnt="5">
        <dgm:presLayoutVars>
          <dgm:bulletEnabled val="1"/>
        </dgm:presLayoutVars>
      </dgm:prSet>
      <dgm:spPr/>
    </dgm:pt>
  </dgm:ptLst>
  <dgm:cxnLst>
    <dgm:cxn modelId="{6BD12E09-06C1-A349-9993-8AE75AD305A3}" srcId="{B41D406C-72B4-0F4D-B8B0-25FED04CAD5F}" destId="{A7C44C90-6AC7-FA4B-BC6D-A41C3FFB5BF4}" srcOrd="0" destOrd="0" parTransId="{66CCD9FA-D2E6-B247-AD3B-026B77624840}" sibTransId="{F86FC9CE-DA44-A44A-B7E7-6D18CC9D6608}"/>
    <dgm:cxn modelId="{2452630A-9390-7747-AB24-022D0A761F65}" type="presOf" srcId="{BC810E73-2F84-7A47-A9F8-56ADFA75AFAF}" destId="{302D868C-5435-FA4F-9BD0-003085C34C24}" srcOrd="1" destOrd="0" presId="urn:microsoft.com/office/officeart/2005/8/layout/vProcess5"/>
    <dgm:cxn modelId="{53BDFD0C-B8F4-F941-9092-E83E28CE7EED}" srcId="{B41D406C-72B4-0F4D-B8B0-25FED04CAD5F}" destId="{8C6D926D-6929-474E-88D1-F98B6740873F}" srcOrd="4" destOrd="0" parTransId="{19FDFB91-7274-A042-85EF-20EB1E92036E}" sibTransId="{3F313167-7283-FA46-838F-6B9A7AD8A30B}"/>
    <dgm:cxn modelId="{D4B3E01C-25BB-5745-98DD-39ABDF4A57D6}" type="presOf" srcId="{A1D06BE2-1094-2645-9BBC-8246A5B0091F}" destId="{3B94CAA0-83A5-6D40-A5D1-FFAAFC419200}" srcOrd="0" destOrd="0" presId="urn:microsoft.com/office/officeart/2005/8/layout/vProcess5"/>
    <dgm:cxn modelId="{0110D526-2AB6-184C-83FF-5B78772BB523}" srcId="{B41D406C-72B4-0F4D-B8B0-25FED04CAD5F}" destId="{E8F4E437-32AB-4943-9C2B-D7D8729FA814}" srcOrd="3" destOrd="0" parTransId="{FE97B7AB-F7D5-3A4D-8DE9-694876B76665}" sibTransId="{72EB143F-2903-6145-AB19-C83B97CF154F}"/>
    <dgm:cxn modelId="{7E36AE37-3DE7-4C48-86CD-F6F3B5E9FAE6}" type="presOf" srcId="{8C6D926D-6929-474E-88D1-F98B6740873F}" destId="{61088534-E2EC-954A-975F-E79EF98CF491}" srcOrd="1" destOrd="0" presId="urn:microsoft.com/office/officeart/2005/8/layout/vProcess5"/>
    <dgm:cxn modelId="{78224B38-35C7-6240-92B0-D7194075C929}" type="presOf" srcId="{E8F4E437-32AB-4943-9C2B-D7D8729FA814}" destId="{938E8735-2EDB-EB4B-8C6D-72C9BE96EE19}" srcOrd="0" destOrd="0" presId="urn:microsoft.com/office/officeart/2005/8/layout/vProcess5"/>
    <dgm:cxn modelId="{ACAA9039-EBAA-814E-89C1-74D924E7870F}" srcId="{B41D406C-72B4-0F4D-B8B0-25FED04CAD5F}" destId="{BC810E73-2F84-7A47-A9F8-56ADFA75AFAF}" srcOrd="2" destOrd="0" parTransId="{FFFF2053-2C8F-F747-A50B-1E11E9D8A44E}" sibTransId="{BC768978-1B82-B84E-84E5-8C8355A52003}"/>
    <dgm:cxn modelId="{B0D4C35E-F981-F24E-BAAB-F84BCA5D1446}" srcId="{B41D406C-72B4-0F4D-B8B0-25FED04CAD5F}" destId="{9113C7A7-8B53-3449-99EC-D2D4A270F807}" srcOrd="1" destOrd="0" parTransId="{83F8B0B7-7246-0C49-ADAC-5D604260341C}" sibTransId="{A1D06BE2-1094-2645-9BBC-8246A5B0091F}"/>
    <dgm:cxn modelId="{9740BE4C-C2E8-9145-9F06-C61DC466DB78}" type="presOf" srcId="{F86FC9CE-DA44-A44A-B7E7-6D18CC9D6608}" destId="{11D08D5A-16FE-4C48-9894-67B404CF1528}" srcOrd="0" destOrd="0" presId="urn:microsoft.com/office/officeart/2005/8/layout/vProcess5"/>
    <dgm:cxn modelId="{54E41477-2E8A-BC44-9826-DDE0E64BD836}" type="presOf" srcId="{72EB143F-2903-6145-AB19-C83B97CF154F}" destId="{76ECD6F8-6203-E647-9A32-CFBDC968EEC5}" srcOrd="0" destOrd="0" presId="urn:microsoft.com/office/officeart/2005/8/layout/vProcess5"/>
    <dgm:cxn modelId="{6784EC88-1DCA-C54B-B20E-1755A3EEAD53}" type="presOf" srcId="{B41D406C-72B4-0F4D-B8B0-25FED04CAD5F}" destId="{16EC975C-47D3-3245-8A67-D4F04BD3828A}" srcOrd="0" destOrd="0" presId="urn:microsoft.com/office/officeart/2005/8/layout/vProcess5"/>
    <dgm:cxn modelId="{E7047296-206F-6548-8880-D29354250CF0}" type="presOf" srcId="{A7C44C90-6AC7-FA4B-BC6D-A41C3FFB5BF4}" destId="{1E606EDC-92FC-E04C-8AD2-E9C5F6C6A496}" srcOrd="0" destOrd="0" presId="urn:microsoft.com/office/officeart/2005/8/layout/vProcess5"/>
    <dgm:cxn modelId="{CDBCD0AB-2A69-2543-93CE-764B5B9F9AF2}" type="presOf" srcId="{8C6D926D-6929-474E-88D1-F98B6740873F}" destId="{78907A30-7290-8145-AFD5-8BEF203F1355}" srcOrd="0" destOrd="0" presId="urn:microsoft.com/office/officeart/2005/8/layout/vProcess5"/>
    <dgm:cxn modelId="{D409ADB2-A18B-2B46-BDC2-FD9DB5829681}" type="presOf" srcId="{BC768978-1B82-B84E-84E5-8C8355A52003}" destId="{9F8A570A-2CCA-B34F-936F-94D04610F5EF}" srcOrd="0" destOrd="0" presId="urn:microsoft.com/office/officeart/2005/8/layout/vProcess5"/>
    <dgm:cxn modelId="{C730B6C4-78D1-E74E-91AC-636D22EDF77B}" type="presOf" srcId="{A7C44C90-6AC7-FA4B-BC6D-A41C3FFB5BF4}" destId="{FAA5FAED-B257-C74E-98A5-F2954730A45F}" srcOrd="1" destOrd="0" presId="urn:microsoft.com/office/officeart/2005/8/layout/vProcess5"/>
    <dgm:cxn modelId="{3EFE8ED7-ECFD-BA44-A0C2-FE53CC94F09A}" type="presOf" srcId="{9113C7A7-8B53-3449-99EC-D2D4A270F807}" destId="{1E30088A-6101-8B4B-98D8-752CE482BC2E}" srcOrd="1" destOrd="0" presId="urn:microsoft.com/office/officeart/2005/8/layout/vProcess5"/>
    <dgm:cxn modelId="{D93E09E6-592B-F247-8550-2706DF82B390}" type="presOf" srcId="{E8F4E437-32AB-4943-9C2B-D7D8729FA814}" destId="{30EE4D35-F3BE-5F4A-AC6B-615021B65636}" srcOrd="1" destOrd="0" presId="urn:microsoft.com/office/officeart/2005/8/layout/vProcess5"/>
    <dgm:cxn modelId="{AB1C30EC-BD09-D24E-98B9-7C20804F2105}" type="presOf" srcId="{9113C7A7-8B53-3449-99EC-D2D4A270F807}" destId="{2B33BA93-399B-B14B-9203-A1D2901331CA}" srcOrd="0" destOrd="0" presId="urn:microsoft.com/office/officeart/2005/8/layout/vProcess5"/>
    <dgm:cxn modelId="{A9677FF1-04FB-E741-A6DD-B315294BC24E}" type="presOf" srcId="{BC810E73-2F84-7A47-A9F8-56ADFA75AFAF}" destId="{2953DB21-F14D-1944-9178-5C555B7D5DE4}" srcOrd="0" destOrd="0" presId="urn:microsoft.com/office/officeart/2005/8/layout/vProcess5"/>
    <dgm:cxn modelId="{574E1E4C-EBCA-794F-AF0A-752CE3DAB485}" type="presParOf" srcId="{16EC975C-47D3-3245-8A67-D4F04BD3828A}" destId="{464352C7-F296-FB44-BF2D-6FD2B0BFA482}" srcOrd="0" destOrd="0" presId="urn:microsoft.com/office/officeart/2005/8/layout/vProcess5"/>
    <dgm:cxn modelId="{04C6B035-24FC-3642-9620-2A3633282C6F}" type="presParOf" srcId="{16EC975C-47D3-3245-8A67-D4F04BD3828A}" destId="{1E606EDC-92FC-E04C-8AD2-E9C5F6C6A496}" srcOrd="1" destOrd="0" presId="urn:microsoft.com/office/officeart/2005/8/layout/vProcess5"/>
    <dgm:cxn modelId="{A4CE19FE-45C1-B045-A4E4-1DB4FE4DDAEF}" type="presParOf" srcId="{16EC975C-47D3-3245-8A67-D4F04BD3828A}" destId="{2B33BA93-399B-B14B-9203-A1D2901331CA}" srcOrd="2" destOrd="0" presId="urn:microsoft.com/office/officeart/2005/8/layout/vProcess5"/>
    <dgm:cxn modelId="{29C60E0B-CB33-364D-BAD3-E6B7A6A78D29}" type="presParOf" srcId="{16EC975C-47D3-3245-8A67-D4F04BD3828A}" destId="{2953DB21-F14D-1944-9178-5C555B7D5DE4}" srcOrd="3" destOrd="0" presId="urn:microsoft.com/office/officeart/2005/8/layout/vProcess5"/>
    <dgm:cxn modelId="{3533189A-D8AC-804A-8E9E-D5A401FEA92B}" type="presParOf" srcId="{16EC975C-47D3-3245-8A67-D4F04BD3828A}" destId="{938E8735-2EDB-EB4B-8C6D-72C9BE96EE19}" srcOrd="4" destOrd="0" presId="urn:microsoft.com/office/officeart/2005/8/layout/vProcess5"/>
    <dgm:cxn modelId="{A16A6F5A-1E31-594C-8A07-12D8AD99A444}" type="presParOf" srcId="{16EC975C-47D3-3245-8A67-D4F04BD3828A}" destId="{78907A30-7290-8145-AFD5-8BEF203F1355}" srcOrd="5" destOrd="0" presId="urn:microsoft.com/office/officeart/2005/8/layout/vProcess5"/>
    <dgm:cxn modelId="{C90AA3F7-9110-9346-9915-05B7C7EA4B28}" type="presParOf" srcId="{16EC975C-47D3-3245-8A67-D4F04BD3828A}" destId="{11D08D5A-16FE-4C48-9894-67B404CF1528}" srcOrd="6" destOrd="0" presId="urn:microsoft.com/office/officeart/2005/8/layout/vProcess5"/>
    <dgm:cxn modelId="{C5FF1847-0F36-5D4D-ADEC-7F392C8C44C5}" type="presParOf" srcId="{16EC975C-47D3-3245-8A67-D4F04BD3828A}" destId="{3B94CAA0-83A5-6D40-A5D1-FFAAFC419200}" srcOrd="7" destOrd="0" presId="urn:microsoft.com/office/officeart/2005/8/layout/vProcess5"/>
    <dgm:cxn modelId="{B47543F6-F9E5-7941-8003-0F54FC3F856A}" type="presParOf" srcId="{16EC975C-47D3-3245-8A67-D4F04BD3828A}" destId="{9F8A570A-2CCA-B34F-936F-94D04610F5EF}" srcOrd="8" destOrd="0" presId="urn:microsoft.com/office/officeart/2005/8/layout/vProcess5"/>
    <dgm:cxn modelId="{9F9F92CD-81CE-6B4E-9419-781C165DE948}" type="presParOf" srcId="{16EC975C-47D3-3245-8A67-D4F04BD3828A}" destId="{76ECD6F8-6203-E647-9A32-CFBDC968EEC5}" srcOrd="9" destOrd="0" presId="urn:microsoft.com/office/officeart/2005/8/layout/vProcess5"/>
    <dgm:cxn modelId="{84267093-8524-274C-B1CD-C2806EE905C9}" type="presParOf" srcId="{16EC975C-47D3-3245-8A67-D4F04BD3828A}" destId="{FAA5FAED-B257-C74E-98A5-F2954730A45F}" srcOrd="10" destOrd="0" presId="urn:microsoft.com/office/officeart/2005/8/layout/vProcess5"/>
    <dgm:cxn modelId="{0715A6C3-3E69-4C49-ABB2-78B70FA66F36}" type="presParOf" srcId="{16EC975C-47D3-3245-8A67-D4F04BD3828A}" destId="{1E30088A-6101-8B4B-98D8-752CE482BC2E}" srcOrd="11" destOrd="0" presId="urn:microsoft.com/office/officeart/2005/8/layout/vProcess5"/>
    <dgm:cxn modelId="{91615BF3-253F-3742-BAE1-BF51FB1442FC}" type="presParOf" srcId="{16EC975C-47D3-3245-8A67-D4F04BD3828A}" destId="{302D868C-5435-FA4F-9BD0-003085C34C24}" srcOrd="12" destOrd="0" presId="urn:microsoft.com/office/officeart/2005/8/layout/vProcess5"/>
    <dgm:cxn modelId="{7B62E54C-36A8-E64A-A4AB-43FB1CA43493}" type="presParOf" srcId="{16EC975C-47D3-3245-8A67-D4F04BD3828A}" destId="{30EE4D35-F3BE-5F4A-AC6B-615021B65636}" srcOrd="13" destOrd="0" presId="urn:microsoft.com/office/officeart/2005/8/layout/vProcess5"/>
    <dgm:cxn modelId="{ED5958D6-8B7A-9B40-A445-6D4279F56075}" type="presParOf" srcId="{16EC975C-47D3-3245-8A67-D4F04BD3828A}" destId="{61088534-E2EC-954A-975F-E79EF98CF491}"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700351-A85C-49AD-A6AF-F716D006B7A5}"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49DF5CD6-1D9A-4ACB-BC33-286B9EC2C6ED}">
      <dgm:prSet/>
      <dgm:spPr/>
      <dgm:t>
        <a:bodyPr/>
        <a:lstStyle/>
        <a:p>
          <a:r>
            <a:rPr lang="en-US"/>
            <a:t>1998</a:t>
          </a:r>
        </a:p>
      </dgm:t>
    </dgm:pt>
    <dgm:pt modelId="{6D715B2C-A373-47EB-B53C-41336DE00024}" type="parTrans" cxnId="{97E727E3-6DEA-42A1-8C1F-0DB64FF57228}">
      <dgm:prSet/>
      <dgm:spPr/>
      <dgm:t>
        <a:bodyPr/>
        <a:lstStyle/>
        <a:p>
          <a:endParaRPr lang="en-US"/>
        </a:p>
      </dgm:t>
    </dgm:pt>
    <dgm:pt modelId="{481C0D8B-A202-4398-A7D9-52701F1359A0}" type="sibTrans" cxnId="{97E727E3-6DEA-42A1-8C1F-0DB64FF57228}">
      <dgm:prSet/>
      <dgm:spPr/>
      <dgm:t>
        <a:bodyPr/>
        <a:lstStyle/>
        <a:p>
          <a:endParaRPr lang="en-US"/>
        </a:p>
      </dgm:t>
    </dgm:pt>
    <dgm:pt modelId="{70E1C52E-4D8C-42F5-9125-1DA60A40BD55}">
      <dgm:prSet/>
      <dgm:spPr/>
      <dgm:t>
        <a:bodyPr/>
        <a:lstStyle/>
        <a:p>
          <a:r>
            <a:rPr lang="en-US"/>
            <a:t>Joesbury et al HR 1998</a:t>
          </a:r>
        </a:p>
      </dgm:t>
    </dgm:pt>
    <dgm:pt modelId="{759BA2B1-294E-4A25-98C5-CA71A0B6F9A0}" type="parTrans" cxnId="{127BA102-A853-438F-B977-1ED2CBF6F43C}">
      <dgm:prSet/>
      <dgm:spPr/>
      <dgm:t>
        <a:bodyPr/>
        <a:lstStyle/>
        <a:p>
          <a:endParaRPr lang="en-US"/>
        </a:p>
      </dgm:t>
    </dgm:pt>
    <dgm:pt modelId="{A85A3DE9-F1D3-4B94-BC5E-83E05ABC5056}" type="sibTrans" cxnId="{127BA102-A853-438F-B977-1ED2CBF6F43C}">
      <dgm:prSet/>
      <dgm:spPr/>
      <dgm:t>
        <a:bodyPr/>
        <a:lstStyle/>
        <a:p>
          <a:endParaRPr lang="en-US"/>
        </a:p>
      </dgm:t>
    </dgm:pt>
    <dgm:pt modelId="{3A108E56-327C-45BE-B70C-B190167A4381}">
      <dgm:prSet/>
      <dgm:spPr/>
      <dgm:t>
        <a:bodyPr/>
        <a:lstStyle/>
        <a:p>
          <a:r>
            <a:rPr lang="en-US" dirty="0"/>
            <a:t>Male partner smoking: sig reduced chance ongoing pregnancy (n=498)</a:t>
          </a:r>
        </a:p>
      </dgm:t>
    </dgm:pt>
    <dgm:pt modelId="{BC18A328-AFE9-47BA-BFA7-66A3FFC4F543}" type="parTrans" cxnId="{F3024E16-D42F-47CD-9444-99F79284AE1F}">
      <dgm:prSet/>
      <dgm:spPr/>
      <dgm:t>
        <a:bodyPr/>
        <a:lstStyle/>
        <a:p>
          <a:endParaRPr lang="en-US"/>
        </a:p>
      </dgm:t>
    </dgm:pt>
    <dgm:pt modelId="{5AD45F05-EADB-45C0-ABCC-3FE7DC7A2600}" type="sibTrans" cxnId="{F3024E16-D42F-47CD-9444-99F79284AE1F}">
      <dgm:prSet/>
      <dgm:spPr/>
      <dgm:t>
        <a:bodyPr/>
        <a:lstStyle/>
        <a:p>
          <a:endParaRPr lang="en-US"/>
        </a:p>
      </dgm:t>
    </dgm:pt>
    <dgm:pt modelId="{8354BFC8-CA6C-4E4F-A231-FBC78E935E90}">
      <dgm:prSet/>
      <dgm:spPr/>
      <dgm:t>
        <a:bodyPr/>
        <a:lstStyle/>
        <a:p>
          <a:r>
            <a:rPr lang="en-US"/>
            <a:t>2004</a:t>
          </a:r>
        </a:p>
      </dgm:t>
    </dgm:pt>
    <dgm:pt modelId="{CDC3C24E-A2CF-4E71-9DCB-36917831C1D6}" type="parTrans" cxnId="{80E8AEAC-4FA5-4D63-8D63-6F659FBF66B7}">
      <dgm:prSet/>
      <dgm:spPr/>
      <dgm:t>
        <a:bodyPr/>
        <a:lstStyle/>
        <a:p>
          <a:endParaRPr lang="en-US"/>
        </a:p>
      </dgm:t>
    </dgm:pt>
    <dgm:pt modelId="{5A182899-A196-485B-B747-D16FDD146FD4}" type="sibTrans" cxnId="{80E8AEAC-4FA5-4D63-8D63-6F659FBF66B7}">
      <dgm:prSet/>
      <dgm:spPr/>
      <dgm:t>
        <a:bodyPr/>
        <a:lstStyle/>
        <a:p>
          <a:endParaRPr lang="en-US"/>
        </a:p>
      </dgm:t>
    </dgm:pt>
    <dgm:pt modelId="{B68E4524-2BE5-4478-A214-8EDB060ED8C8}">
      <dgm:prSet/>
      <dgm:spPr/>
      <dgm:t>
        <a:bodyPr/>
        <a:lstStyle/>
        <a:p>
          <a:r>
            <a:rPr lang="en-US"/>
            <a:t>Jensen et al 2004</a:t>
          </a:r>
        </a:p>
      </dgm:t>
    </dgm:pt>
    <dgm:pt modelId="{4C8C28EC-0DCA-4AA9-80F7-3A1387F2CDAA}" type="parTrans" cxnId="{2BFE4F11-D6C4-40B9-95F8-669027CC8719}">
      <dgm:prSet/>
      <dgm:spPr/>
      <dgm:t>
        <a:bodyPr/>
        <a:lstStyle/>
        <a:p>
          <a:endParaRPr lang="en-US"/>
        </a:p>
      </dgm:t>
    </dgm:pt>
    <dgm:pt modelId="{03494DBC-0DCF-4A7B-95CC-6EE4DE27748B}" type="sibTrans" cxnId="{2BFE4F11-D6C4-40B9-95F8-669027CC8719}">
      <dgm:prSet/>
      <dgm:spPr/>
      <dgm:t>
        <a:bodyPr/>
        <a:lstStyle/>
        <a:p>
          <a:endParaRPr lang="en-US"/>
        </a:p>
      </dgm:t>
    </dgm:pt>
    <dgm:pt modelId="{A1AB58F3-AFFF-4F65-B30C-F0268C213CA4}">
      <dgm:prSet/>
      <dgm:spPr/>
      <dgm:t>
        <a:bodyPr/>
        <a:lstStyle/>
        <a:p>
          <a:r>
            <a:rPr lang="en-US"/>
            <a:t>Male smoking sig reduces success rate ART (n=301): both IVF (18% v 32%) and ICSI (22% v 38%) </a:t>
          </a:r>
        </a:p>
      </dgm:t>
    </dgm:pt>
    <dgm:pt modelId="{0BDFAFCB-B179-4260-8D76-B56877495592}" type="parTrans" cxnId="{15FFD1A8-8B7F-4881-9703-C3FF53AD1C56}">
      <dgm:prSet/>
      <dgm:spPr/>
      <dgm:t>
        <a:bodyPr/>
        <a:lstStyle/>
        <a:p>
          <a:endParaRPr lang="en-US"/>
        </a:p>
      </dgm:t>
    </dgm:pt>
    <dgm:pt modelId="{F0B7C17A-A083-4F9F-A7E5-F6F7B8CDC134}" type="sibTrans" cxnId="{15FFD1A8-8B7F-4881-9703-C3FF53AD1C56}">
      <dgm:prSet/>
      <dgm:spPr/>
      <dgm:t>
        <a:bodyPr/>
        <a:lstStyle/>
        <a:p>
          <a:endParaRPr lang="en-US"/>
        </a:p>
      </dgm:t>
    </dgm:pt>
    <dgm:pt modelId="{AD556444-D460-4A77-94CF-4B471B7CB2DD}">
      <dgm:prSet/>
      <dgm:spPr/>
      <dgm:t>
        <a:bodyPr/>
        <a:lstStyle/>
        <a:p>
          <a:r>
            <a:rPr lang="en-US"/>
            <a:t>2010</a:t>
          </a:r>
        </a:p>
      </dgm:t>
    </dgm:pt>
    <dgm:pt modelId="{8A0A95FA-8C68-4185-8944-A08262FEE726}" type="parTrans" cxnId="{A93CFD0B-1C4D-42B4-B187-D35132A3CB61}">
      <dgm:prSet/>
      <dgm:spPr/>
      <dgm:t>
        <a:bodyPr/>
        <a:lstStyle/>
        <a:p>
          <a:endParaRPr lang="en-US"/>
        </a:p>
      </dgm:t>
    </dgm:pt>
    <dgm:pt modelId="{3CA327DF-C3C8-4DFC-B316-69E7B8082827}" type="sibTrans" cxnId="{A93CFD0B-1C4D-42B4-B187-D35132A3CB61}">
      <dgm:prSet/>
      <dgm:spPr/>
      <dgm:t>
        <a:bodyPr/>
        <a:lstStyle/>
        <a:p>
          <a:endParaRPr lang="en-US"/>
        </a:p>
      </dgm:t>
    </dgm:pt>
    <dgm:pt modelId="{79350ACD-5123-472F-9845-22299B631224}">
      <dgm:prSet/>
      <dgm:spPr/>
      <dgm:t>
        <a:bodyPr/>
        <a:lstStyle/>
        <a:p>
          <a:r>
            <a:rPr lang="en-US"/>
            <a:t>Fuentes et al 2010</a:t>
          </a:r>
        </a:p>
      </dgm:t>
    </dgm:pt>
    <dgm:pt modelId="{65D9F6FA-6468-4695-8389-3FF559E0F874}" type="parTrans" cxnId="{73858D10-CB38-4FC1-AF36-2B8E24F3C76E}">
      <dgm:prSet/>
      <dgm:spPr/>
      <dgm:t>
        <a:bodyPr/>
        <a:lstStyle/>
        <a:p>
          <a:endParaRPr lang="en-US"/>
        </a:p>
      </dgm:t>
    </dgm:pt>
    <dgm:pt modelId="{F4200C18-FB0D-4DE1-81D0-F89A59C27038}" type="sibTrans" cxnId="{73858D10-CB38-4FC1-AF36-2B8E24F3C76E}">
      <dgm:prSet/>
      <dgm:spPr/>
      <dgm:t>
        <a:bodyPr/>
        <a:lstStyle/>
        <a:p>
          <a:endParaRPr lang="en-US"/>
        </a:p>
      </dgm:t>
    </dgm:pt>
    <dgm:pt modelId="{022E727C-CAE6-4BE3-9AFA-264174467291}">
      <dgm:prSet/>
      <dgm:spPr/>
      <dgm:t>
        <a:bodyPr/>
        <a:lstStyle/>
        <a:p>
          <a:r>
            <a:rPr lang="en-US"/>
            <a:t>Lower live birth rate IVF / ICSI if male partner smoked (7.8% v 21.1% n=166)</a:t>
          </a:r>
        </a:p>
      </dgm:t>
    </dgm:pt>
    <dgm:pt modelId="{390AF7CE-A4E3-4648-A20A-56F581931548}" type="parTrans" cxnId="{05633293-4032-4869-B2EC-16CF0A4E58A0}">
      <dgm:prSet/>
      <dgm:spPr/>
      <dgm:t>
        <a:bodyPr/>
        <a:lstStyle/>
        <a:p>
          <a:endParaRPr lang="en-US"/>
        </a:p>
      </dgm:t>
    </dgm:pt>
    <dgm:pt modelId="{94EEAABA-CDD8-4143-9664-46CCC74D2770}" type="sibTrans" cxnId="{05633293-4032-4869-B2EC-16CF0A4E58A0}">
      <dgm:prSet/>
      <dgm:spPr/>
      <dgm:t>
        <a:bodyPr/>
        <a:lstStyle/>
        <a:p>
          <a:endParaRPr lang="en-US"/>
        </a:p>
      </dgm:t>
    </dgm:pt>
    <dgm:pt modelId="{7907F4EB-C621-CC45-AF75-DE45905D493A}" type="pres">
      <dgm:prSet presAssocID="{BA700351-A85C-49AD-A6AF-F716D006B7A5}" presName="Name0" presStyleCnt="0">
        <dgm:presLayoutVars>
          <dgm:chMax/>
          <dgm:chPref/>
          <dgm:animLvl val="lvl"/>
        </dgm:presLayoutVars>
      </dgm:prSet>
      <dgm:spPr/>
    </dgm:pt>
    <dgm:pt modelId="{8603DF96-B256-8840-9BCB-F70A3285C781}" type="pres">
      <dgm:prSet presAssocID="{49DF5CD6-1D9A-4ACB-BC33-286B9EC2C6ED}" presName="composite1" presStyleCnt="0"/>
      <dgm:spPr/>
    </dgm:pt>
    <dgm:pt modelId="{55F5EA61-D33A-434E-9447-1B96442ADA62}" type="pres">
      <dgm:prSet presAssocID="{49DF5CD6-1D9A-4ACB-BC33-286B9EC2C6ED}" presName="parent1" presStyleLbl="alignNode1" presStyleIdx="0" presStyleCnt="3">
        <dgm:presLayoutVars>
          <dgm:chMax val="1"/>
          <dgm:chPref val="1"/>
          <dgm:bulletEnabled val="1"/>
        </dgm:presLayoutVars>
      </dgm:prSet>
      <dgm:spPr/>
    </dgm:pt>
    <dgm:pt modelId="{0469DEED-D800-1149-AAF4-901C4ADE3295}" type="pres">
      <dgm:prSet presAssocID="{49DF5CD6-1D9A-4ACB-BC33-286B9EC2C6ED}" presName="Childtext1" presStyleLbl="revTx" presStyleIdx="0" presStyleCnt="3">
        <dgm:presLayoutVars>
          <dgm:bulletEnabled val="1"/>
        </dgm:presLayoutVars>
      </dgm:prSet>
      <dgm:spPr/>
    </dgm:pt>
    <dgm:pt modelId="{39086DE3-297C-B748-8EAE-001DA377CBD6}" type="pres">
      <dgm:prSet presAssocID="{49DF5CD6-1D9A-4ACB-BC33-286B9EC2C6ED}" presName="ConnectLine1" presStyleLbl="sibTrans1D1" presStyleIdx="0" presStyleCnt="3"/>
      <dgm:spPr>
        <a:noFill/>
        <a:ln w="6350" cap="flat" cmpd="sng" algn="ctr">
          <a:solidFill>
            <a:schemeClr val="accent2">
              <a:hueOff val="0"/>
              <a:satOff val="0"/>
              <a:lumOff val="0"/>
              <a:alphaOff val="0"/>
            </a:schemeClr>
          </a:solidFill>
          <a:prstDash val="dash"/>
        </a:ln>
        <a:effectLst/>
      </dgm:spPr>
    </dgm:pt>
    <dgm:pt modelId="{32793DCC-FB76-414F-8044-A18404DCC500}" type="pres">
      <dgm:prSet presAssocID="{49DF5CD6-1D9A-4ACB-BC33-286B9EC2C6ED}" presName="ConnectLineEnd1" presStyleLbl="lnNode1" presStyleIdx="0" presStyleCnt="3"/>
      <dgm:spPr/>
    </dgm:pt>
    <dgm:pt modelId="{7516B632-919C-434D-8398-FBEA9F00D8F8}" type="pres">
      <dgm:prSet presAssocID="{49DF5CD6-1D9A-4ACB-BC33-286B9EC2C6ED}" presName="EmptyPane1" presStyleCnt="0"/>
      <dgm:spPr/>
    </dgm:pt>
    <dgm:pt modelId="{FAFF7BF1-132D-314D-A141-2DA1F92F07BE}" type="pres">
      <dgm:prSet presAssocID="{481C0D8B-A202-4398-A7D9-52701F1359A0}" presName="spaceBetweenRectangles1" presStyleCnt="0"/>
      <dgm:spPr/>
    </dgm:pt>
    <dgm:pt modelId="{2481B81E-FAF5-BC41-9EC6-9D9EEF742174}" type="pres">
      <dgm:prSet presAssocID="{8354BFC8-CA6C-4E4F-A231-FBC78E935E90}" presName="composite1" presStyleCnt="0"/>
      <dgm:spPr/>
    </dgm:pt>
    <dgm:pt modelId="{AEF1E9EA-37FA-9D47-999F-A307B2630BB3}" type="pres">
      <dgm:prSet presAssocID="{8354BFC8-CA6C-4E4F-A231-FBC78E935E90}" presName="parent1" presStyleLbl="alignNode1" presStyleIdx="1" presStyleCnt="3">
        <dgm:presLayoutVars>
          <dgm:chMax val="1"/>
          <dgm:chPref val="1"/>
          <dgm:bulletEnabled val="1"/>
        </dgm:presLayoutVars>
      </dgm:prSet>
      <dgm:spPr/>
    </dgm:pt>
    <dgm:pt modelId="{8C42665A-8B99-4D44-BDA0-25E76CB93035}" type="pres">
      <dgm:prSet presAssocID="{8354BFC8-CA6C-4E4F-A231-FBC78E935E90}" presName="Childtext1" presStyleLbl="revTx" presStyleIdx="1" presStyleCnt="3">
        <dgm:presLayoutVars>
          <dgm:bulletEnabled val="1"/>
        </dgm:presLayoutVars>
      </dgm:prSet>
      <dgm:spPr/>
    </dgm:pt>
    <dgm:pt modelId="{F2C8EE3B-EAB4-1944-AFB2-0EED53061671}" type="pres">
      <dgm:prSet presAssocID="{8354BFC8-CA6C-4E4F-A231-FBC78E935E90}" presName="ConnectLine1" presStyleLbl="sibTrans1D1" presStyleIdx="1" presStyleCnt="3"/>
      <dgm:spPr>
        <a:noFill/>
        <a:ln w="6350" cap="flat" cmpd="sng" algn="ctr">
          <a:solidFill>
            <a:schemeClr val="accent3">
              <a:hueOff val="0"/>
              <a:satOff val="0"/>
              <a:lumOff val="0"/>
              <a:alphaOff val="0"/>
            </a:schemeClr>
          </a:solidFill>
          <a:prstDash val="dash"/>
        </a:ln>
        <a:effectLst/>
      </dgm:spPr>
    </dgm:pt>
    <dgm:pt modelId="{FE38DDC2-65F5-774A-9AB5-85B76BC08A13}" type="pres">
      <dgm:prSet presAssocID="{8354BFC8-CA6C-4E4F-A231-FBC78E935E90}" presName="ConnectLineEnd1" presStyleLbl="lnNode1" presStyleIdx="1" presStyleCnt="3"/>
      <dgm:spPr/>
    </dgm:pt>
    <dgm:pt modelId="{09F44876-587B-324E-92DC-882E856AD392}" type="pres">
      <dgm:prSet presAssocID="{8354BFC8-CA6C-4E4F-A231-FBC78E935E90}" presName="EmptyPane1" presStyleCnt="0"/>
      <dgm:spPr/>
    </dgm:pt>
    <dgm:pt modelId="{165A4640-A94C-2746-9883-76308E0DFCC8}" type="pres">
      <dgm:prSet presAssocID="{5A182899-A196-485B-B747-D16FDD146FD4}" presName="spaceBetweenRectangles1" presStyleCnt="0"/>
      <dgm:spPr/>
    </dgm:pt>
    <dgm:pt modelId="{D9D69D93-454B-8841-84CB-9B40FD77B9E9}" type="pres">
      <dgm:prSet presAssocID="{AD556444-D460-4A77-94CF-4B471B7CB2DD}" presName="composite1" presStyleCnt="0"/>
      <dgm:spPr/>
    </dgm:pt>
    <dgm:pt modelId="{A7AFE37B-4F1E-3345-81E9-E940569C0AA9}" type="pres">
      <dgm:prSet presAssocID="{AD556444-D460-4A77-94CF-4B471B7CB2DD}" presName="parent1" presStyleLbl="alignNode1" presStyleIdx="2" presStyleCnt="3">
        <dgm:presLayoutVars>
          <dgm:chMax val="1"/>
          <dgm:chPref val="1"/>
          <dgm:bulletEnabled val="1"/>
        </dgm:presLayoutVars>
      </dgm:prSet>
      <dgm:spPr/>
    </dgm:pt>
    <dgm:pt modelId="{400D49D2-2C70-9A4A-973A-B3024FBB5B71}" type="pres">
      <dgm:prSet presAssocID="{AD556444-D460-4A77-94CF-4B471B7CB2DD}" presName="Childtext1" presStyleLbl="revTx" presStyleIdx="2" presStyleCnt="3">
        <dgm:presLayoutVars>
          <dgm:bulletEnabled val="1"/>
        </dgm:presLayoutVars>
      </dgm:prSet>
      <dgm:spPr/>
    </dgm:pt>
    <dgm:pt modelId="{526AE6D0-47B0-9B48-B6E0-48F598EAC749}" type="pres">
      <dgm:prSet presAssocID="{AD556444-D460-4A77-94CF-4B471B7CB2DD}" presName="ConnectLine1" presStyleLbl="sibTrans1D1" presStyleIdx="2" presStyleCnt="3"/>
      <dgm:spPr>
        <a:noFill/>
        <a:ln w="6350" cap="flat" cmpd="sng" algn="ctr">
          <a:solidFill>
            <a:schemeClr val="accent4">
              <a:hueOff val="0"/>
              <a:satOff val="0"/>
              <a:lumOff val="0"/>
              <a:alphaOff val="0"/>
            </a:schemeClr>
          </a:solidFill>
          <a:prstDash val="dash"/>
        </a:ln>
        <a:effectLst/>
      </dgm:spPr>
    </dgm:pt>
    <dgm:pt modelId="{BFC54FDB-1095-0C47-989E-807AB838DFA5}" type="pres">
      <dgm:prSet presAssocID="{AD556444-D460-4A77-94CF-4B471B7CB2DD}" presName="ConnectLineEnd1" presStyleLbl="lnNode1" presStyleIdx="2" presStyleCnt="3"/>
      <dgm:spPr/>
    </dgm:pt>
    <dgm:pt modelId="{AD6B761B-90B0-0D48-8006-D67AB748C5A9}" type="pres">
      <dgm:prSet presAssocID="{AD556444-D460-4A77-94CF-4B471B7CB2DD}" presName="EmptyPane1" presStyleCnt="0"/>
      <dgm:spPr/>
    </dgm:pt>
  </dgm:ptLst>
  <dgm:cxnLst>
    <dgm:cxn modelId="{127BA102-A853-438F-B977-1ED2CBF6F43C}" srcId="{49DF5CD6-1D9A-4ACB-BC33-286B9EC2C6ED}" destId="{70E1C52E-4D8C-42F5-9125-1DA60A40BD55}" srcOrd="0" destOrd="0" parTransId="{759BA2B1-294E-4A25-98C5-CA71A0B6F9A0}" sibTransId="{A85A3DE9-F1D3-4B94-BC5E-83E05ABC5056}"/>
    <dgm:cxn modelId="{A93CFD0B-1C4D-42B4-B187-D35132A3CB61}" srcId="{BA700351-A85C-49AD-A6AF-F716D006B7A5}" destId="{AD556444-D460-4A77-94CF-4B471B7CB2DD}" srcOrd="2" destOrd="0" parTransId="{8A0A95FA-8C68-4185-8944-A08262FEE726}" sibTransId="{3CA327DF-C3C8-4DFC-B316-69E7B8082827}"/>
    <dgm:cxn modelId="{FCFB710D-EA93-9E4C-8CFF-A356D5B3A4A3}" type="presOf" srcId="{8354BFC8-CA6C-4E4F-A231-FBC78E935E90}" destId="{AEF1E9EA-37FA-9D47-999F-A307B2630BB3}" srcOrd="0" destOrd="0" presId="urn:microsoft.com/office/officeart/2016/7/layout/RoundedRectangleTimeline"/>
    <dgm:cxn modelId="{73858D10-CB38-4FC1-AF36-2B8E24F3C76E}" srcId="{AD556444-D460-4A77-94CF-4B471B7CB2DD}" destId="{79350ACD-5123-472F-9845-22299B631224}" srcOrd="0" destOrd="0" parTransId="{65D9F6FA-6468-4695-8389-3FF559E0F874}" sibTransId="{F4200C18-FB0D-4DE1-81D0-F89A59C27038}"/>
    <dgm:cxn modelId="{2BFE4F11-D6C4-40B9-95F8-669027CC8719}" srcId="{8354BFC8-CA6C-4E4F-A231-FBC78E935E90}" destId="{B68E4524-2BE5-4478-A214-8EDB060ED8C8}" srcOrd="0" destOrd="0" parTransId="{4C8C28EC-0DCA-4AA9-80F7-3A1387F2CDAA}" sibTransId="{03494DBC-0DCF-4A7B-95CC-6EE4DE27748B}"/>
    <dgm:cxn modelId="{F3024E16-D42F-47CD-9444-99F79284AE1F}" srcId="{49DF5CD6-1D9A-4ACB-BC33-286B9EC2C6ED}" destId="{3A108E56-327C-45BE-B70C-B190167A4381}" srcOrd="1" destOrd="0" parTransId="{BC18A328-AFE9-47BA-BFA7-66A3FFC4F543}" sibTransId="{5AD45F05-EADB-45C0-ABCC-3FE7DC7A2600}"/>
    <dgm:cxn modelId="{59E82D38-71A3-E843-82A9-A3E1967EBCE1}" type="presOf" srcId="{B68E4524-2BE5-4478-A214-8EDB060ED8C8}" destId="{8C42665A-8B99-4D44-BDA0-25E76CB93035}" srcOrd="0" destOrd="0" presId="urn:microsoft.com/office/officeart/2016/7/layout/RoundedRectangleTimeline"/>
    <dgm:cxn modelId="{5FC55B60-C9CD-4A49-8FBE-D245D54355C9}" type="presOf" srcId="{A1AB58F3-AFFF-4F65-B30C-F0268C213CA4}" destId="{8C42665A-8B99-4D44-BDA0-25E76CB93035}" srcOrd="0" destOrd="1" presId="urn:microsoft.com/office/officeart/2016/7/layout/RoundedRectangleTimeline"/>
    <dgm:cxn modelId="{F1046B6B-8B97-0943-8309-A66CDBA132AC}" type="presOf" srcId="{BA700351-A85C-49AD-A6AF-F716D006B7A5}" destId="{7907F4EB-C621-CC45-AF75-DE45905D493A}" srcOrd="0" destOrd="0" presId="urn:microsoft.com/office/officeart/2016/7/layout/RoundedRectangleTimeline"/>
    <dgm:cxn modelId="{F80B586F-0BDE-2D43-9060-B6E72ACC9635}" type="presOf" srcId="{AD556444-D460-4A77-94CF-4B471B7CB2DD}" destId="{A7AFE37B-4F1E-3345-81E9-E940569C0AA9}" srcOrd="0" destOrd="0" presId="urn:microsoft.com/office/officeart/2016/7/layout/RoundedRectangleTimeline"/>
    <dgm:cxn modelId="{9A00B383-11FF-F245-BBD3-04A9C05AFBCD}" type="presOf" srcId="{022E727C-CAE6-4BE3-9AFA-264174467291}" destId="{400D49D2-2C70-9A4A-973A-B3024FBB5B71}" srcOrd="0" destOrd="1" presId="urn:microsoft.com/office/officeart/2016/7/layout/RoundedRectangleTimeline"/>
    <dgm:cxn modelId="{84E3458C-9551-484D-91E0-F8C6233D5DA0}" type="presOf" srcId="{79350ACD-5123-472F-9845-22299B631224}" destId="{400D49D2-2C70-9A4A-973A-B3024FBB5B71}" srcOrd="0" destOrd="0" presId="urn:microsoft.com/office/officeart/2016/7/layout/RoundedRectangleTimeline"/>
    <dgm:cxn modelId="{05633293-4032-4869-B2EC-16CF0A4E58A0}" srcId="{AD556444-D460-4A77-94CF-4B471B7CB2DD}" destId="{022E727C-CAE6-4BE3-9AFA-264174467291}" srcOrd="1" destOrd="0" parTransId="{390AF7CE-A4E3-4648-A20A-56F581931548}" sibTransId="{94EEAABA-CDD8-4143-9664-46CCC74D2770}"/>
    <dgm:cxn modelId="{D1DEE5A4-89DD-C34A-8732-3109F268B0ED}" type="presOf" srcId="{70E1C52E-4D8C-42F5-9125-1DA60A40BD55}" destId="{0469DEED-D800-1149-AAF4-901C4ADE3295}" srcOrd="0" destOrd="0" presId="urn:microsoft.com/office/officeart/2016/7/layout/RoundedRectangleTimeline"/>
    <dgm:cxn modelId="{15FFD1A8-8B7F-4881-9703-C3FF53AD1C56}" srcId="{8354BFC8-CA6C-4E4F-A231-FBC78E935E90}" destId="{A1AB58F3-AFFF-4F65-B30C-F0268C213CA4}" srcOrd="1" destOrd="0" parTransId="{0BDFAFCB-B179-4260-8D76-B56877495592}" sibTransId="{F0B7C17A-A083-4F9F-A7E5-F6F7B8CDC134}"/>
    <dgm:cxn modelId="{E4D00DAA-3232-B649-A049-8D303BC30F83}" type="presOf" srcId="{3A108E56-327C-45BE-B70C-B190167A4381}" destId="{0469DEED-D800-1149-AAF4-901C4ADE3295}" srcOrd="0" destOrd="1" presId="urn:microsoft.com/office/officeart/2016/7/layout/RoundedRectangleTimeline"/>
    <dgm:cxn modelId="{80E8AEAC-4FA5-4D63-8D63-6F659FBF66B7}" srcId="{BA700351-A85C-49AD-A6AF-F716D006B7A5}" destId="{8354BFC8-CA6C-4E4F-A231-FBC78E935E90}" srcOrd="1" destOrd="0" parTransId="{CDC3C24E-A2CF-4E71-9DCB-36917831C1D6}" sibTransId="{5A182899-A196-485B-B747-D16FDD146FD4}"/>
    <dgm:cxn modelId="{6C103DBE-78A8-A348-902B-B0783CE2F53D}" type="presOf" srcId="{49DF5CD6-1D9A-4ACB-BC33-286B9EC2C6ED}" destId="{55F5EA61-D33A-434E-9447-1B96442ADA62}" srcOrd="0" destOrd="0" presId="urn:microsoft.com/office/officeart/2016/7/layout/RoundedRectangleTimeline"/>
    <dgm:cxn modelId="{97E727E3-6DEA-42A1-8C1F-0DB64FF57228}" srcId="{BA700351-A85C-49AD-A6AF-F716D006B7A5}" destId="{49DF5CD6-1D9A-4ACB-BC33-286B9EC2C6ED}" srcOrd="0" destOrd="0" parTransId="{6D715B2C-A373-47EB-B53C-41336DE00024}" sibTransId="{481C0D8B-A202-4398-A7D9-52701F1359A0}"/>
    <dgm:cxn modelId="{1145E13E-1461-F042-9018-4045FE11FC01}" type="presParOf" srcId="{7907F4EB-C621-CC45-AF75-DE45905D493A}" destId="{8603DF96-B256-8840-9BCB-F70A3285C781}" srcOrd="0" destOrd="0" presId="urn:microsoft.com/office/officeart/2016/7/layout/RoundedRectangleTimeline"/>
    <dgm:cxn modelId="{5084FD5B-8469-544A-BD9E-D79DA2D8C4FA}" type="presParOf" srcId="{8603DF96-B256-8840-9BCB-F70A3285C781}" destId="{55F5EA61-D33A-434E-9447-1B96442ADA62}" srcOrd="0" destOrd="0" presId="urn:microsoft.com/office/officeart/2016/7/layout/RoundedRectangleTimeline"/>
    <dgm:cxn modelId="{20699253-B068-B245-82A3-D9305FF169D7}" type="presParOf" srcId="{8603DF96-B256-8840-9BCB-F70A3285C781}" destId="{0469DEED-D800-1149-AAF4-901C4ADE3295}" srcOrd="1" destOrd="0" presId="urn:microsoft.com/office/officeart/2016/7/layout/RoundedRectangleTimeline"/>
    <dgm:cxn modelId="{7B777442-7CA9-8C4A-9CF3-A22FD8C03DC8}" type="presParOf" srcId="{8603DF96-B256-8840-9BCB-F70A3285C781}" destId="{39086DE3-297C-B748-8EAE-001DA377CBD6}" srcOrd="2" destOrd="0" presId="urn:microsoft.com/office/officeart/2016/7/layout/RoundedRectangleTimeline"/>
    <dgm:cxn modelId="{007A1873-EC17-2744-AB3B-95328FEC5811}" type="presParOf" srcId="{8603DF96-B256-8840-9BCB-F70A3285C781}" destId="{32793DCC-FB76-414F-8044-A18404DCC500}" srcOrd="3" destOrd="0" presId="urn:microsoft.com/office/officeart/2016/7/layout/RoundedRectangleTimeline"/>
    <dgm:cxn modelId="{E9A0B761-A6CC-0A44-AE4F-052BE435CCB8}" type="presParOf" srcId="{8603DF96-B256-8840-9BCB-F70A3285C781}" destId="{7516B632-919C-434D-8398-FBEA9F00D8F8}" srcOrd="4" destOrd="0" presId="urn:microsoft.com/office/officeart/2016/7/layout/RoundedRectangleTimeline"/>
    <dgm:cxn modelId="{306F239A-9E71-7E4B-A527-D0D59846B1EC}" type="presParOf" srcId="{7907F4EB-C621-CC45-AF75-DE45905D493A}" destId="{FAFF7BF1-132D-314D-A141-2DA1F92F07BE}" srcOrd="1" destOrd="0" presId="urn:microsoft.com/office/officeart/2016/7/layout/RoundedRectangleTimeline"/>
    <dgm:cxn modelId="{289E2CDF-FD2A-3049-B590-E0FC5411066D}" type="presParOf" srcId="{7907F4EB-C621-CC45-AF75-DE45905D493A}" destId="{2481B81E-FAF5-BC41-9EC6-9D9EEF742174}" srcOrd="2" destOrd="0" presId="urn:microsoft.com/office/officeart/2016/7/layout/RoundedRectangleTimeline"/>
    <dgm:cxn modelId="{E7B0047B-40EB-814C-95CD-5B9DD5942A06}" type="presParOf" srcId="{2481B81E-FAF5-BC41-9EC6-9D9EEF742174}" destId="{AEF1E9EA-37FA-9D47-999F-A307B2630BB3}" srcOrd="0" destOrd="0" presId="urn:microsoft.com/office/officeart/2016/7/layout/RoundedRectangleTimeline"/>
    <dgm:cxn modelId="{95A4F167-4B0E-4448-B3FA-D1604F5FD143}" type="presParOf" srcId="{2481B81E-FAF5-BC41-9EC6-9D9EEF742174}" destId="{8C42665A-8B99-4D44-BDA0-25E76CB93035}" srcOrd="1" destOrd="0" presId="urn:microsoft.com/office/officeart/2016/7/layout/RoundedRectangleTimeline"/>
    <dgm:cxn modelId="{E67039BB-D28A-6B42-B184-4476A73EB580}" type="presParOf" srcId="{2481B81E-FAF5-BC41-9EC6-9D9EEF742174}" destId="{F2C8EE3B-EAB4-1944-AFB2-0EED53061671}" srcOrd="2" destOrd="0" presId="urn:microsoft.com/office/officeart/2016/7/layout/RoundedRectangleTimeline"/>
    <dgm:cxn modelId="{129954A6-CAE2-1249-A5BE-024555B7819A}" type="presParOf" srcId="{2481B81E-FAF5-BC41-9EC6-9D9EEF742174}" destId="{FE38DDC2-65F5-774A-9AB5-85B76BC08A13}" srcOrd="3" destOrd="0" presId="urn:microsoft.com/office/officeart/2016/7/layout/RoundedRectangleTimeline"/>
    <dgm:cxn modelId="{362428C5-449F-A247-B2FA-E2DCE4D41F4B}" type="presParOf" srcId="{2481B81E-FAF5-BC41-9EC6-9D9EEF742174}" destId="{09F44876-587B-324E-92DC-882E856AD392}" srcOrd="4" destOrd="0" presId="urn:microsoft.com/office/officeart/2016/7/layout/RoundedRectangleTimeline"/>
    <dgm:cxn modelId="{2785CD9E-8874-C345-84D0-8F0DB8976181}" type="presParOf" srcId="{7907F4EB-C621-CC45-AF75-DE45905D493A}" destId="{165A4640-A94C-2746-9883-76308E0DFCC8}" srcOrd="3" destOrd="0" presId="urn:microsoft.com/office/officeart/2016/7/layout/RoundedRectangleTimeline"/>
    <dgm:cxn modelId="{307F5A84-C9CB-BA40-A46D-EFE5E9E44B6E}" type="presParOf" srcId="{7907F4EB-C621-CC45-AF75-DE45905D493A}" destId="{D9D69D93-454B-8841-84CB-9B40FD77B9E9}" srcOrd="4" destOrd="0" presId="urn:microsoft.com/office/officeart/2016/7/layout/RoundedRectangleTimeline"/>
    <dgm:cxn modelId="{C5598A55-4EE8-5941-A870-8F5EF2E3BBF3}" type="presParOf" srcId="{D9D69D93-454B-8841-84CB-9B40FD77B9E9}" destId="{A7AFE37B-4F1E-3345-81E9-E940569C0AA9}" srcOrd="0" destOrd="0" presId="urn:microsoft.com/office/officeart/2016/7/layout/RoundedRectangleTimeline"/>
    <dgm:cxn modelId="{1181BEE2-CCBE-E24D-A281-0BD728FB2855}" type="presParOf" srcId="{D9D69D93-454B-8841-84CB-9B40FD77B9E9}" destId="{400D49D2-2C70-9A4A-973A-B3024FBB5B71}" srcOrd="1" destOrd="0" presId="urn:microsoft.com/office/officeart/2016/7/layout/RoundedRectangleTimeline"/>
    <dgm:cxn modelId="{C95951F8-998F-E448-AF1B-27F11DA734A2}" type="presParOf" srcId="{D9D69D93-454B-8841-84CB-9B40FD77B9E9}" destId="{526AE6D0-47B0-9B48-B6E0-48F598EAC749}" srcOrd="2" destOrd="0" presId="urn:microsoft.com/office/officeart/2016/7/layout/RoundedRectangleTimeline"/>
    <dgm:cxn modelId="{F8916FFC-C68C-CF48-9E9B-C92656CED533}" type="presParOf" srcId="{D9D69D93-454B-8841-84CB-9B40FD77B9E9}" destId="{BFC54FDB-1095-0C47-989E-807AB838DFA5}" srcOrd="3" destOrd="0" presId="urn:microsoft.com/office/officeart/2016/7/layout/RoundedRectangleTimeline"/>
    <dgm:cxn modelId="{56BA263E-2CC0-0142-9747-544AA6608387}" type="presParOf" srcId="{D9D69D93-454B-8841-84CB-9B40FD77B9E9}" destId="{AD6B761B-90B0-0D48-8006-D67AB748C5A9}"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06EDC-92FC-E04C-8AD2-E9C5F6C6A496}">
      <dsp:nvSpPr>
        <dsp:cNvPr id="0" name=""/>
        <dsp:cNvSpPr/>
      </dsp:nvSpPr>
      <dsp:spPr>
        <a:xfrm>
          <a:off x="-113659" y="236168"/>
          <a:ext cx="5712193" cy="50892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Understand sperm function </a:t>
          </a:r>
        </a:p>
      </dsp:txBody>
      <dsp:txXfrm>
        <a:off x="-98753" y="251074"/>
        <a:ext cx="4682069" cy="479115"/>
      </dsp:txXfrm>
    </dsp:sp>
    <dsp:sp modelId="{2B33BA93-399B-B14B-9203-A1D2901331CA}">
      <dsp:nvSpPr>
        <dsp:cNvPr id="0" name=""/>
        <dsp:cNvSpPr/>
      </dsp:nvSpPr>
      <dsp:spPr>
        <a:xfrm>
          <a:off x="337465" y="1079868"/>
          <a:ext cx="5712193" cy="50892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Understand sperm dysfunction</a:t>
          </a:r>
        </a:p>
      </dsp:txBody>
      <dsp:txXfrm>
        <a:off x="352371" y="1094774"/>
        <a:ext cx="4684214" cy="479115"/>
      </dsp:txXfrm>
    </dsp:sp>
    <dsp:sp modelId="{2953DB21-F14D-1944-9178-5C555B7D5DE4}">
      <dsp:nvSpPr>
        <dsp:cNvPr id="0" name=""/>
        <dsp:cNvSpPr/>
      </dsp:nvSpPr>
      <dsp:spPr>
        <a:xfrm>
          <a:off x="697401" y="1973012"/>
          <a:ext cx="5712193" cy="50892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Correct sperm dysfunction</a:t>
          </a:r>
        </a:p>
      </dsp:txBody>
      <dsp:txXfrm>
        <a:off x="712307" y="1987918"/>
        <a:ext cx="4684214" cy="479115"/>
      </dsp:txXfrm>
    </dsp:sp>
    <dsp:sp modelId="{938E8735-2EDB-EB4B-8C6D-72C9BE96EE19}">
      <dsp:nvSpPr>
        <dsp:cNvPr id="0" name=""/>
        <dsp:cNvSpPr/>
      </dsp:nvSpPr>
      <dsp:spPr>
        <a:xfrm>
          <a:off x="1051142" y="2853761"/>
          <a:ext cx="5712193" cy="50892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Treat male infertility</a:t>
          </a:r>
        </a:p>
      </dsp:txBody>
      <dsp:txXfrm>
        <a:off x="1066048" y="2868667"/>
        <a:ext cx="4684214" cy="479115"/>
      </dsp:txXfrm>
    </dsp:sp>
    <dsp:sp modelId="{78907A30-7290-8145-AFD5-8BEF203F1355}">
      <dsp:nvSpPr>
        <dsp:cNvPr id="0" name=""/>
        <dsp:cNvSpPr/>
      </dsp:nvSpPr>
      <dsp:spPr>
        <a:xfrm>
          <a:off x="1681673" y="3652364"/>
          <a:ext cx="5207768" cy="801738"/>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1705155" y="3675846"/>
        <a:ext cx="4250782" cy="754774"/>
      </dsp:txXfrm>
    </dsp:sp>
    <dsp:sp modelId="{11D08D5A-16FE-4C48-9894-67B404CF1528}">
      <dsp:nvSpPr>
        <dsp:cNvPr id="0" name=""/>
        <dsp:cNvSpPr/>
      </dsp:nvSpPr>
      <dsp:spPr>
        <a:xfrm>
          <a:off x="4812744" y="585714"/>
          <a:ext cx="521130" cy="521130"/>
        </a:xfrm>
        <a:prstGeom prst="downArrow">
          <a:avLst>
            <a:gd name="adj1" fmla="val 55000"/>
            <a:gd name="adj2" fmla="val 45000"/>
          </a:avLst>
        </a:prstGeom>
        <a:solidFill>
          <a:schemeClr val="tx1">
            <a:lumMod val="85000"/>
            <a:alpha val="90000"/>
          </a:schemeClr>
        </a:solidFill>
        <a:ln w="6350" cap="flat" cmpd="sng" algn="ctr">
          <a:solidFill>
            <a:schemeClr val="tx2">
              <a:lumMod val="60000"/>
              <a:lumOff val="4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ln>
              <a:noFill/>
            </a:ln>
            <a:solidFill>
              <a:schemeClr val="tx2">
                <a:lumMod val="75000"/>
              </a:schemeClr>
            </a:solidFill>
          </a:endParaRPr>
        </a:p>
      </dsp:txBody>
      <dsp:txXfrm>
        <a:off x="4929998" y="585714"/>
        <a:ext cx="286622" cy="392150"/>
      </dsp:txXfrm>
    </dsp:sp>
    <dsp:sp modelId="{3B94CAA0-83A5-6D40-A5D1-FFAAFC419200}">
      <dsp:nvSpPr>
        <dsp:cNvPr id="0" name=""/>
        <dsp:cNvSpPr/>
      </dsp:nvSpPr>
      <dsp:spPr>
        <a:xfrm>
          <a:off x="5201636" y="1498805"/>
          <a:ext cx="521130" cy="521130"/>
        </a:xfrm>
        <a:prstGeom prst="downArrow">
          <a:avLst>
            <a:gd name="adj1" fmla="val 55000"/>
            <a:gd name="adj2" fmla="val 45000"/>
          </a:avLst>
        </a:prstGeom>
        <a:solidFill>
          <a:schemeClr val="tx1">
            <a:lumMod val="85000"/>
            <a:alpha val="90000"/>
          </a:schemeClr>
        </a:solidFill>
        <a:ln w="63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318890" y="1498805"/>
        <a:ext cx="286622" cy="392150"/>
      </dsp:txXfrm>
    </dsp:sp>
    <dsp:sp modelId="{9F8A570A-2CCA-B34F-936F-94D04610F5EF}">
      <dsp:nvSpPr>
        <dsp:cNvPr id="0" name=""/>
        <dsp:cNvSpPr/>
      </dsp:nvSpPr>
      <dsp:spPr>
        <a:xfrm>
          <a:off x="5590528" y="2398534"/>
          <a:ext cx="521130" cy="521130"/>
        </a:xfrm>
        <a:prstGeom prst="downArrow">
          <a:avLst>
            <a:gd name="adj1" fmla="val 55000"/>
            <a:gd name="adj2" fmla="val 45000"/>
          </a:avLst>
        </a:prstGeom>
        <a:solidFill>
          <a:schemeClr val="tx1">
            <a:lumMod val="85000"/>
            <a:alpha val="90000"/>
          </a:schemeClr>
        </a:solidFill>
        <a:ln w="63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707782" y="2398534"/>
        <a:ext cx="286622" cy="392150"/>
      </dsp:txXfrm>
    </dsp:sp>
    <dsp:sp modelId="{76ECD6F8-6203-E647-9A32-CFBDC968EEC5}">
      <dsp:nvSpPr>
        <dsp:cNvPr id="0" name=""/>
        <dsp:cNvSpPr/>
      </dsp:nvSpPr>
      <dsp:spPr>
        <a:xfrm>
          <a:off x="5979420" y="3320533"/>
          <a:ext cx="521130" cy="521130"/>
        </a:xfrm>
        <a:prstGeom prst="downArrow">
          <a:avLst>
            <a:gd name="adj1" fmla="val 55000"/>
            <a:gd name="adj2" fmla="val 45000"/>
          </a:avLst>
        </a:prstGeom>
        <a:solidFill>
          <a:schemeClr val="tx1">
            <a:lumMod val="85000"/>
            <a:alpha val="90000"/>
          </a:schemeClr>
        </a:solidFill>
        <a:ln w="63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6096674" y="3320533"/>
        <a:ext cx="286622" cy="392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06EDC-92FC-E04C-8AD2-E9C5F6C6A496}">
      <dsp:nvSpPr>
        <dsp:cNvPr id="0" name=""/>
        <dsp:cNvSpPr/>
      </dsp:nvSpPr>
      <dsp:spPr>
        <a:xfrm>
          <a:off x="-113659" y="236168"/>
          <a:ext cx="5712193" cy="50892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Understand sperm function </a:t>
          </a:r>
        </a:p>
      </dsp:txBody>
      <dsp:txXfrm>
        <a:off x="-98753" y="251074"/>
        <a:ext cx="4682069" cy="479115"/>
      </dsp:txXfrm>
    </dsp:sp>
    <dsp:sp modelId="{2B33BA93-399B-B14B-9203-A1D2901331CA}">
      <dsp:nvSpPr>
        <dsp:cNvPr id="0" name=""/>
        <dsp:cNvSpPr/>
      </dsp:nvSpPr>
      <dsp:spPr>
        <a:xfrm>
          <a:off x="337465" y="1079868"/>
          <a:ext cx="5712193" cy="50892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Understand sperm dysfunction</a:t>
          </a:r>
        </a:p>
      </dsp:txBody>
      <dsp:txXfrm>
        <a:off x="352371" y="1094774"/>
        <a:ext cx="4684214" cy="479115"/>
      </dsp:txXfrm>
    </dsp:sp>
    <dsp:sp modelId="{2953DB21-F14D-1944-9178-5C555B7D5DE4}">
      <dsp:nvSpPr>
        <dsp:cNvPr id="0" name=""/>
        <dsp:cNvSpPr/>
      </dsp:nvSpPr>
      <dsp:spPr>
        <a:xfrm>
          <a:off x="697401" y="1973012"/>
          <a:ext cx="5712193" cy="50892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Correct sperm dysfunction</a:t>
          </a:r>
        </a:p>
      </dsp:txBody>
      <dsp:txXfrm>
        <a:off x="712307" y="1987918"/>
        <a:ext cx="4684214" cy="479115"/>
      </dsp:txXfrm>
    </dsp:sp>
    <dsp:sp modelId="{938E8735-2EDB-EB4B-8C6D-72C9BE96EE19}">
      <dsp:nvSpPr>
        <dsp:cNvPr id="0" name=""/>
        <dsp:cNvSpPr/>
      </dsp:nvSpPr>
      <dsp:spPr>
        <a:xfrm>
          <a:off x="1051142" y="2853761"/>
          <a:ext cx="5712193" cy="50892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Treat male infertility</a:t>
          </a:r>
        </a:p>
      </dsp:txBody>
      <dsp:txXfrm>
        <a:off x="1066048" y="2868667"/>
        <a:ext cx="4684214" cy="479115"/>
      </dsp:txXfrm>
    </dsp:sp>
    <dsp:sp modelId="{78907A30-7290-8145-AFD5-8BEF203F1355}">
      <dsp:nvSpPr>
        <dsp:cNvPr id="0" name=""/>
        <dsp:cNvSpPr/>
      </dsp:nvSpPr>
      <dsp:spPr>
        <a:xfrm>
          <a:off x="1681673" y="3652364"/>
          <a:ext cx="5207768" cy="801738"/>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1705155" y="3675846"/>
        <a:ext cx="4250782" cy="754774"/>
      </dsp:txXfrm>
    </dsp:sp>
    <dsp:sp modelId="{11D08D5A-16FE-4C48-9894-67B404CF1528}">
      <dsp:nvSpPr>
        <dsp:cNvPr id="0" name=""/>
        <dsp:cNvSpPr/>
      </dsp:nvSpPr>
      <dsp:spPr>
        <a:xfrm>
          <a:off x="4812744" y="585714"/>
          <a:ext cx="521130" cy="521130"/>
        </a:xfrm>
        <a:prstGeom prst="downArrow">
          <a:avLst>
            <a:gd name="adj1" fmla="val 55000"/>
            <a:gd name="adj2" fmla="val 45000"/>
          </a:avLst>
        </a:prstGeom>
        <a:solidFill>
          <a:schemeClr val="tx1">
            <a:lumMod val="85000"/>
            <a:alpha val="90000"/>
          </a:schemeClr>
        </a:solidFill>
        <a:ln w="6350" cap="flat" cmpd="sng" algn="ctr">
          <a:solidFill>
            <a:schemeClr val="tx2">
              <a:lumMod val="60000"/>
              <a:lumOff val="4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ln>
              <a:noFill/>
            </a:ln>
            <a:solidFill>
              <a:schemeClr val="tx2">
                <a:lumMod val="75000"/>
              </a:schemeClr>
            </a:solidFill>
          </a:endParaRPr>
        </a:p>
      </dsp:txBody>
      <dsp:txXfrm>
        <a:off x="4929998" y="585714"/>
        <a:ext cx="286622" cy="392150"/>
      </dsp:txXfrm>
    </dsp:sp>
    <dsp:sp modelId="{3B94CAA0-83A5-6D40-A5D1-FFAAFC419200}">
      <dsp:nvSpPr>
        <dsp:cNvPr id="0" name=""/>
        <dsp:cNvSpPr/>
      </dsp:nvSpPr>
      <dsp:spPr>
        <a:xfrm>
          <a:off x="5201636" y="1498805"/>
          <a:ext cx="521130" cy="521130"/>
        </a:xfrm>
        <a:prstGeom prst="downArrow">
          <a:avLst>
            <a:gd name="adj1" fmla="val 55000"/>
            <a:gd name="adj2" fmla="val 45000"/>
          </a:avLst>
        </a:prstGeom>
        <a:solidFill>
          <a:schemeClr val="tx1">
            <a:lumMod val="85000"/>
            <a:alpha val="90000"/>
          </a:schemeClr>
        </a:solidFill>
        <a:ln w="63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318890" y="1498805"/>
        <a:ext cx="286622" cy="392150"/>
      </dsp:txXfrm>
    </dsp:sp>
    <dsp:sp modelId="{9F8A570A-2CCA-B34F-936F-94D04610F5EF}">
      <dsp:nvSpPr>
        <dsp:cNvPr id="0" name=""/>
        <dsp:cNvSpPr/>
      </dsp:nvSpPr>
      <dsp:spPr>
        <a:xfrm>
          <a:off x="5590528" y="2398534"/>
          <a:ext cx="521130" cy="521130"/>
        </a:xfrm>
        <a:prstGeom prst="downArrow">
          <a:avLst>
            <a:gd name="adj1" fmla="val 55000"/>
            <a:gd name="adj2" fmla="val 45000"/>
          </a:avLst>
        </a:prstGeom>
        <a:solidFill>
          <a:schemeClr val="tx1">
            <a:lumMod val="85000"/>
            <a:alpha val="90000"/>
          </a:schemeClr>
        </a:solidFill>
        <a:ln w="63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707782" y="2398534"/>
        <a:ext cx="286622" cy="392150"/>
      </dsp:txXfrm>
    </dsp:sp>
    <dsp:sp modelId="{76ECD6F8-6203-E647-9A32-CFBDC968EEC5}">
      <dsp:nvSpPr>
        <dsp:cNvPr id="0" name=""/>
        <dsp:cNvSpPr/>
      </dsp:nvSpPr>
      <dsp:spPr>
        <a:xfrm>
          <a:off x="5979420" y="3320533"/>
          <a:ext cx="521130" cy="521130"/>
        </a:xfrm>
        <a:prstGeom prst="downArrow">
          <a:avLst>
            <a:gd name="adj1" fmla="val 55000"/>
            <a:gd name="adj2" fmla="val 45000"/>
          </a:avLst>
        </a:prstGeom>
        <a:solidFill>
          <a:schemeClr val="tx1">
            <a:lumMod val="85000"/>
            <a:alpha val="90000"/>
          </a:schemeClr>
        </a:solidFill>
        <a:ln w="63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6096674" y="3320533"/>
        <a:ext cx="286622" cy="392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EA61-D33A-434E-9447-1B96442ADA62}">
      <dsp:nvSpPr>
        <dsp:cNvPr id="0" name=""/>
        <dsp:cNvSpPr/>
      </dsp:nvSpPr>
      <dsp:spPr>
        <a:xfrm rot="16200000">
          <a:off x="1135878" y="1800394"/>
          <a:ext cx="527685" cy="1676060"/>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1998</a:t>
          </a:r>
        </a:p>
      </dsp:txBody>
      <dsp:txXfrm rot="5400000">
        <a:off x="587450" y="2400341"/>
        <a:ext cx="1650301" cy="476167"/>
      </dsp:txXfrm>
    </dsp:sp>
    <dsp:sp modelId="{0469DEED-D800-1149-AAF4-901C4ADE3295}">
      <dsp:nvSpPr>
        <dsp:cNvPr id="0" name=""/>
        <dsp:cNvSpPr/>
      </dsp:nvSpPr>
      <dsp:spPr>
        <a:xfrm>
          <a:off x="3003" y="0"/>
          <a:ext cx="2793434" cy="184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a:t>Joesbury et al HR 1998</a:t>
          </a:r>
        </a:p>
        <a:p>
          <a:pPr marL="0" lvl="0" indent="0" algn="ctr" defTabSz="711200">
            <a:lnSpc>
              <a:spcPct val="90000"/>
            </a:lnSpc>
            <a:spcBef>
              <a:spcPct val="0"/>
            </a:spcBef>
            <a:spcAft>
              <a:spcPct val="35000"/>
            </a:spcAft>
            <a:buNone/>
          </a:pPr>
          <a:r>
            <a:rPr lang="en-US" sz="1600" kern="1200" dirty="0"/>
            <a:t>Male partner smoking: sig reduced chance ongoing pregnancy (n=498)</a:t>
          </a:r>
        </a:p>
      </dsp:txBody>
      <dsp:txXfrm>
        <a:off x="3003" y="0"/>
        <a:ext cx="2793434" cy="1846897"/>
      </dsp:txXfrm>
    </dsp:sp>
    <dsp:sp modelId="{39086DE3-297C-B748-8EAE-001DA377CBD6}">
      <dsp:nvSpPr>
        <dsp:cNvPr id="0" name=""/>
        <dsp:cNvSpPr/>
      </dsp:nvSpPr>
      <dsp:spPr>
        <a:xfrm>
          <a:off x="1399720" y="1952434"/>
          <a:ext cx="0" cy="422148"/>
        </a:xfrm>
        <a:prstGeom prst="line">
          <a:avLst/>
        </a:prstGeom>
        <a:noFill/>
        <a:ln w="635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2793DCC-FB76-414F-8044-A18404DCC500}">
      <dsp:nvSpPr>
        <dsp:cNvPr id="0" name=""/>
        <dsp:cNvSpPr/>
      </dsp:nvSpPr>
      <dsp:spPr>
        <a:xfrm>
          <a:off x="1346952" y="1846897"/>
          <a:ext cx="105537" cy="1055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1E9EA-37FA-9D47-999F-A307B2630BB3}">
      <dsp:nvSpPr>
        <dsp:cNvPr id="0" name=""/>
        <dsp:cNvSpPr/>
      </dsp:nvSpPr>
      <dsp:spPr>
        <a:xfrm>
          <a:off x="2237751" y="2374582"/>
          <a:ext cx="1676060" cy="52768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2004</a:t>
          </a:r>
        </a:p>
      </dsp:txBody>
      <dsp:txXfrm>
        <a:off x="2237751" y="2374582"/>
        <a:ext cx="1676060" cy="527685"/>
      </dsp:txXfrm>
    </dsp:sp>
    <dsp:sp modelId="{8C42665A-8B99-4D44-BDA0-25E76CB93035}">
      <dsp:nvSpPr>
        <dsp:cNvPr id="0" name=""/>
        <dsp:cNvSpPr/>
      </dsp:nvSpPr>
      <dsp:spPr>
        <a:xfrm>
          <a:off x="1679064" y="3429952"/>
          <a:ext cx="2793434" cy="184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None/>
          </a:pPr>
          <a:r>
            <a:rPr lang="en-US" sz="1600" kern="1200"/>
            <a:t>Jensen et al 2004</a:t>
          </a:r>
        </a:p>
        <a:p>
          <a:pPr marL="0" lvl="0" indent="0" algn="ctr" defTabSz="711200">
            <a:lnSpc>
              <a:spcPct val="90000"/>
            </a:lnSpc>
            <a:spcBef>
              <a:spcPct val="0"/>
            </a:spcBef>
            <a:spcAft>
              <a:spcPct val="35000"/>
            </a:spcAft>
            <a:buNone/>
          </a:pPr>
          <a:r>
            <a:rPr lang="en-US" sz="1600" kern="1200"/>
            <a:t>Male smoking sig reduces success rate ART (n=301): both IVF (18% v 32%) and ICSI (22% v 38%) </a:t>
          </a:r>
        </a:p>
      </dsp:txBody>
      <dsp:txXfrm>
        <a:off x="1679064" y="3429952"/>
        <a:ext cx="2793434" cy="1846897"/>
      </dsp:txXfrm>
    </dsp:sp>
    <dsp:sp modelId="{F2C8EE3B-EAB4-1944-AFB2-0EED53061671}">
      <dsp:nvSpPr>
        <dsp:cNvPr id="0" name=""/>
        <dsp:cNvSpPr/>
      </dsp:nvSpPr>
      <dsp:spPr>
        <a:xfrm>
          <a:off x="3075781" y="2902267"/>
          <a:ext cx="0" cy="422148"/>
        </a:xfrm>
        <a:prstGeom prst="line">
          <a:avLst/>
        </a:prstGeom>
        <a:noFill/>
        <a:ln w="6350"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E38DDC2-65F5-774A-9AB5-85B76BC08A13}">
      <dsp:nvSpPr>
        <dsp:cNvPr id="0" name=""/>
        <dsp:cNvSpPr/>
      </dsp:nvSpPr>
      <dsp:spPr>
        <a:xfrm>
          <a:off x="3023012" y="3324415"/>
          <a:ext cx="105537" cy="1055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FE37B-4F1E-3345-81E9-E940569C0AA9}">
      <dsp:nvSpPr>
        <dsp:cNvPr id="0" name=""/>
        <dsp:cNvSpPr/>
      </dsp:nvSpPr>
      <dsp:spPr>
        <a:xfrm rot="5400000">
          <a:off x="4487999" y="1800394"/>
          <a:ext cx="527685" cy="1676060"/>
        </a:xfrm>
        <a:prstGeom prst="round2Same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2010</a:t>
          </a:r>
        </a:p>
      </dsp:txBody>
      <dsp:txXfrm rot="-5400000">
        <a:off x="3913812" y="2400341"/>
        <a:ext cx="1650301" cy="476167"/>
      </dsp:txXfrm>
    </dsp:sp>
    <dsp:sp modelId="{400D49D2-2C70-9A4A-973A-B3024FBB5B71}">
      <dsp:nvSpPr>
        <dsp:cNvPr id="0" name=""/>
        <dsp:cNvSpPr/>
      </dsp:nvSpPr>
      <dsp:spPr>
        <a:xfrm>
          <a:off x="3355124" y="0"/>
          <a:ext cx="2793434" cy="184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a:t>Fuentes et al 2010</a:t>
          </a:r>
        </a:p>
        <a:p>
          <a:pPr marL="0" lvl="0" indent="0" algn="ctr" defTabSz="711200">
            <a:lnSpc>
              <a:spcPct val="90000"/>
            </a:lnSpc>
            <a:spcBef>
              <a:spcPct val="0"/>
            </a:spcBef>
            <a:spcAft>
              <a:spcPct val="35000"/>
            </a:spcAft>
            <a:buNone/>
          </a:pPr>
          <a:r>
            <a:rPr lang="en-US" sz="1600" kern="1200"/>
            <a:t>Lower live birth rate IVF / ICSI if male partner smoked (7.8% v 21.1% n=166)</a:t>
          </a:r>
        </a:p>
      </dsp:txBody>
      <dsp:txXfrm>
        <a:off x="3355124" y="0"/>
        <a:ext cx="2793434" cy="1846897"/>
      </dsp:txXfrm>
    </dsp:sp>
    <dsp:sp modelId="{526AE6D0-47B0-9B48-B6E0-48F598EAC749}">
      <dsp:nvSpPr>
        <dsp:cNvPr id="0" name=""/>
        <dsp:cNvSpPr/>
      </dsp:nvSpPr>
      <dsp:spPr>
        <a:xfrm>
          <a:off x="4751842" y="1952434"/>
          <a:ext cx="0" cy="422148"/>
        </a:xfrm>
        <a:prstGeom prst="line">
          <a:avLst/>
        </a:prstGeom>
        <a:noFill/>
        <a:ln w="6350"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FC54FDB-1095-0C47-989E-807AB838DFA5}">
      <dsp:nvSpPr>
        <dsp:cNvPr id="0" name=""/>
        <dsp:cNvSpPr/>
      </dsp:nvSpPr>
      <dsp:spPr>
        <a:xfrm>
          <a:off x="4699073" y="1846897"/>
          <a:ext cx="105537" cy="1055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1138D-E1FC-EF44-830C-B295F1845B29}" type="datetimeFigureOut">
              <a:rPr lang="en-US" smtClean="0"/>
              <a:t>11/14/2020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2CB60-6B0E-5843-8D04-664515DE8FA0}" type="slidenum">
              <a:rPr lang="en-US" smtClean="0"/>
              <a:t>‹#›</a:t>
            </a:fld>
            <a:endParaRPr lang="en-US"/>
          </a:p>
        </p:txBody>
      </p:sp>
    </p:spTree>
    <p:extLst>
      <p:ext uri="{BB962C8B-B14F-4D97-AF65-F5344CB8AC3E}">
        <p14:creationId xmlns:p14="http://schemas.microsoft.com/office/powerpoint/2010/main" val="425592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1</a:t>
            </a:fld>
            <a:endParaRPr lang="en-US"/>
          </a:p>
        </p:txBody>
      </p:sp>
    </p:spTree>
    <p:extLst>
      <p:ext uri="{BB962C8B-B14F-4D97-AF65-F5344CB8AC3E}">
        <p14:creationId xmlns:p14="http://schemas.microsoft.com/office/powerpoint/2010/main" val="3631779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B4E13-02E6-2844-862B-B4334B9D71A0}" type="slidenum">
              <a:rPr lang="en-US" smtClean="0"/>
              <a:t>10</a:t>
            </a:fld>
            <a:endParaRPr lang="en-US" dirty="0"/>
          </a:p>
        </p:txBody>
      </p:sp>
    </p:spTree>
    <p:extLst>
      <p:ext uri="{BB962C8B-B14F-4D97-AF65-F5344CB8AC3E}">
        <p14:creationId xmlns:p14="http://schemas.microsoft.com/office/powerpoint/2010/main" val="359020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7A55-8744-B54C-9546-A4A852F6D46A}" type="slidenum">
              <a:rPr lang="en-US" smtClean="0"/>
              <a:t>11</a:t>
            </a:fld>
            <a:endParaRPr lang="en-US" dirty="0"/>
          </a:p>
        </p:txBody>
      </p:sp>
    </p:spTree>
    <p:extLst>
      <p:ext uri="{BB962C8B-B14F-4D97-AF65-F5344CB8AC3E}">
        <p14:creationId xmlns:p14="http://schemas.microsoft.com/office/powerpoint/2010/main" val="359012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47A55-8744-B54C-9546-A4A852F6D46A}" type="slidenum">
              <a:rPr lang="en-US" smtClean="0"/>
              <a:t>12</a:t>
            </a:fld>
            <a:endParaRPr lang="en-US" dirty="0"/>
          </a:p>
        </p:txBody>
      </p:sp>
    </p:spTree>
    <p:extLst>
      <p:ext uri="{BB962C8B-B14F-4D97-AF65-F5344CB8AC3E}">
        <p14:creationId xmlns:p14="http://schemas.microsoft.com/office/powerpoint/2010/main" val="3612842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65DF7C3-BDC4-1944-B4D3-BF7AEE155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4F55D37-919F-6C49-8549-01ADE94EF9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a:extLst>
              <a:ext uri="{FF2B5EF4-FFF2-40B4-BE49-F238E27FC236}">
                <a16:creationId xmlns:a16="http://schemas.microsoft.com/office/drawing/2014/main" id="{4FB25931-D15D-7944-96D9-C2EFC51FBF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3A99D5DF-80C8-764A-A78F-2484AA637895}" type="slidenum">
              <a:rPr lang="en-US" altLang="en-US" sz="1200"/>
              <a:pPr/>
              <a:t>13</a:t>
            </a:fld>
            <a:endParaRPr lang="en-US" altLang="en-US" sz="1200"/>
          </a:p>
        </p:txBody>
      </p:sp>
    </p:spTree>
    <p:extLst>
      <p:ext uri="{BB962C8B-B14F-4D97-AF65-F5344CB8AC3E}">
        <p14:creationId xmlns:p14="http://schemas.microsoft.com/office/powerpoint/2010/main" val="305066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F9CD4D0-62D0-1D48-B1E7-8AE4CB1F99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2288E9A-D473-3A42-BD27-7B0F418B4E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cs typeface="Arial" panose="020B0604020202020204" pitchFamily="34" charset="0"/>
            </a:endParaRPr>
          </a:p>
        </p:txBody>
      </p:sp>
      <p:sp>
        <p:nvSpPr>
          <p:cNvPr id="50180" name="Slide Number Placeholder 3">
            <a:extLst>
              <a:ext uri="{FF2B5EF4-FFF2-40B4-BE49-F238E27FC236}">
                <a16:creationId xmlns:a16="http://schemas.microsoft.com/office/drawing/2014/main" id="{3A6F5A52-336E-5F41-B667-CD73268E47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764BC0C9-6821-204F-8234-AA405A516E2A}" type="slidenum">
              <a:rPr lang="en-GB" altLang="en-US" sz="1200"/>
              <a:pPr/>
              <a:t>14</a:t>
            </a:fld>
            <a:endParaRPr lang="en-GB" altLang="en-US" sz="1200"/>
          </a:p>
        </p:txBody>
      </p:sp>
    </p:spTree>
    <p:extLst>
      <p:ext uri="{BB962C8B-B14F-4D97-AF65-F5344CB8AC3E}">
        <p14:creationId xmlns:p14="http://schemas.microsoft.com/office/powerpoint/2010/main" val="2475932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8E3B4E13-02E6-2844-862B-B4334B9D71A0}" type="slidenum">
              <a:rPr lang="en-US" smtClean="0"/>
              <a:t>15</a:t>
            </a:fld>
            <a:endParaRPr lang="en-US" dirty="0"/>
          </a:p>
        </p:txBody>
      </p:sp>
    </p:spTree>
    <p:extLst>
      <p:ext uri="{BB962C8B-B14F-4D97-AF65-F5344CB8AC3E}">
        <p14:creationId xmlns:p14="http://schemas.microsoft.com/office/powerpoint/2010/main" val="270754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BD49C29-CCF5-DA4C-A03D-230C186D277F}" type="slidenum">
              <a:rPr lang="en-GB" sz="1200"/>
              <a:pPr/>
              <a:t>16</a:t>
            </a:fld>
            <a:endParaRPr lang="en-GB" sz="1200" dirty="0"/>
          </a:p>
        </p:txBody>
      </p:sp>
    </p:spTree>
    <p:extLst>
      <p:ext uri="{BB962C8B-B14F-4D97-AF65-F5344CB8AC3E}">
        <p14:creationId xmlns:p14="http://schemas.microsoft.com/office/powerpoint/2010/main" val="2115835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17</a:t>
            </a:fld>
            <a:endParaRPr lang="en-US"/>
          </a:p>
        </p:txBody>
      </p:sp>
    </p:spTree>
    <p:extLst>
      <p:ext uri="{BB962C8B-B14F-4D97-AF65-F5344CB8AC3E}">
        <p14:creationId xmlns:p14="http://schemas.microsoft.com/office/powerpoint/2010/main" val="4068791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18</a:t>
            </a:fld>
            <a:endParaRPr lang="en-US"/>
          </a:p>
        </p:txBody>
      </p:sp>
    </p:spTree>
    <p:extLst>
      <p:ext uri="{BB962C8B-B14F-4D97-AF65-F5344CB8AC3E}">
        <p14:creationId xmlns:p14="http://schemas.microsoft.com/office/powerpoint/2010/main" val="359351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4765AAE-BF65-6641-B6C7-7886F9D4C5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8C87B14C-4EAA-B347-A485-B8A7AC810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108" name="Slide Number Placeholder 3">
            <a:extLst>
              <a:ext uri="{FF2B5EF4-FFF2-40B4-BE49-F238E27FC236}">
                <a16:creationId xmlns:a16="http://schemas.microsoft.com/office/drawing/2014/main" id="{D8B4FFCE-3193-F046-AD5C-BF09ABF04A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E53BC27B-CEAB-A04B-9B77-C0FE35319F53}" type="slidenum">
              <a:rPr lang="en-US" altLang="en-US" sz="1200"/>
              <a:pPr/>
              <a:t>19</a:t>
            </a:fld>
            <a:endParaRPr lang="en-US" altLang="en-US" sz="1200"/>
          </a:p>
        </p:txBody>
      </p:sp>
    </p:spTree>
    <p:extLst>
      <p:ext uri="{BB962C8B-B14F-4D97-AF65-F5344CB8AC3E}">
        <p14:creationId xmlns:p14="http://schemas.microsoft.com/office/powerpoint/2010/main" val="203718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2</a:t>
            </a:fld>
            <a:endParaRPr lang="en-US"/>
          </a:p>
        </p:txBody>
      </p:sp>
    </p:spTree>
    <p:extLst>
      <p:ext uri="{BB962C8B-B14F-4D97-AF65-F5344CB8AC3E}">
        <p14:creationId xmlns:p14="http://schemas.microsoft.com/office/powerpoint/2010/main" val="322909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4765AAE-BF65-6641-B6C7-7886F9D4C5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8C87B14C-4EAA-B347-A485-B8A7AC810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108" name="Slide Number Placeholder 3">
            <a:extLst>
              <a:ext uri="{FF2B5EF4-FFF2-40B4-BE49-F238E27FC236}">
                <a16:creationId xmlns:a16="http://schemas.microsoft.com/office/drawing/2014/main" id="{D8B4FFCE-3193-F046-AD5C-BF09ABF04A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E53BC27B-CEAB-A04B-9B77-C0FE35319F53}" type="slidenum">
              <a:rPr lang="en-US" altLang="en-US" sz="1200"/>
              <a:pPr/>
              <a:t>20</a:t>
            </a:fld>
            <a:endParaRPr lang="en-US" altLang="en-US" sz="1200"/>
          </a:p>
        </p:txBody>
      </p:sp>
    </p:spTree>
    <p:extLst>
      <p:ext uri="{BB962C8B-B14F-4D97-AF65-F5344CB8AC3E}">
        <p14:creationId xmlns:p14="http://schemas.microsoft.com/office/powerpoint/2010/main" val="3991111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B6765CA-D464-8947-BBCB-198BB751FA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5DFB5ED-4163-7948-B600-073664C2C6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6564" name="Slide Number Placeholder 3">
            <a:extLst>
              <a:ext uri="{FF2B5EF4-FFF2-40B4-BE49-F238E27FC236}">
                <a16:creationId xmlns:a16="http://schemas.microsoft.com/office/drawing/2014/main" id="{5C9BDFFB-6694-6C46-94A2-1CFB8D3B99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F921C486-6AC8-7E45-8592-FD7CE24FDD90}" type="slidenum">
              <a:rPr lang="en-US" altLang="en-US" sz="1200"/>
              <a:pPr/>
              <a:t>21</a:t>
            </a:fld>
            <a:endParaRPr lang="en-US" altLang="en-US" sz="1200"/>
          </a:p>
        </p:txBody>
      </p:sp>
    </p:spTree>
    <p:extLst>
      <p:ext uri="{BB962C8B-B14F-4D97-AF65-F5344CB8AC3E}">
        <p14:creationId xmlns:p14="http://schemas.microsoft.com/office/powerpoint/2010/main" val="1294521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22</a:t>
            </a:fld>
            <a:endParaRPr lang="en-US"/>
          </a:p>
        </p:txBody>
      </p:sp>
    </p:spTree>
    <p:extLst>
      <p:ext uri="{BB962C8B-B14F-4D97-AF65-F5344CB8AC3E}">
        <p14:creationId xmlns:p14="http://schemas.microsoft.com/office/powerpoint/2010/main" val="1055601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23</a:t>
            </a:fld>
            <a:endParaRPr lang="en-US"/>
          </a:p>
        </p:txBody>
      </p:sp>
    </p:spTree>
    <p:extLst>
      <p:ext uri="{BB962C8B-B14F-4D97-AF65-F5344CB8AC3E}">
        <p14:creationId xmlns:p14="http://schemas.microsoft.com/office/powerpoint/2010/main" val="4150111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24</a:t>
            </a:fld>
            <a:endParaRPr lang="en-US"/>
          </a:p>
        </p:txBody>
      </p:sp>
    </p:spTree>
    <p:extLst>
      <p:ext uri="{BB962C8B-B14F-4D97-AF65-F5344CB8AC3E}">
        <p14:creationId xmlns:p14="http://schemas.microsoft.com/office/powerpoint/2010/main" val="1522567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25</a:t>
            </a:fld>
            <a:endParaRPr lang="en-US"/>
          </a:p>
        </p:txBody>
      </p:sp>
    </p:spTree>
    <p:extLst>
      <p:ext uri="{BB962C8B-B14F-4D97-AF65-F5344CB8AC3E}">
        <p14:creationId xmlns:p14="http://schemas.microsoft.com/office/powerpoint/2010/main" val="59456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26</a:t>
            </a:fld>
            <a:endParaRPr lang="en-US"/>
          </a:p>
        </p:txBody>
      </p:sp>
    </p:spTree>
    <p:extLst>
      <p:ext uri="{BB962C8B-B14F-4D97-AF65-F5344CB8AC3E}">
        <p14:creationId xmlns:p14="http://schemas.microsoft.com/office/powerpoint/2010/main" val="3377574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2CB60-6B0E-5843-8D04-664515DE8FA0}" type="slidenum">
              <a:rPr lang="en-US" smtClean="0"/>
              <a:t>27</a:t>
            </a:fld>
            <a:endParaRPr lang="en-US"/>
          </a:p>
        </p:txBody>
      </p:sp>
    </p:spTree>
    <p:extLst>
      <p:ext uri="{BB962C8B-B14F-4D97-AF65-F5344CB8AC3E}">
        <p14:creationId xmlns:p14="http://schemas.microsoft.com/office/powerpoint/2010/main" val="2577187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2CB60-6B0E-5843-8D04-664515DE8FA0}" type="slidenum">
              <a:rPr lang="en-US" smtClean="0"/>
              <a:t>28</a:t>
            </a:fld>
            <a:endParaRPr lang="en-US"/>
          </a:p>
        </p:txBody>
      </p:sp>
    </p:spTree>
    <p:extLst>
      <p:ext uri="{BB962C8B-B14F-4D97-AF65-F5344CB8AC3E}">
        <p14:creationId xmlns:p14="http://schemas.microsoft.com/office/powerpoint/2010/main" val="3662531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29</a:t>
            </a:fld>
            <a:endParaRPr lang="en-GB"/>
          </a:p>
        </p:txBody>
      </p:sp>
    </p:spTree>
    <p:extLst>
      <p:ext uri="{BB962C8B-B14F-4D97-AF65-F5344CB8AC3E}">
        <p14:creationId xmlns:p14="http://schemas.microsoft.com/office/powerpoint/2010/main" val="58599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B4E13-02E6-2844-862B-B4334B9D71A0}" type="slidenum">
              <a:rPr lang="en-US" smtClean="0"/>
              <a:t>3</a:t>
            </a:fld>
            <a:endParaRPr lang="en-US" dirty="0"/>
          </a:p>
        </p:txBody>
      </p:sp>
    </p:spTree>
    <p:extLst>
      <p:ext uri="{BB962C8B-B14F-4D97-AF65-F5344CB8AC3E}">
        <p14:creationId xmlns:p14="http://schemas.microsoft.com/office/powerpoint/2010/main" val="3867855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studies, 29914 participants included in meta-analysis review: Smoking affects all</a:t>
            </a:r>
            <a:r>
              <a:rPr lang="en-US" baseline="0" dirty="0"/>
              <a:t> sperm parameters</a:t>
            </a:r>
            <a:endParaRPr lang="en-US" dirty="0"/>
          </a:p>
        </p:txBody>
      </p:sp>
      <p:sp>
        <p:nvSpPr>
          <p:cNvPr id="4" name="Slide Number Placeholder 3"/>
          <p:cNvSpPr>
            <a:spLocks noGrp="1"/>
          </p:cNvSpPr>
          <p:nvPr>
            <p:ph type="sldNum" sz="quarter" idx="10"/>
          </p:nvPr>
        </p:nvSpPr>
        <p:spPr/>
        <p:txBody>
          <a:bodyPr/>
          <a:lstStyle/>
          <a:p>
            <a:fld id="{7EA72F32-678E-A649-94A3-21D8E0F1D652}" type="slidenum">
              <a:rPr lang="en-US" smtClean="0"/>
              <a:t>30</a:t>
            </a:fld>
            <a:endParaRPr lang="en-US"/>
          </a:p>
        </p:txBody>
      </p:sp>
    </p:spTree>
    <p:extLst>
      <p:ext uri="{BB962C8B-B14F-4D97-AF65-F5344CB8AC3E}">
        <p14:creationId xmlns:p14="http://schemas.microsoft.com/office/powerpoint/2010/main" val="2694435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studies, 10823 participants. Smoking negatively</a:t>
            </a:r>
            <a:r>
              <a:rPr lang="en-US" baseline="0" dirty="0"/>
              <a:t> affects sperm count and sperm morphology</a:t>
            </a:r>
            <a:endParaRPr lang="en-US" dirty="0"/>
          </a:p>
        </p:txBody>
      </p:sp>
      <p:sp>
        <p:nvSpPr>
          <p:cNvPr id="4" name="Slide Number Placeholder 3"/>
          <p:cNvSpPr>
            <a:spLocks noGrp="1"/>
          </p:cNvSpPr>
          <p:nvPr>
            <p:ph type="sldNum" sz="quarter" idx="10"/>
          </p:nvPr>
        </p:nvSpPr>
        <p:spPr/>
        <p:txBody>
          <a:bodyPr/>
          <a:lstStyle/>
          <a:p>
            <a:fld id="{7EA72F32-678E-A649-94A3-21D8E0F1D652}" type="slidenum">
              <a:rPr lang="en-US" smtClean="0"/>
              <a:t>31</a:t>
            </a:fld>
            <a:endParaRPr lang="en-US"/>
          </a:p>
        </p:txBody>
      </p:sp>
    </p:spTree>
    <p:extLst>
      <p:ext uri="{BB962C8B-B14F-4D97-AF65-F5344CB8AC3E}">
        <p14:creationId xmlns:p14="http://schemas.microsoft.com/office/powerpoint/2010/main" val="3068544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no effect on sperm motility, nor on probability</a:t>
            </a:r>
            <a:r>
              <a:rPr lang="en-US" baseline="0" dirty="0"/>
              <a:t> of azoospermia</a:t>
            </a:r>
          </a:p>
          <a:p>
            <a:endParaRPr lang="en-US" dirty="0"/>
          </a:p>
        </p:txBody>
      </p:sp>
      <p:sp>
        <p:nvSpPr>
          <p:cNvPr id="4" name="Slide Number Placeholder 3"/>
          <p:cNvSpPr>
            <a:spLocks noGrp="1"/>
          </p:cNvSpPr>
          <p:nvPr>
            <p:ph type="sldNum" sz="quarter" idx="10"/>
          </p:nvPr>
        </p:nvSpPr>
        <p:spPr/>
        <p:txBody>
          <a:bodyPr/>
          <a:lstStyle/>
          <a:p>
            <a:fld id="{7EA72F32-678E-A649-94A3-21D8E0F1D652}" type="slidenum">
              <a:rPr lang="en-US" smtClean="0"/>
              <a:t>32</a:t>
            </a:fld>
            <a:endParaRPr lang="en-US"/>
          </a:p>
        </p:txBody>
      </p:sp>
    </p:spTree>
    <p:extLst>
      <p:ext uri="{BB962C8B-B14F-4D97-AF65-F5344CB8AC3E}">
        <p14:creationId xmlns:p14="http://schemas.microsoft.com/office/powerpoint/2010/main" val="492239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5473 female / 1411 male pregnancy planners – no clear association between smoking and male fecundity</a:t>
            </a:r>
          </a:p>
          <a:p>
            <a:r>
              <a:rPr lang="en-US" dirty="0"/>
              <a:t>Note</a:t>
            </a:r>
            <a:r>
              <a:rPr lang="en-US" baseline="0" dirty="0"/>
              <a:t> study numbers and heterogeneity</a:t>
            </a:r>
            <a:endParaRPr lang="en-US" dirty="0"/>
          </a:p>
        </p:txBody>
      </p:sp>
      <p:sp>
        <p:nvSpPr>
          <p:cNvPr id="4" name="Slide Number Placeholder 3"/>
          <p:cNvSpPr>
            <a:spLocks noGrp="1"/>
          </p:cNvSpPr>
          <p:nvPr>
            <p:ph type="sldNum" sz="quarter" idx="10"/>
          </p:nvPr>
        </p:nvSpPr>
        <p:spPr/>
        <p:txBody>
          <a:bodyPr/>
          <a:lstStyle/>
          <a:p>
            <a:fld id="{7EA72F32-678E-A649-94A3-21D8E0F1D652}" type="slidenum">
              <a:rPr lang="en-US" smtClean="0"/>
              <a:t>33</a:t>
            </a:fld>
            <a:endParaRPr lang="en-US"/>
          </a:p>
        </p:txBody>
      </p:sp>
    </p:spTree>
    <p:extLst>
      <p:ext uri="{BB962C8B-B14F-4D97-AF65-F5344CB8AC3E}">
        <p14:creationId xmlns:p14="http://schemas.microsoft.com/office/powerpoint/2010/main" val="1072606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impact on ART outcomes: study numbers are small</a:t>
            </a:r>
          </a:p>
        </p:txBody>
      </p:sp>
      <p:sp>
        <p:nvSpPr>
          <p:cNvPr id="4" name="Slide Number Placeholder 3"/>
          <p:cNvSpPr>
            <a:spLocks noGrp="1"/>
          </p:cNvSpPr>
          <p:nvPr>
            <p:ph type="sldNum" sz="quarter" idx="10"/>
          </p:nvPr>
        </p:nvSpPr>
        <p:spPr/>
        <p:txBody>
          <a:bodyPr/>
          <a:lstStyle/>
          <a:p>
            <a:fld id="{7EA72F32-678E-A649-94A3-21D8E0F1D652}" type="slidenum">
              <a:rPr lang="en-US" smtClean="0"/>
              <a:t>34</a:t>
            </a:fld>
            <a:endParaRPr lang="en-US"/>
          </a:p>
        </p:txBody>
      </p:sp>
    </p:spTree>
    <p:extLst>
      <p:ext uri="{BB962C8B-B14F-4D97-AF65-F5344CB8AC3E}">
        <p14:creationId xmlns:p14="http://schemas.microsoft.com/office/powerpoint/2010/main" val="1290189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15 cross-sectional studies, 16395 men included</a:t>
            </a:r>
          </a:p>
          <a:p>
            <a:r>
              <a:rPr lang="en-US" sz="1200" b="0" i="0" u="none" strike="noStrike" kern="1200" baseline="0" dirty="0">
                <a:solidFill>
                  <a:schemeClr val="tx1"/>
                </a:solidFill>
                <a:latin typeface="+mn-lt"/>
                <a:ea typeface="+mn-ea"/>
                <a:cs typeface="+mn-cs"/>
              </a:rPr>
              <a:t>High levels of alcohol intake do appear to be associated with changes in semen that may affect fertility, but this review finds no evidence for negative effects of occasional alcohol intake</a:t>
            </a:r>
            <a:endParaRPr lang="en-US" dirty="0"/>
          </a:p>
        </p:txBody>
      </p:sp>
      <p:sp>
        <p:nvSpPr>
          <p:cNvPr id="4" name="Slide Number Placeholder 3"/>
          <p:cNvSpPr>
            <a:spLocks noGrp="1"/>
          </p:cNvSpPr>
          <p:nvPr>
            <p:ph type="sldNum" sz="quarter" idx="10"/>
          </p:nvPr>
        </p:nvSpPr>
        <p:spPr/>
        <p:txBody>
          <a:bodyPr/>
          <a:lstStyle/>
          <a:p>
            <a:fld id="{7EA72F32-678E-A649-94A3-21D8E0F1D652}" type="slidenum">
              <a:rPr lang="en-US" smtClean="0"/>
              <a:t>35</a:t>
            </a:fld>
            <a:endParaRPr lang="en-US"/>
          </a:p>
        </p:txBody>
      </p:sp>
    </p:spTree>
    <p:extLst>
      <p:ext uri="{BB962C8B-B14F-4D97-AF65-F5344CB8AC3E}">
        <p14:creationId xmlns:p14="http://schemas.microsoft.com/office/powerpoint/2010/main" val="4270169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of weight loss intervention is variable</a:t>
            </a:r>
            <a:r>
              <a:rPr lang="en-US" baseline="0" dirty="0"/>
              <a:t> and may depend on sped of weight loss and nutritional status</a:t>
            </a:r>
            <a:endParaRPr lang="en-US" dirty="0"/>
          </a:p>
          <a:p>
            <a:r>
              <a:rPr lang="en-US" dirty="0"/>
              <a:t>Weight loss intervention is</a:t>
            </a:r>
            <a:r>
              <a:rPr lang="en-US" baseline="0" dirty="0"/>
              <a:t> complex – requires change in diet and lifestyle – exercise </a:t>
            </a:r>
            <a:r>
              <a:rPr lang="en-US" baseline="0" dirty="0" err="1"/>
              <a:t>etc</a:t>
            </a:r>
            <a:endParaRPr lang="en-US" dirty="0"/>
          </a:p>
        </p:txBody>
      </p:sp>
      <p:sp>
        <p:nvSpPr>
          <p:cNvPr id="4" name="Slide Number Placeholder 3"/>
          <p:cNvSpPr>
            <a:spLocks noGrp="1"/>
          </p:cNvSpPr>
          <p:nvPr>
            <p:ph type="sldNum" sz="quarter" idx="10"/>
          </p:nvPr>
        </p:nvSpPr>
        <p:spPr/>
        <p:txBody>
          <a:bodyPr/>
          <a:lstStyle/>
          <a:p>
            <a:fld id="{7EA72F32-678E-A649-94A3-21D8E0F1D652}" type="slidenum">
              <a:rPr lang="en-US" smtClean="0"/>
              <a:t>36</a:t>
            </a:fld>
            <a:endParaRPr lang="en-US"/>
          </a:p>
        </p:txBody>
      </p:sp>
    </p:spTree>
    <p:extLst>
      <p:ext uri="{BB962C8B-B14F-4D97-AF65-F5344CB8AC3E}">
        <p14:creationId xmlns:p14="http://schemas.microsoft.com/office/powerpoint/2010/main" val="2592154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 positive association</a:t>
            </a:r>
          </a:p>
          <a:p>
            <a:r>
              <a:rPr lang="en-US" dirty="0"/>
              <a:t>Orange =</a:t>
            </a:r>
            <a:r>
              <a:rPr lang="en-US" baseline="0" dirty="0"/>
              <a:t> negative association</a:t>
            </a:r>
          </a:p>
          <a:p>
            <a:r>
              <a:rPr lang="en-US" baseline="0" dirty="0"/>
              <a:t>Caffeine</a:t>
            </a:r>
          </a:p>
          <a:p>
            <a:r>
              <a:rPr lang="en-US" baseline="0" dirty="0"/>
              <a:t>Processed meat</a:t>
            </a:r>
          </a:p>
          <a:p>
            <a:r>
              <a:rPr lang="en-US" baseline="0" dirty="0"/>
              <a:t>High sugar</a:t>
            </a:r>
          </a:p>
          <a:p>
            <a:r>
              <a:rPr lang="en-US" baseline="0" dirty="0"/>
              <a:t>Low fruit/veg</a:t>
            </a:r>
            <a:endParaRPr lang="en-US" dirty="0"/>
          </a:p>
        </p:txBody>
      </p:sp>
      <p:sp>
        <p:nvSpPr>
          <p:cNvPr id="4" name="Slide Number Placeholder 3"/>
          <p:cNvSpPr>
            <a:spLocks noGrp="1"/>
          </p:cNvSpPr>
          <p:nvPr>
            <p:ph type="sldNum" sz="quarter" idx="10"/>
          </p:nvPr>
        </p:nvSpPr>
        <p:spPr/>
        <p:txBody>
          <a:bodyPr/>
          <a:lstStyle/>
          <a:p>
            <a:fld id="{7EA72F32-678E-A649-94A3-21D8E0F1D652}" type="slidenum">
              <a:rPr lang="en-US" smtClean="0"/>
              <a:t>37</a:t>
            </a:fld>
            <a:endParaRPr lang="en-US"/>
          </a:p>
        </p:txBody>
      </p:sp>
    </p:spTree>
    <p:extLst>
      <p:ext uri="{BB962C8B-B14F-4D97-AF65-F5344CB8AC3E}">
        <p14:creationId xmlns:p14="http://schemas.microsoft.com/office/powerpoint/2010/main" val="818216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38</a:t>
            </a:fld>
            <a:endParaRPr lang="en-GB"/>
          </a:p>
        </p:txBody>
      </p:sp>
    </p:spTree>
    <p:extLst>
      <p:ext uri="{BB962C8B-B14F-4D97-AF65-F5344CB8AC3E}">
        <p14:creationId xmlns:p14="http://schemas.microsoft.com/office/powerpoint/2010/main" val="2454042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39</a:t>
            </a:fld>
            <a:endParaRPr lang="en-GB"/>
          </a:p>
        </p:txBody>
      </p:sp>
    </p:spTree>
    <p:extLst>
      <p:ext uri="{BB962C8B-B14F-4D97-AF65-F5344CB8AC3E}">
        <p14:creationId xmlns:p14="http://schemas.microsoft.com/office/powerpoint/2010/main" val="2945361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B4E13-02E6-2844-862B-B4334B9D71A0}" type="slidenum">
              <a:rPr lang="en-US" smtClean="0"/>
              <a:t>4</a:t>
            </a:fld>
            <a:endParaRPr lang="en-US" dirty="0"/>
          </a:p>
        </p:txBody>
      </p:sp>
    </p:spTree>
    <p:extLst>
      <p:ext uri="{BB962C8B-B14F-4D97-AF65-F5344CB8AC3E}">
        <p14:creationId xmlns:p14="http://schemas.microsoft.com/office/powerpoint/2010/main" val="3302409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Improves motility</a:t>
            </a:r>
          </a:p>
        </p:txBody>
      </p:sp>
      <p:sp>
        <p:nvSpPr>
          <p:cNvPr id="4" name="Slide Number Placeholder 3"/>
          <p:cNvSpPr>
            <a:spLocks noGrp="1"/>
          </p:cNvSpPr>
          <p:nvPr>
            <p:ph type="sldNum" sz="quarter" idx="10"/>
          </p:nvPr>
        </p:nvSpPr>
        <p:spPr/>
        <p:txBody>
          <a:bodyPr/>
          <a:lstStyle/>
          <a:p>
            <a:fld id="{7EA72F32-678E-A649-94A3-21D8E0F1D652}" type="slidenum">
              <a:rPr lang="en-US" smtClean="0"/>
              <a:t>40</a:t>
            </a:fld>
            <a:endParaRPr lang="en-US"/>
          </a:p>
        </p:txBody>
      </p:sp>
    </p:spTree>
    <p:extLst>
      <p:ext uri="{BB962C8B-B14F-4D97-AF65-F5344CB8AC3E}">
        <p14:creationId xmlns:p14="http://schemas.microsoft.com/office/powerpoint/2010/main" val="1938522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Improves concentration / motility</a:t>
            </a:r>
            <a:r>
              <a:rPr lang="en-US" baseline="0" dirty="0"/>
              <a:t> / morphology</a:t>
            </a:r>
            <a:endParaRPr lang="en-US" dirty="0"/>
          </a:p>
        </p:txBody>
      </p:sp>
      <p:sp>
        <p:nvSpPr>
          <p:cNvPr id="4" name="Slide Number Placeholder 3"/>
          <p:cNvSpPr>
            <a:spLocks noGrp="1"/>
          </p:cNvSpPr>
          <p:nvPr>
            <p:ph type="sldNum" sz="quarter" idx="10"/>
          </p:nvPr>
        </p:nvSpPr>
        <p:spPr/>
        <p:txBody>
          <a:bodyPr/>
          <a:lstStyle/>
          <a:p>
            <a:fld id="{7EA72F32-678E-A649-94A3-21D8E0F1D652}" type="slidenum">
              <a:rPr lang="en-US" smtClean="0"/>
              <a:t>41</a:t>
            </a:fld>
            <a:endParaRPr lang="en-US"/>
          </a:p>
        </p:txBody>
      </p:sp>
    </p:spTree>
    <p:extLst>
      <p:ext uri="{BB962C8B-B14F-4D97-AF65-F5344CB8AC3E}">
        <p14:creationId xmlns:p14="http://schemas.microsoft.com/office/powerpoint/2010/main" val="3605643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42</a:t>
            </a:fld>
            <a:endParaRPr lang="en-GB"/>
          </a:p>
        </p:txBody>
      </p:sp>
    </p:spTree>
    <p:extLst>
      <p:ext uri="{BB962C8B-B14F-4D97-AF65-F5344CB8AC3E}">
        <p14:creationId xmlns:p14="http://schemas.microsoft.com/office/powerpoint/2010/main" val="3244913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43</a:t>
            </a:fld>
            <a:endParaRPr lang="en-GB"/>
          </a:p>
        </p:txBody>
      </p:sp>
    </p:spTree>
    <p:extLst>
      <p:ext uri="{BB962C8B-B14F-4D97-AF65-F5344CB8AC3E}">
        <p14:creationId xmlns:p14="http://schemas.microsoft.com/office/powerpoint/2010/main" val="1236237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Improves</a:t>
            </a:r>
            <a:r>
              <a:rPr lang="en-US" baseline="0" dirty="0"/>
              <a:t> motility / morphology</a:t>
            </a:r>
            <a:endParaRPr lang="en-US" dirty="0"/>
          </a:p>
        </p:txBody>
      </p:sp>
      <p:sp>
        <p:nvSpPr>
          <p:cNvPr id="4" name="Slide Number Placeholder 3"/>
          <p:cNvSpPr>
            <a:spLocks noGrp="1"/>
          </p:cNvSpPr>
          <p:nvPr>
            <p:ph type="sldNum" sz="quarter" idx="10"/>
          </p:nvPr>
        </p:nvSpPr>
        <p:spPr/>
        <p:txBody>
          <a:bodyPr/>
          <a:lstStyle/>
          <a:p>
            <a:fld id="{7EA72F32-678E-A649-94A3-21D8E0F1D652}" type="slidenum">
              <a:rPr lang="en-US" smtClean="0"/>
              <a:t>44</a:t>
            </a:fld>
            <a:endParaRPr lang="en-US"/>
          </a:p>
        </p:txBody>
      </p:sp>
    </p:spTree>
    <p:extLst>
      <p:ext uri="{BB962C8B-B14F-4D97-AF65-F5344CB8AC3E}">
        <p14:creationId xmlns:p14="http://schemas.microsoft.com/office/powerpoint/2010/main" val="1136668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Improves</a:t>
            </a:r>
            <a:r>
              <a:rPr lang="en-US" baseline="0" dirty="0"/>
              <a:t> sperm </a:t>
            </a:r>
            <a:r>
              <a:rPr lang="en-US" baseline="0" dirty="0" err="1"/>
              <a:t>conc</a:t>
            </a:r>
            <a:r>
              <a:rPr lang="en-US" baseline="0" dirty="0"/>
              <a:t> / total but not progressive motility / morphology</a:t>
            </a:r>
            <a:endParaRPr lang="en-US" dirty="0"/>
          </a:p>
        </p:txBody>
      </p:sp>
      <p:sp>
        <p:nvSpPr>
          <p:cNvPr id="4" name="Slide Number Placeholder 3"/>
          <p:cNvSpPr>
            <a:spLocks noGrp="1"/>
          </p:cNvSpPr>
          <p:nvPr>
            <p:ph type="sldNum" sz="quarter" idx="10"/>
          </p:nvPr>
        </p:nvSpPr>
        <p:spPr/>
        <p:txBody>
          <a:bodyPr/>
          <a:lstStyle/>
          <a:p>
            <a:fld id="{7EA72F32-678E-A649-94A3-21D8E0F1D652}" type="slidenum">
              <a:rPr lang="en-US" smtClean="0"/>
              <a:t>45</a:t>
            </a:fld>
            <a:endParaRPr lang="en-US"/>
          </a:p>
        </p:txBody>
      </p:sp>
    </p:spTree>
    <p:extLst>
      <p:ext uri="{BB962C8B-B14F-4D97-AF65-F5344CB8AC3E}">
        <p14:creationId xmlns:p14="http://schemas.microsoft.com/office/powerpoint/2010/main" val="1269008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Improves concentration / motility / morphology</a:t>
            </a:r>
          </a:p>
        </p:txBody>
      </p:sp>
      <p:sp>
        <p:nvSpPr>
          <p:cNvPr id="4" name="Slide Number Placeholder 3"/>
          <p:cNvSpPr>
            <a:spLocks noGrp="1"/>
          </p:cNvSpPr>
          <p:nvPr>
            <p:ph type="sldNum" sz="quarter" idx="10"/>
          </p:nvPr>
        </p:nvSpPr>
        <p:spPr/>
        <p:txBody>
          <a:bodyPr/>
          <a:lstStyle/>
          <a:p>
            <a:fld id="{7EA72F32-678E-A649-94A3-21D8E0F1D652}" type="slidenum">
              <a:rPr lang="en-US" smtClean="0"/>
              <a:t>46</a:t>
            </a:fld>
            <a:endParaRPr lang="en-US"/>
          </a:p>
        </p:txBody>
      </p:sp>
    </p:spTree>
    <p:extLst>
      <p:ext uri="{BB962C8B-B14F-4D97-AF65-F5344CB8AC3E}">
        <p14:creationId xmlns:p14="http://schemas.microsoft.com/office/powerpoint/2010/main" val="2732094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47</a:t>
            </a:fld>
            <a:endParaRPr lang="en-GB"/>
          </a:p>
        </p:txBody>
      </p:sp>
    </p:spTree>
    <p:extLst>
      <p:ext uri="{BB962C8B-B14F-4D97-AF65-F5344CB8AC3E}">
        <p14:creationId xmlns:p14="http://schemas.microsoft.com/office/powerpoint/2010/main" val="2198385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Analysis of components of 12 common male fertility supplements:</a:t>
            </a:r>
          </a:p>
          <a:p>
            <a:r>
              <a:rPr lang="en-US" dirty="0"/>
              <a:t>Perhaps not surprisingly, nearly all preparations contain folic acid (vit B9), vit C and/or Vit E</a:t>
            </a:r>
          </a:p>
        </p:txBody>
      </p:sp>
      <p:sp>
        <p:nvSpPr>
          <p:cNvPr id="4" name="Slide Number Placeholder 3"/>
          <p:cNvSpPr>
            <a:spLocks noGrp="1"/>
          </p:cNvSpPr>
          <p:nvPr>
            <p:ph type="sldNum" sz="quarter" idx="10"/>
          </p:nvPr>
        </p:nvSpPr>
        <p:spPr/>
        <p:txBody>
          <a:bodyPr/>
          <a:lstStyle/>
          <a:p>
            <a:fld id="{E3C5EC8D-F747-4735-89A5-867BF42F451D}" type="slidenum">
              <a:rPr lang="en-GB" smtClean="0"/>
              <a:pPr/>
              <a:t>48</a:t>
            </a:fld>
            <a:endParaRPr lang="en-GB"/>
          </a:p>
        </p:txBody>
      </p:sp>
    </p:spTree>
    <p:extLst>
      <p:ext uri="{BB962C8B-B14F-4D97-AF65-F5344CB8AC3E}">
        <p14:creationId xmlns:p14="http://schemas.microsoft.com/office/powerpoint/2010/main" val="1119432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49</a:t>
            </a:fld>
            <a:endParaRPr lang="en-GB"/>
          </a:p>
        </p:txBody>
      </p:sp>
    </p:spTree>
    <p:extLst>
      <p:ext uri="{BB962C8B-B14F-4D97-AF65-F5344CB8AC3E}">
        <p14:creationId xmlns:p14="http://schemas.microsoft.com/office/powerpoint/2010/main" val="170936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3C4F3B2-D7C6-9F4A-8A08-3792144D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75FB61C-44BE-304E-BA13-43C005BD47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2976D3B6-C035-3649-8017-EFFBEDA87C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43487D1-6C50-2246-911E-EE89F514A033}" type="slidenum">
              <a:rPr lang="en-US" altLang="en-US" sz="1200"/>
              <a:pPr/>
              <a:t>5</a:t>
            </a:fld>
            <a:endParaRPr lang="en-US" altLang="en-US" sz="1200"/>
          </a:p>
        </p:txBody>
      </p:sp>
    </p:spTree>
    <p:extLst>
      <p:ext uri="{BB962C8B-B14F-4D97-AF65-F5344CB8AC3E}">
        <p14:creationId xmlns:p14="http://schemas.microsoft.com/office/powerpoint/2010/main" val="3322993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contain selenium and zinc, with a</a:t>
            </a:r>
            <a:r>
              <a:rPr lang="en-US" baseline="0" dirty="0"/>
              <a:t> variety of other trace elements in half of them</a:t>
            </a:r>
            <a:endParaRPr lang="en-US"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50</a:t>
            </a:fld>
            <a:endParaRPr lang="en-GB"/>
          </a:p>
        </p:txBody>
      </p:sp>
    </p:spTree>
    <p:extLst>
      <p:ext uri="{BB962C8B-B14F-4D97-AF65-F5344CB8AC3E}">
        <p14:creationId xmlns:p14="http://schemas.microsoft.com/office/powerpoint/2010/main" val="1726742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51</a:t>
            </a:fld>
            <a:endParaRPr lang="en-GB"/>
          </a:p>
        </p:txBody>
      </p:sp>
    </p:spTree>
    <p:extLst>
      <p:ext uri="{BB962C8B-B14F-4D97-AF65-F5344CB8AC3E}">
        <p14:creationId xmlns:p14="http://schemas.microsoft.com/office/powerpoint/2010/main" val="3071639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contain coenzyme Q10</a:t>
            </a:r>
          </a:p>
        </p:txBody>
      </p:sp>
      <p:sp>
        <p:nvSpPr>
          <p:cNvPr id="4" name="Slide Number Placeholder 3"/>
          <p:cNvSpPr>
            <a:spLocks noGrp="1"/>
          </p:cNvSpPr>
          <p:nvPr>
            <p:ph type="sldNum" sz="quarter" idx="10"/>
          </p:nvPr>
        </p:nvSpPr>
        <p:spPr/>
        <p:txBody>
          <a:bodyPr/>
          <a:lstStyle/>
          <a:p>
            <a:fld id="{E3C5EC8D-F747-4735-89A5-867BF42F451D}" type="slidenum">
              <a:rPr lang="en-GB" smtClean="0"/>
              <a:pPr/>
              <a:t>52</a:t>
            </a:fld>
            <a:endParaRPr lang="en-GB"/>
          </a:p>
        </p:txBody>
      </p:sp>
    </p:spTree>
    <p:extLst>
      <p:ext uri="{BB962C8B-B14F-4D97-AF65-F5344CB8AC3E}">
        <p14:creationId xmlns:p14="http://schemas.microsoft.com/office/powerpoint/2010/main" val="3690137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also contain L-carnitine, but only 25% (3/12) contain N-</a:t>
            </a:r>
            <a:r>
              <a:rPr lang="en-GB" dirty="0" err="1"/>
              <a:t>aceytl</a:t>
            </a:r>
            <a:r>
              <a:rPr lang="en-GB" dirty="0"/>
              <a:t> L-cysteine</a:t>
            </a:r>
          </a:p>
        </p:txBody>
      </p:sp>
      <p:sp>
        <p:nvSpPr>
          <p:cNvPr id="4" name="Slide Number Placeholder 3"/>
          <p:cNvSpPr>
            <a:spLocks noGrp="1"/>
          </p:cNvSpPr>
          <p:nvPr>
            <p:ph type="sldNum" sz="quarter" idx="10"/>
          </p:nvPr>
        </p:nvSpPr>
        <p:spPr/>
        <p:txBody>
          <a:bodyPr/>
          <a:lstStyle/>
          <a:p>
            <a:fld id="{E3C5EC8D-F747-4735-89A5-867BF42F451D}" type="slidenum">
              <a:rPr lang="en-GB" smtClean="0"/>
              <a:pPr/>
              <a:t>53</a:t>
            </a:fld>
            <a:endParaRPr lang="en-GB"/>
          </a:p>
        </p:txBody>
      </p:sp>
    </p:spTree>
    <p:extLst>
      <p:ext uri="{BB962C8B-B14F-4D97-AF65-F5344CB8AC3E}">
        <p14:creationId xmlns:p14="http://schemas.microsoft.com/office/powerpoint/2010/main" val="3751083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54</a:t>
            </a:fld>
            <a:endParaRPr lang="en-GB"/>
          </a:p>
        </p:txBody>
      </p:sp>
    </p:spTree>
    <p:extLst>
      <p:ext uri="{BB962C8B-B14F-4D97-AF65-F5344CB8AC3E}">
        <p14:creationId xmlns:p14="http://schemas.microsoft.com/office/powerpoint/2010/main" val="654202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55</a:t>
            </a:fld>
            <a:endParaRPr lang="en-GB"/>
          </a:p>
        </p:txBody>
      </p:sp>
    </p:spTree>
    <p:extLst>
      <p:ext uri="{BB962C8B-B14F-4D97-AF65-F5344CB8AC3E}">
        <p14:creationId xmlns:p14="http://schemas.microsoft.com/office/powerpoint/2010/main" val="2109131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56</a:t>
            </a:fld>
            <a:endParaRPr lang="en-GB"/>
          </a:p>
        </p:txBody>
      </p:sp>
    </p:spTree>
    <p:extLst>
      <p:ext uri="{BB962C8B-B14F-4D97-AF65-F5344CB8AC3E}">
        <p14:creationId xmlns:p14="http://schemas.microsoft.com/office/powerpoint/2010/main" val="17611652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57</a:t>
            </a:fld>
            <a:endParaRPr lang="en-GB"/>
          </a:p>
        </p:txBody>
      </p:sp>
    </p:spTree>
    <p:extLst>
      <p:ext uri="{BB962C8B-B14F-4D97-AF65-F5344CB8AC3E}">
        <p14:creationId xmlns:p14="http://schemas.microsoft.com/office/powerpoint/2010/main" val="3481107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72F32-678E-A649-94A3-21D8E0F1D652}" type="slidenum">
              <a:rPr lang="en-US" smtClean="0"/>
              <a:t>58</a:t>
            </a:fld>
            <a:endParaRPr lang="en-US"/>
          </a:p>
        </p:txBody>
      </p:sp>
    </p:spTree>
    <p:extLst>
      <p:ext uri="{BB962C8B-B14F-4D97-AF65-F5344CB8AC3E}">
        <p14:creationId xmlns:p14="http://schemas.microsoft.com/office/powerpoint/2010/main" val="9350878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59</a:t>
            </a:fld>
            <a:endParaRPr lang="en-US"/>
          </a:p>
        </p:txBody>
      </p:sp>
    </p:spTree>
    <p:extLst>
      <p:ext uri="{BB962C8B-B14F-4D97-AF65-F5344CB8AC3E}">
        <p14:creationId xmlns:p14="http://schemas.microsoft.com/office/powerpoint/2010/main" val="203733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3C4F3B2-D7C6-9F4A-8A08-3792144D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75FB61C-44BE-304E-BA13-43C005BD47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2976D3B6-C035-3649-8017-EFFBEDA87C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43487D1-6C50-2246-911E-EE89F514A033}" type="slidenum">
              <a:rPr lang="en-US" altLang="en-US" sz="1200"/>
              <a:pPr/>
              <a:t>6</a:t>
            </a:fld>
            <a:endParaRPr lang="en-US" altLang="en-US" sz="1200"/>
          </a:p>
        </p:txBody>
      </p:sp>
    </p:spTree>
    <p:extLst>
      <p:ext uri="{BB962C8B-B14F-4D97-AF65-F5344CB8AC3E}">
        <p14:creationId xmlns:p14="http://schemas.microsoft.com/office/powerpoint/2010/main" val="29767899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60</a:t>
            </a:fld>
            <a:endParaRPr lang="en-US"/>
          </a:p>
        </p:txBody>
      </p:sp>
    </p:spTree>
    <p:extLst>
      <p:ext uri="{BB962C8B-B14F-4D97-AF65-F5344CB8AC3E}">
        <p14:creationId xmlns:p14="http://schemas.microsoft.com/office/powerpoint/2010/main" val="34929968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61</a:t>
            </a:fld>
            <a:endParaRPr lang="en-US"/>
          </a:p>
        </p:txBody>
      </p:sp>
    </p:spTree>
    <p:extLst>
      <p:ext uri="{BB962C8B-B14F-4D97-AF65-F5344CB8AC3E}">
        <p14:creationId xmlns:p14="http://schemas.microsoft.com/office/powerpoint/2010/main" val="21074360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62</a:t>
            </a:fld>
            <a:endParaRPr lang="en-GB"/>
          </a:p>
        </p:txBody>
      </p:sp>
    </p:spTree>
    <p:extLst>
      <p:ext uri="{BB962C8B-B14F-4D97-AF65-F5344CB8AC3E}">
        <p14:creationId xmlns:p14="http://schemas.microsoft.com/office/powerpoint/2010/main" val="6344105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5EC8D-F747-4735-89A5-867BF42F451D}" type="slidenum">
              <a:rPr lang="en-GB" smtClean="0"/>
              <a:pPr/>
              <a:t>63</a:t>
            </a:fld>
            <a:endParaRPr lang="en-GB"/>
          </a:p>
        </p:txBody>
      </p:sp>
    </p:spTree>
    <p:extLst>
      <p:ext uri="{BB962C8B-B14F-4D97-AF65-F5344CB8AC3E}">
        <p14:creationId xmlns:p14="http://schemas.microsoft.com/office/powerpoint/2010/main" val="5885280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Reported ASRM 2019</a:t>
            </a:r>
          </a:p>
        </p:txBody>
      </p:sp>
      <p:sp>
        <p:nvSpPr>
          <p:cNvPr id="4" name="Slide Number Placeholder 3"/>
          <p:cNvSpPr>
            <a:spLocks noGrp="1"/>
          </p:cNvSpPr>
          <p:nvPr>
            <p:ph type="sldNum" sz="quarter" idx="5"/>
          </p:nvPr>
        </p:nvSpPr>
        <p:spPr/>
        <p:txBody>
          <a:bodyPr/>
          <a:lstStyle/>
          <a:p>
            <a:fld id="{4DC2CB60-6B0E-5843-8D04-664515DE8FA0}" type="slidenum">
              <a:rPr lang="en-US" smtClean="0"/>
              <a:t>64</a:t>
            </a:fld>
            <a:endParaRPr lang="en-US"/>
          </a:p>
        </p:txBody>
      </p:sp>
    </p:spTree>
    <p:extLst>
      <p:ext uri="{BB962C8B-B14F-4D97-AF65-F5344CB8AC3E}">
        <p14:creationId xmlns:p14="http://schemas.microsoft.com/office/powerpoint/2010/main" val="41856562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Published 2020</a:t>
            </a:r>
          </a:p>
        </p:txBody>
      </p:sp>
      <p:sp>
        <p:nvSpPr>
          <p:cNvPr id="4" name="Slide Number Placeholder 3"/>
          <p:cNvSpPr>
            <a:spLocks noGrp="1"/>
          </p:cNvSpPr>
          <p:nvPr>
            <p:ph type="sldNum" sz="quarter" idx="5"/>
          </p:nvPr>
        </p:nvSpPr>
        <p:spPr/>
        <p:txBody>
          <a:bodyPr/>
          <a:lstStyle/>
          <a:p>
            <a:fld id="{4DC2CB60-6B0E-5843-8D04-664515DE8FA0}" type="slidenum">
              <a:rPr lang="en-US" smtClean="0"/>
              <a:t>65</a:t>
            </a:fld>
            <a:endParaRPr lang="en-US"/>
          </a:p>
        </p:txBody>
      </p:sp>
    </p:spTree>
    <p:extLst>
      <p:ext uri="{BB962C8B-B14F-4D97-AF65-F5344CB8AC3E}">
        <p14:creationId xmlns:p14="http://schemas.microsoft.com/office/powerpoint/2010/main" val="34267091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2CB60-6B0E-5843-8D04-664515DE8FA0}" type="slidenum">
              <a:rPr lang="en-US" smtClean="0"/>
              <a:t>66</a:t>
            </a:fld>
            <a:endParaRPr lang="en-US"/>
          </a:p>
        </p:txBody>
      </p:sp>
    </p:spTree>
    <p:extLst>
      <p:ext uri="{BB962C8B-B14F-4D97-AF65-F5344CB8AC3E}">
        <p14:creationId xmlns:p14="http://schemas.microsoft.com/office/powerpoint/2010/main" val="25309876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B4E13-02E6-2844-862B-B4334B9D71A0}" type="slidenum">
              <a:rPr lang="en-US" smtClean="0"/>
              <a:t>67</a:t>
            </a:fld>
            <a:endParaRPr lang="en-US" dirty="0"/>
          </a:p>
        </p:txBody>
      </p:sp>
    </p:spTree>
    <p:extLst>
      <p:ext uri="{BB962C8B-B14F-4D97-AF65-F5344CB8AC3E}">
        <p14:creationId xmlns:p14="http://schemas.microsoft.com/office/powerpoint/2010/main" val="21812539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C2CB60-6B0E-5843-8D04-664515DE8FA0}" type="slidenum">
              <a:rPr lang="en-US" smtClean="0"/>
              <a:t>68</a:t>
            </a:fld>
            <a:endParaRPr lang="en-US"/>
          </a:p>
        </p:txBody>
      </p:sp>
    </p:spTree>
    <p:extLst>
      <p:ext uri="{BB962C8B-B14F-4D97-AF65-F5344CB8AC3E}">
        <p14:creationId xmlns:p14="http://schemas.microsoft.com/office/powerpoint/2010/main" val="223716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3C4F3B2-D7C6-9F4A-8A08-3792144D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75FB61C-44BE-304E-BA13-43C005BD47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2976D3B6-C035-3649-8017-EFFBEDA87C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43487D1-6C50-2246-911E-EE89F514A033}" type="slidenum">
              <a:rPr lang="en-US" altLang="en-US" sz="1200"/>
              <a:pPr/>
              <a:t>7</a:t>
            </a:fld>
            <a:endParaRPr lang="en-US" altLang="en-US" sz="1200"/>
          </a:p>
        </p:txBody>
      </p:sp>
    </p:spTree>
    <p:extLst>
      <p:ext uri="{BB962C8B-B14F-4D97-AF65-F5344CB8AC3E}">
        <p14:creationId xmlns:p14="http://schemas.microsoft.com/office/powerpoint/2010/main" val="329661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3C4F3B2-D7C6-9F4A-8A08-3792144D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75FB61C-44BE-304E-BA13-43C005BD47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2976D3B6-C035-3649-8017-EFFBEDA87C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043487D1-6C50-2246-911E-EE89F514A033}" type="slidenum">
              <a:rPr lang="en-US" altLang="en-US" sz="1200"/>
              <a:pPr/>
              <a:t>8</a:t>
            </a:fld>
            <a:endParaRPr lang="en-US" altLang="en-US" sz="1200"/>
          </a:p>
        </p:txBody>
      </p:sp>
    </p:spTree>
    <p:extLst>
      <p:ext uri="{BB962C8B-B14F-4D97-AF65-F5344CB8AC3E}">
        <p14:creationId xmlns:p14="http://schemas.microsoft.com/office/powerpoint/2010/main" val="74058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15168FF-08E2-6245-BD69-9C3AF06E71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E68F096-307B-9A4E-8C02-A5FF305C40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6084" name="Slide Number Placeholder 3">
            <a:extLst>
              <a:ext uri="{FF2B5EF4-FFF2-40B4-BE49-F238E27FC236}">
                <a16:creationId xmlns:a16="http://schemas.microsoft.com/office/drawing/2014/main" id="{24E77E8B-80D7-BD4A-893F-9760CBC4F9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2" charset="0"/>
              </a:defRPr>
            </a:lvl1pPr>
            <a:lvl2pPr marL="742950" indent="-285750" eaLnBrk="0" hangingPunct="0">
              <a:defRPr sz="2400">
                <a:solidFill>
                  <a:schemeClr val="tx1"/>
                </a:solidFill>
                <a:latin typeface="Times" pitchFamily="2" charset="0"/>
              </a:defRPr>
            </a:lvl2pPr>
            <a:lvl3pPr marL="1143000" indent="-228600" eaLnBrk="0" hangingPunct="0">
              <a:defRPr sz="2400">
                <a:solidFill>
                  <a:schemeClr val="tx1"/>
                </a:solidFill>
                <a:latin typeface="Times" pitchFamily="2" charset="0"/>
              </a:defRPr>
            </a:lvl3pPr>
            <a:lvl4pPr marL="1600200" indent="-228600" eaLnBrk="0" hangingPunct="0">
              <a:defRPr sz="2400">
                <a:solidFill>
                  <a:schemeClr val="tx1"/>
                </a:solidFill>
                <a:latin typeface="Times" pitchFamily="2" charset="0"/>
              </a:defRPr>
            </a:lvl4pPr>
            <a:lvl5pPr marL="2057400" indent="-228600" eaLnBrk="0" hangingPunct="0">
              <a:defRPr sz="2400">
                <a:solidFill>
                  <a:schemeClr val="tx1"/>
                </a:solidFill>
                <a:latin typeface="Times" pitchFamily="2" charset="0"/>
              </a:defRPr>
            </a:lvl5pPr>
            <a:lvl6pPr marL="2514600" indent="-228600" eaLnBrk="0" fontAlgn="base" hangingPunct="0">
              <a:spcBef>
                <a:spcPct val="0"/>
              </a:spcBef>
              <a:spcAft>
                <a:spcPct val="0"/>
              </a:spcAft>
              <a:defRPr sz="2400">
                <a:solidFill>
                  <a:schemeClr val="tx1"/>
                </a:solidFill>
                <a:latin typeface="Times" pitchFamily="2" charset="0"/>
              </a:defRPr>
            </a:lvl6pPr>
            <a:lvl7pPr marL="2971800" indent="-228600" eaLnBrk="0" fontAlgn="base" hangingPunct="0">
              <a:spcBef>
                <a:spcPct val="0"/>
              </a:spcBef>
              <a:spcAft>
                <a:spcPct val="0"/>
              </a:spcAft>
              <a:defRPr sz="2400">
                <a:solidFill>
                  <a:schemeClr val="tx1"/>
                </a:solidFill>
                <a:latin typeface="Times" pitchFamily="2" charset="0"/>
              </a:defRPr>
            </a:lvl7pPr>
            <a:lvl8pPr marL="3429000" indent="-228600" eaLnBrk="0" fontAlgn="base" hangingPunct="0">
              <a:spcBef>
                <a:spcPct val="0"/>
              </a:spcBef>
              <a:spcAft>
                <a:spcPct val="0"/>
              </a:spcAft>
              <a:defRPr sz="2400">
                <a:solidFill>
                  <a:schemeClr val="tx1"/>
                </a:solidFill>
                <a:latin typeface="Times" pitchFamily="2" charset="0"/>
              </a:defRPr>
            </a:lvl8pPr>
            <a:lvl9pPr marL="3886200" indent="-228600" eaLnBrk="0" fontAlgn="base" hangingPunct="0">
              <a:spcBef>
                <a:spcPct val="0"/>
              </a:spcBef>
              <a:spcAft>
                <a:spcPct val="0"/>
              </a:spcAft>
              <a:defRPr sz="2400">
                <a:solidFill>
                  <a:schemeClr val="tx1"/>
                </a:solidFill>
                <a:latin typeface="Times" pitchFamily="2" charset="0"/>
              </a:defRPr>
            </a:lvl9pPr>
          </a:lstStyle>
          <a:p>
            <a:fld id="{59020E11-4740-E74B-820E-667FB6C32EF7}" type="slidenum">
              <a:rPr lang="en-US" altLang="en-US" sz="1200"/>
              <a:pPr/>
              <a:t>9</a:t>
            </a:fld>
            <a:endParaRPr lang="en-US" altLang="en-US" sz="1200"/>
          </a:p>
        </p:txBody>
      </p:sp>
    </p:spTree>
    <p:extLst>
      <p:ext uri="{BB962C8B-B14F-4D97-AF65-F5344CB8AC3E}">
        <p14:creationId xmlns:p14="http://schemas.microsoft.com/office/powerpoint/2010/main" val="310685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532D163E-67CD-8E42-80B8-962BFF42AA08}"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62B55-0957-EB45-9CDB-B32B7AA37623}" type="slidenum">
              <a:rPr lang="en-US" smtClean="0"/>
              <a:t>‹#›</a:t>
            </a:fld>
            <a:endParaRPr lang="en-US"/>
          </a:p>
        </p:txBody>
      </p:sp>
    </p:spTree>
    <p:extLst>
      <p:ext uri="{BB962C8B-B14F-4D97-AF65-F5344CB8AC3E}">
        <p14:creationId xmlns:p14="http://schemas.microsoft.com/office/powerpoint/2010/main" val="13266022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2D163E-67CD-8E42-80B8-962BFF42AA08}"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62B55-0957-EB45-9CDB-B32B7AA37623}" type="slidenum">
              <a:rPr lang="en-US" smtClean="0"/>
              <a:t>‹#›</a:t>
            </a:fld>
            <a:endParaRPr lang="en-US"/>
          </a:p>
        </p:txBody>
      </p:sp>
    </p:spTree>
    <p:extLst>
      <p:ext uri="{BB962C8B-B14F-4D97-AF65-F5344CB8AC3E}">
        <p14:creationId xmlns:p14="http://schemas.microsoft.com/office/powerpoint/2010/main" val="285312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2D163E-67CD-8E42-80B8-962BFF42AA08}"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62B55-0957-EB45-9CDB-B32B7AA37623}" type="slidenum">
              <a:rPr lang="en-US" smtClean="0"/>
              <a:t>‹#›</a:t>
            </a:fld>
            <a:endParaRPr lang="en-US"/>
          </a:p>
        </p:txBody>
      </p:sp>
    </p:spTree>
    <p:extLst>
      <p:ext uri="{BB962C8B-B14F-4D97-AF65-F5344CB8AC3E}">
        <p14:creationId xmlns:p14="http://schemas.microsoft.com/office/powerpoint/2010/main" val="1833818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49A7DB0-6329-4DD7-8042-F61BC3EF09B6}" type="datetimeFigureOut">
              <a:rPr lang="en-GB" smtClean="0"/>
              <a:pPr/>
              <a:t>14/11/2020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7F294C-60E4-411F-B717-B3DE726D13F3}" type="slidenum">
              <a:rPr lang="en-GB" smtClean="0"/>
              <a:pPr/>
              <a:t>‹#›</a:t>
            </a:fld>
            <a:endParaRPr lang="en-GB"/>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753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32D163E-67CD-8E42-80B8-962BFF42AA08}"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62B55-0957-EB45-9CDB-B32B7AA37623}" type="slidenum">
              <a:rPr lang="en-US" smtClean="0"/>
              <a:t>‹#›</a:t>
            </a:fld>
            <a:endParaRPr lang="en-US"/>
          </a:p>
        </p:txBody>
      </p:sp>
    </p:spTree>
    <p:extLst>
      <p:ext uri="{BB962C8B-B14F-4D97-AF65-F5344CB8AC3E}">
        <p14:creationId xmlns:p14="http://schemas.microsoft.com/office/powerpoint/2010/main" val="272043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532D163E-67CD-8E42-80B8-962BFF42AA08}"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62B55-0957-EB45-9CDB-B32B7AA37623}" type="slidenum">
              <a:rPr lang="en-US" smtClean="0"/>
              <a:t>‹#›</a:t>
            </a:fld>
            <a:endParaRPr lang="en-US"/>
          </a:p>
        </p:txBody>
      </p:sp>
    </p:spTree>
    <p:extLst>
      <p:ext uri="{BB962C8B-B14F-4D97-AF65-F5344CB8AC3E}">
        <p14:creationId xmlns:p14="http://schemas.microsoft.com/office/powerpoint/2010/main" val="3896462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532D163E-67CD-8E42-80B8-962BFF42AA08}" type="datetimeFigureOut">
              <a:rPr lang="en-US" smtClean="0"/>
              <a:t>11/14/2020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3A62B55-0957-EB45-9CDB-B32B7AA37623}" type="slidenum">
              <a:rPr lang="en-US" smtClean="0"/>
              <a:t>‹#›</a:t>
            </a:fld>
            <a:endParaRPr lang="en-US"/>
          </a:p>
        </p:txBody>
      </p:sp>
    </p:spTree>
    <p:extLst>
      <p:ext uri="{BB962C8B-B14F-4D97-AF65-F5344CB8AC3E}">
        <p14:creationId xmlns:p14="http://schemas.microsoft.com/office/powerpoint/2010/main" val="308928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532D163E-67CD-8E42-80B8-962BFF42AA08}"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62B55-0957-EB45-9CDB-B32B7AA37623}"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35689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32D163E-67CD-8E42-80B8-962BFF42AA08}"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62B55-0957-EB45-9CDB-B32B7AA37623}" type="slidenum">
              <a:rPr lang="en-US" smtClean="0"/>
              <a:t>‹#›</a:t>
            </a:fld>
            <a:endParaRPr lang="en-US"/>
          </a:p>
        </p:txBody>
      </p:sp>
    </p:spTree>
    <p:extLst>
      <p:ext uri="{BB962C8B-B14F-4D97-AF65-F5344CB8AC3E}">
        <p14:creationId xmlns:p14="http://schemas.microsoft.com/office/powerpoint/2010/main" val="324441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D163E-67CD-8E42-80B8-962BFF42AA08}"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62B55-0957-EB45-9CDB-B32B7AA37623}" type="slidenum">
              <a:rPr lang="en-US" smtClean="0"/>
              <a:t>‹#›</a:t>
            </a:fld>
            <a:endParaRPr lang="en-US"/>
          </a:p>
        </p:txBody>
      </p:sp>
    </p:spTree>
    <p:extLst>
      <p:ext uri="{BB962C8B-B14F-4D97-AF65-F5344CB8AC3E}">
        <p14:creationId xmlns:p14="http://schemas.microsoft.com/office/powerpoint/2010/main" val="361423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532D163E-67CD-8E42-80B8-962BFF42AA08}" type="datetimeFigureOut">
              <a:rPr lang="en-US" smtClean="0"/>
              <a:t>11/14/2020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E3A62B55-0957-EB45-9CDB-B32B7AA37623}" type="slidenum">
              <a:rPr lang="en-US" smtClean="0"/>
              <a:t>‹#›</a:t>
            </a:fld>
            <a:endParaRPr lang="en-US"/>
          </a:p>
        </p:txBody>
      </p:sp>
    </p:spTree>
    <p:extLst>
      <p:ext uri="{BB962C8B-B14F-4D97-AF65-F5344CB8AC3E}">
        <p14:creationId xmlns:p14="http://schemas.microsoft.com/office/powerpoint/2010/main" val="65467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32D163E-67CD-8E42-80B8-962BFF42AA08}" type="datetimeFigureOut">
              <a:rPr lang="en-US" smtClean="0"/>
              <a:t>11/14/2020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E3A62B55-0957-EB45-9CDB-B32B7AA37623}" type="slidenum">
              <a:rPr lang="en-US" smtClean="0"/>
              <a:t>‹#›</a:t>
            </a:fld>
            <a:endParaRPr lang="en-US"/>
          </a:p>
        </p:txBody>
      </p:sp>
    </p:spTree>
    <p:extLst>
      <p:ext uri="{BB962C8B-B14F-4D97-AF65-F5344CB8AC3E}">
        <p14:creationId xmlns:p14="http://schemas.microsoft.com/office/powerpoint/2010/main" val="306306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32D163E-67CD-8E42-80B8-962BFF42AA08}" type="datetimeFigureOut">
              <a:rPr lang="en-US" smtClean="0"/>
              <a:t>11/14/2020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3A62B55-0957-EB45-9CDB-B32B7AA37623}" type="slidenum">
              <a:rPr lang="en-US" smtClean="0"/>
              <a:t>‹#›</a:t>
            </a:fld>
            <a:endParaRPr lang="en-US"/>
          </a:p>
        </p:txBody>
      </p:sp>
    </p:spTree>
    <p:extLst>
      <p:ext uri="{BB962C8B-B14F-4D97-AF65-F5344CB8AC3E}">
        <p14:creationId xmlns:p14="http://schemas.microsoft.com/office/powerpoint/2010/main" val="33800350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jpg"/><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1BF60C-822A-EF4E-8082-FC9DABD8D5D6}"/>
              </a:ext>
            </a:extLst>
          </p:cNvPr>
          <p:cNvSpPr txBox="1"/>
          <p:nvPr/>
        </p:nvSpPr>
        <p:spPr>
          <a:xfrm>
            <a:off x="1244079" y="1012954"/>
            <a:ext cx="9462022" cy="4832092"/>
          </a:xfrm>
          <a:prstGeom prst="rect">
            <a:avLst/>
          </a:prstGeom>
          <a:noFill/>
        </p:spPr>
        <p:txBody>
          <a:bodyPr wrap="square" rtlCol="0">
            <a:spAutoFit/>
          </a:bodyPr>
          <a:lstStyle/>
          <a:p>
            <a:pPr algn="ctr"/>
            <a:r>
              <a:rPr lang="en-GB" sz="2800" dirty="0"/>
              <a:t>Welcome to </a:t>
            </a:r>
            <a:r>
              <a:rPr lang="en-US" sz="2800" b="1" dirty="0">
                <a:latin typeface="Arial" panose="020B0604020202020204" pitchFamily="34" charset="0"/>
                <a:cs typeface="Arial" panose="020B0604020202020204" pitchFamily="34" charset="0"/>
              </a:rPr>
              <a:t>The inconceivable truth about male infertility: </a:t>
            </a:r>
            <a:r>
              <a:rPr lang="en-GB" sz="2800" dirty="0"/>
              <a:t>a webinar hosted by BDA Maternal and Fertility Nutrition Specialist Group </a:t>
            </a:r>
            <a:br>
              <a:rPr lang="en-GB" sz="2800" dirty="0"/>
            </a:br>
            <a:endParaRPr lang="en-GB" sz="2800" dirty="0"/>
          </a:p>
          <a:p>
            <a:pPr algn="ctr"/>
            <a:r>
              <a:rPr lang="en-GB" sz="2800" dirty="0"/>
              <a:t>The presentation will start in a few minutes to allow time for delegates to join. </a:t>
            </a:r>
            <a:br>
              <a:rPr lang="en-GB" sz="2800" dirty="0"/>
            </a:br>
            <a:endParaRPr lang="en-GB" sz="2800" dirty="0"/>
          </a:p>
          <a:p>
            <a:pPr algn="ctr"/>
            <a:r>
              <a:rPr lang="en-GB" sz="2800" dirty="0"/>
              <a:t>Please keep yourself on mute throughout the webinar and only use the Chat box for questions or relevant comments.</a:t>
            </a:r>
          </a:p>
          <a:p>
            <a:pPr algn="ctr"/>
            <a:endParaRPr lang="en-GB" sz="2800" dirty="0"/>
          </a:p>
          <a:p>
            <a:pPr algn="ctr"/>
            <a:r>
              <a:rPr lang="en-GB" sz="2800" dirty="0"/>
              <a:t>Thank you</a:t>
            </a:r>
          </a:p>
        </p:txBody>
      </p:sp>
      <p:pic>
        <p:nvPicPr>
          <p:cNvPr id="4" name="Picture 3" descr="Logo, company name&#10;&#10;Description automatically generated">
            <a:extLst>
              <a:ext uri="{FF2B5EF4-FFF2-40B4-BE49-F238E27FC236}">
                <a16:creationId xmlns:a16="http://schemas.microsoft.com/office/drawing/2014/main" id="{DE1A3D89-FAB3-7A44-9BED-D3531994A31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515349" y="5102096"/>
            <a:ext cx="3100387" cy="1485900"/>
          </a:xfrm>
          <a:prstGeom prst="rect">
            <a:avLst/>
          </a:prstGeom>
        </p:spPr>
      </p:pic>
    </p:spTree>
    <p:extLst>
      <p:ext uri="{BB962C8B-B14F-4D97-AF65-F5344CB8AC3E}">
        <p14:creationId xmlns:p14="http://schemas.microsoft.com/office/powerpoint/2010/main" val="84169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1" y="2708804"/>
            <a:ext cx="4033284" cy="1440394"/>
          </a:xfrm>
          <a:noFill/>
          <a:ln>
            <a:solidFill>
              <a:schemeClr val="tx1"/>
            </a:solidFill>
          </a:ln>
        </p:spPr>
        <p:txBody>
          <a:bodyPr>
            <a:noAutofit/>
          </a:bodyPr>
          <a:lstStyle/>
          <a:p>
            <a:r>
              <a:rPr lang="en-US" sz="4000" dirty="0">
                <a:solidFill>
                  <a:schemeClr val="tx1"/>
                </a:solidFill>
              </a:rPr>
              <a:t>Challenges</a:t>
            </a:r>
          </a:p>
        </p:txBody>
      </p:sp>
      <p:sp>
        <p:nvSpPr>
          <p:cNvPr id="13" name="Rectangle 12">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49182" y="802638"/>
            <a:ext cx="5408696" cy="5252722"/>
          </a:xfrm>
        </p:spPr>
        <p:txBody>
          <a:bodyPr anchor="ctr">
            <a:normAutofit lnSpcReduction="10000"/>
          </a:bodyPr>
          <a:lstStyle/>
          <a:p>
            <a:pPr>
              <a:spcBef>
                <a:spcPts val="600"/>
              </a:spcBef>
            </a:pPr>
            <a:r>
              <a:rPr lang="en-GB" sz="2800" dirty="0">
                <a:solidFill>
                  <a:schemeClr val="bg1"/>
                </a:solidFill>
              </a:rPr>
              <a:t>Limited </a:t>
            </a:r>
            <a:r>
              <a:rPr lang="en-GB" sz="2800" dirty="0">
                <a:solidFill>
                  <a:schemeClr val="bg1"/>
                </a:solidFill>
                <a:latin typeface="Gill Sans MT" panose="020B0502020104020203" pitchFamily="34" charset="77"/>
              </a:rPr>
              <a:t>understanding </a:t>
            </a:r>
            <a:r>
              <a:rPr lang="en-GB" sz="2800" dirty="0">
                <a:solidFill>
                  <a:schemeClr val="bg1"/>
                </a:solidFill>
                <a:latin typeface="Gill Sans MT" panose="020B0502020104020203" pitchFamily="34" charset="77"/>
                <a:cs typeface="Arial"/>
              </a:rPr>
              <a:t>of biology of sperm </a:t>
            </a:r>
            <a:endParaRPr lang="en-GB" sz="2800" dirty="0">
              <a:solidFill>
                <a:schemeClr val="bg1"/>
              </a:solidFill>
              <a:latin typeface="Gill Sans MT" panose="020B0502020104020203" pitchFamily="34" charset="77"/>
            </a:endParaRPr>
          </a:p>
          <a:p>
            <a:pPr>
              <a:spcBef>
                <a:spcPts val="600"/>
              </a:spcBef>
            </a:pPr>
            <a:r>
              <a:rPr lang="en-GB" sz="2800" dirty="0">
                <a:solidFill>
                  <a:schemeClr val="bg1"/>
                </a:solidFill>
              </a:rPr>
              <a:t>Difficulties and challenges in sperm research</a:t>
            </a:r>
          </a:p>
          <a:p>
            <a:pPr lvl="1">
              <a:spcBef>
                <a:spcPts val="600"/>
              </a:spcBef>
            </a:pPr>
            <a:r>
              <a:rPr lang="en-GB" sz="2800" dirty="0">
                <a:solidFill>
                  <a:schemeClr val="bg1"/>
                </a:solidFill>
              </a:rPr>
              <a:t>Very small cells</a:t>
            </a:r>
          </a:p>
          <a:p>
            <a:pPr lvl="1">
              <a:spcBef>
                <a:spcPts val="600"/>
              </a:spcBef>
            </a:pPr>
            <a:r>
              <a:rPr lang="en-GB" sz="2800" dirty="0">
                <a:solidFill>
                  <a:schemeClr val="bg1"/>
                </a:solidFill>
              </a:rPr>
              <a:t>Motile</a:t>
            </a:r>
            <a:endParaRPr lang="en-GB" sz="2800" b="1" dirty="0">
              <a:solidFill>
                <a:schemeClr val="bg1"/>
              </a:solidFill>
            </a:endParaRPr>
          </a:p>
          <a:p>
            <a:pPr lvl="1">
              <a:spcBef>
                <a:spcPts val="600"/>
              </a:spcBef>
            </a:pPr>
            <a:r>
              <a:rPr lang="en-GB" sz="2800" dirty="0">
                <a:solidFill>
                  <a:schemeClr val="bg1"/>
                </a:solidFill>
              </a:rPr>
              <a:t>Virtually no cytoplasm – post-translational modification main mechanism of intra-cellular signalling</a:t>
            </a:r>
          </a:p>
          <a:p>
            <a:pPr lvl="1">
              <a:spcBef>
                <a:spcPts val="600"/>
              </a:spcBef>
            </a:pPr>
            <a:r>
              <a:rPr lang="en-GB" sz="2800" dirty="0">
                <a:solidFill>
                  <a:schemeClr val="bg1"/>
                </a:solidFill>
              </a:rPr>
              <a:t>Gametes – unable to culture</a:t>
            </a:r>
          </a:p>
          <a:p>
            <a:pPr lvl="1">
              <a:spcBef>
                <a:spcPts val="600"/>
              </a:spcBef>
            </a:pPr>
            <a:r>
              <a:rPr lang="en-GB" sz="2800" dirty="0">
                <a:solidFill>
                  <a:schemeClr val="bg1"/>
                </a:solidFill>
              </a:rPr>
              <a:t>Knock-out mice infertile</a:t>
            </a:r>
          </a:p>
          <a:p>
            <a:pPr marL="0" indent="0">
              <a:buNone/>
            </a:pPr>
            <a:endParaRPr lang="en-US" dirty="0">
              <a:solidFill>
                <a:schemeClr val="bg1"/>
              </a:solidFill>
            </a:endParaRPr>
          </a:p>
        </p:txBody>
      </p:sp>
    </p:spTree>
    <p:extLst>
      <p:ext uri="{BB962C8B-B14F-4D97-AF65-F5344CB8AC3E}">
        <p14:creationId xmlns:p14="http://schemas.microsoft.com/office/powerpoint/2010/main" val="240073872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egnant bump.jpg"/>
          <p:cNvPicPr>
            <a:picLocks noChangeAspect="1"/>
          </p:cNvPicPr>
          <p:nvPr/>
        </p:nvPicPr>
        <p:blipFill>
          <a:blip r:embed="rId3" cstate="print"/>
          <a:stretch>
            <a:fillRect/>
          </a:stretch>
        </p:blipFill>
        <p:spPr>
          <a:xfrm>
            <a:off x="7658103" y="5029200"/>
            <a:ext cx="2379673" cy="1628296"/>
          </a:xfrm>
          <a:prstGeom prst="rect">
            <a:avLst/>
          </a:prstGeom>
        </p:spPr>
      </p:pic>
      <p:graphicFrame>
        <p:nvGraphicFramePr>
          <p:cNvPr id="2" name="Diagram 1"/>
          <p:cNvGraphicFramePr/>
          <p:nvPr>
            <p:extLst>
              <p:ext uri="{D42A27DB-BD31-4B8C-83A1-F6EECF244321}">
                <p14:modId xmlns:p14="http://schemas.microsoft.com/office/powerpoint/2010/main" val="1158246380"/>
              </p:ext>
            </p:extLst>
          </p:nvPr>
        </p:nvGraphicFramePr>
        <p:xfrm>
          <a:off x="2304464" y="1274409"/>
          <a:ext cx="6763336" cy="44541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3908093" y="330557"/>
            <a:ext cx="4198585" cy="707886"/>
          </a:xfrm>
          <a:prstGeom prst="rect">
            <a:avLst/>
          </a:prstGeom>
        </p:spPr>
        <p:txBody>
          <a:bodyPr wrap="none">
            <a:spAutoFit/>
          </a:bodyPr>
          <a:lstStyle/>
          <a:p>
            <a:pPr algn="ctr"/>
            <a:r>
              <a:rPr lang="en-US" sz="4000" dirty="0">
                <a:latin typeface="+mj-lt"/>
                <a:cs typeface="Arial"/>
              </a:rPr>
              <a:t>THE BIG PICTURE</a:t>
            </a:r>
          </a:p>
        </p:txBody>
      </p:sp>
      <p:sp>
        <p:nvSpPr>
          <p:cNvPr id="6" name="Rectangle 5">
            <a:extLst>
              <a:ext uri="{FF2B5EF4-FFF2-40B4-BE49-F238E27FC236}">
                <a16:creationId xmlns:a16="http://schemas.microsoft.com/office/drawing/2014/main" id="{E74F173A-2A36-404E-9474-E2600113B360}"/>
              </a:ext>
            </a:extLst>
          </p:cNvPr>
          <p:cNvSpPr/>
          <p:nvPr/>
        </p:nvSpPr>
        <p:spPr>
          <a:xfrm>
            <a:off x="2146300" y="228600"/>
            <a:ext cx="7251700" cy="10458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91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egnant bump.jpg"/>
          <p:cNvPicPr>
            <a:picLocks noChangeAspect="1"/>
          </p:cNvPicPr>
          <p:nvPr/>
        </p:nvPicPr>
        <p:blipFill>
          <a:blip r:embed="rId3" cstate="print"/>
          <a:stretch>
            <a:fillRect/>
          </a:stretch>
        </p:blipFill>
        <p:spPr>
          <a:xfrm>
            <a:off x="7658103" y="5029200"/>
            <a:ext cx="2379673" cy="1628296"/>
          </a:xfrm>
          <a:prstGeom prst="rect">
            <a:avLst/>
          </a:prstGeom>
        </p:spPr>
      </p:pic>
      <p:graphicFrame>
        <p:nvGraphicFramePr>
          <p:cNvPr id="2" name="Diagram 1"/>
          <p:cNvGraphicFramePr/>
          <p:nvPr>
            <p:extLst>
              <p:ext uri="{D42A27DB-BD31-4B8C-83A1-F6EECF244321}">
                <p14:modId xmlns:p14="http://schemas.microsoft.com/office/powerpoint/2010/main" val="3404568873"/>
              </p:ext>
            </p:extLst>
          </p:nvPr>
        </p:nvGraphicFramePr>
        <p:xfrm>
          <a:off x="2304464" y="1274409"/>
          <a:ext cx="6763336" cy="44541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3908093" y="330557"/>
            <a:ext cx="4198585" cy="707886"/>
          </a:xfrm>
          <a:prstGeom prst="rect">
            <a:avLst/>
          </a:prstGeom>
        </p:spPr>
        <p:txBody>
          <a:bodyPr wrap="none">
            <a:spAutoFit/>
          </a:bodyPr>
          <a:lstStyle/>
          <a:p>
            <a:pPr algn="ctr"/>
            <a:r>
              <a:rPr lang="en-US" sz="4000" dirty="0">
                <a:latin typeface="+mj-lt"/>
                <a:cs typeface="Arial"/>
              </a:rPr>
              <a:t>THE BIG PICTURE</a:t>
            </a:r>
          </a:p>
        </p:txBody>
      </p:sp>
      <p:sp>
        <p:nvSpPr>
          <p:cNvPr id="7" name="Rounded Rectangle 6">
            <a:extLst>
              <a:ext uri="{FF2B5EF4-FFF2-40B4-BE49-F238E27FC236}">
                <a16:creationId xmlns:a16="http://schemas.microsoft.com/office/drawing/2014/main" id="{6666CBF9-EEDD-ED49-B070-DB1511B1AFC9}"/>
              </a:ext>
            </a:extLst>
          </p:cNvPr>
          <p:cNvSpPr/>
          <p:nvPr/>
        </p:nvSpPr>
        <p:spPr>
          <a:xfrm>
            <a:off x="8665145" y="1546263"/>
            <a:ext cx="3051622" cy="1260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5E15D3-4630-8D44-9627-1EFD6514763A}"/>
              </a:ext>
            </a:extLst>
          </p:cNvPr>
          <p:cNvSpPr txBox="1"/>
          <p:nvPr/>
        </p:nvSpPr>
        <p:spPr>
          <a:xfrm>
            <a:off x="8847939" y="1905201"/>
            <a:ext cx="2844114" cy="461665"/>
          </a:xfrm>
          <a:prstGeom prst="rect">
            <a:avLst/>
          </a:prstGeom>
          <a:noFill/>
        </p:spPr>
        <p:txBody>
          <a:bodyPr wrap="square" rtlCol="0">
            <a:spAutoFit/>
          </a:bodyPr>
          <a:lstStyle/>
          <a:p>
            <a:r>
              <a:rPr lang="en-US" sz="2400" dirty="0"/>
              <a:t>Male contraception</a:t>
            </a:r>
          </a:p>
        </p:txBody>
      </p:sp>
      <p:sp>
        <p:nvSpPr>
          <p:cNvPr id="8" name="Right Arrow 7">
            <a:extLst>
              <a:ext uri="{FF2B5EF4-FFF2-40B4-BE49-F238E27FC236}">
                <a16:creationId xmlns:a16="http://schemas.microsoft.com/office/drawing/2014/main" id="{95FB8999-778D-7548-A79E-851EA13F13A8}"/>
              </a:ext>
            </a:extLst>
          </p:cNvPr>
          <p:cNvSpPr/>
          <p:nvPr/>
        </p:nvSpPr>
        <p:spPr>
          <a:xfrm>
            <a:off x="7702469" y="1601031"/>
            <a:ext cx="1268536" cy="333631"/>
          </a:xfrm>
          <a:prstGeom prs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5" name="Right Arrow 4">
            <a:extLst>
              <a:ext uri="{FF2B5EF4-FFF2-40B4-BE49-F238E27FC236}">
                <a16:creationId xmlns:a16="http://schemas.microsoft.com/office/drawing/2014/main" id="{529D15FD-A0F3-0042-BA48-BEB13357C02D}"/>
              </a:ext>
            </a:extLst>
          </p:cNvPr>
          <p:cNvSpPr/>
          <p:nvPr/>
        </p:nvSpPr>
        <p:spPr>
          <a:xfrm>
            <a:off x="8157580" y="2434281"/>
            <a:ext cx="910220" cy="333631"/>
          </a:xfrm>
          <a:prstGeom prs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schemeClr>
              </a:solidFill>
            </a:endParaRPr>
          </a:p>
        </p:txBody>
      </p:sp>
      <p:sp>
        <p:nvSpPr>
          <p:cNvPr id="9" name="Rectangle 8">
            <a:extLst>
              <a:ext uri="{FF2B5EF4-FFF2-40B4-BE49-F238E27FC236}">
                <a16:creationId xmlns:a16="http://schemas.microsoft.com/office/drawing/2014/main" id="{568F5BBB-E887-4241-8227-826FB7411955}"/>
              </a:ext>
            </a:extLst>
          </p:cNvPr>
          <p:cNvSpPr/>
          <p:nvPr/>
        </p:nvSpPr>
        <p:spPr>
          <a:xfrm>
            <a:off x="2146300" y="228600"/>
            <a:ext cx="7251700" cy="10458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11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5283-0BCD-3F4B-AECF-69B62B6DAECE}"/>
              </a:ext>
            </a:extLst>
          </p:cNvPr>
          <p:cNvSpPr>
            <a:spLocks noGrp="1"/>
          </p:cNvSpPr>
          <p:nvPr>
            <p:ph type="title"/>
          </p:nvPr>
        </p:nvSpPr>
        <p:spPr>
          <a:xfrm>
            <a:off x="2597150" y="422700"/>
            <a:ext cx="6997700" cy="1143000"/>
          </a:xfrm>
        </p:spPr>
        <p:txBody>
          <a:bodyPr>
            <a:normAutofit/>
          </a:bodyPr>
          <a:lstStyle/>
          <a:p>
            <a:pPr algn="ctr">
              <a:defRPr/>
            </a:pPr>
            <a:r>
              <a:rPr lang="en-GB" sz="4000" dirty="0">
                <a:cs typeface="Arial" pitchFamily="34" charset="0"/>
              </a:rPr>
              <a:t>What do we know?</a:t>
            </a:r>
            <a:endParaRPr lang="en-US" sz="4000" dirty="0"/>
          </a:p>
        </p:txBody>
      </p:sp>
      <p:sp>
        <p:nvSpPr>
          <p:cNvPr id="14339" name="Content Placeholder 2">
            <a:extLst>
              <a:ext uri="{FF2B5EF4-FFF2-40B4-BE49-F238E27FC236}">
                <a16:creationId xmlns:a16="http://schemas.microsoft.com/office/drawing/2014/main" id="{7332F82D-F4F6-3640-9EF7-5FC22F1CBC9F}"/>
              </a:ext>
            </a:extLst>
          </p:cNvPr>
          <p:cNvSpPr>
            <a:spLocks noGrp="1"/>
          </p:cNvSpPr>
          <p:nvPr>
            <p:ph idx="1"/>
          </p:nvPr>
        </p:nvSpPr>
        <p:spPr>
          <a:xfrm>
            <a:off x="926756" y="1812500"/>
            <a:ext cx="10602097" cy="4625975"/>
          </a:xfrm>
        </p:spPr>
        <p:txBody>
          <a:bodyPr>
            <a:normAutofit/>
          </a:bodyPr>
          <a:lstStyle/>
          <a:p>
            <a:pPr eaLnBrk="1" hangingPunct="1">
              <a:lnSpc>
                <a:spcPct val="100000"/>
              </a:lnSpc>
              <a:spcBef>
                <a:spcPts val="600"/>
              </a:spcBef>
            </a:pPr>
            <a:r>
              <a:rPr lang="en-GB" altLang="en-US" sz="2800">
                <a:cs typeface="Arial" panose="020B0604020202020204" pitchFamily="34" charset="0"/>
              </a:rPr>
              <a:t>Sperm motility correlated both to spontaneous conception and ART success – attractive therapeutic target</a:t>
            </a:r>
          </a:p>
          <a:p>
            <a:pPr marL="0" indent="0" eaLnBrk="1" hangingPunct="1">
              <a:lnSpc>
                <a:spcPct val="100000"/>
              </a:lnSpc>
              <a:spcBef>
                <a:spcPts val="600"/>
              </a:spcBef>
              <a:buNone/>
            </a:pPr>
            <a:endParaRPr lang="en-GB" altLang="en-US" sz="2000">
              <a:cs typeface="Arial" panose="020B0604020202020204" pitchFamily="34" charset="0"/>
            </a:endParaRPr>
          </a:p>
          <a:p>
            <a:pPr>
              <a:lnSpc>
                <a:spcPct val="100000"/>
              </a:lnSpc>
              <a:spcBef>
                <a:spcPts val="600"/>
              </a:spcBef>
              <a:defRPr/>
            </a:pPr>
            <a:r>
              <a:rPr lang="en-GB" sz="2800">
                <a:cs typeface="Arial" pitchFamily="34" charset="0"/>
              </a:rPr>
              <a:t>Alteration in [Ca</a:t>
            </a:r>
            <a:r>
              <a:rPr lang="en-GB" sz="2800" baseline="30000">
                <a:cs typeface="Arial" pitchFamily="34" charset="0"/>
              </a:rPr>
              <a:t>2+</a:t>
            </a:r>
            <a:r>
              <a:rPr lang="en-GB" sz="2800">
                <a:cs typeface="Arial" pitchFamily="34" charset="0"/>
              </a:rPr>
              <a:t>]</a:t>
            </a:r>
            <a:r>
              <a:rPr lang="en-GB" sz="2800" baseline="-25000">
                <a:cs typeface="Arial" pitchFamily="34" charset="0"/>
              </a:rPr>
              <a:t>i  </a:t>
            </a:r>
            <a:r>
              <a:rPr lang="en-GB" sz="2800">
                <a:cs typeface="Arial" pitchFamily="34" charset="0"/>
              </a:rPr>
              <a:t>fundamental to sperm motility and function</a:t>
            </a:r>
          </a:p>
          <a:p>
            <a:pPr>
              <a:lnSpc>
                <a:spcPct val="100000"/>
              </a:lnSpc>
              <a:spcBef>
                <a:spcPts val="600"/>
              </a:spcBef>
              <a:defRPr/>
            </a:pPr>
            <a:r>
              <a:rPr lang="en-GB" sz="2800">
                <a:cs typeface="Arial" pitchFamily="34" charset="0"/>
              </a:rPr>
              <a:t>[Ca</a:t>
            </a:r>
            <a:r>
              <a:rPr lang="en-GB" sz="2800" baseline="30000">
                <a:cs typeface="Arial" pitchFamily="34" charset="0"/>
              </a:rPr>
              <a:t>2+</a:t>
            </a:r>
            <a:r>
              <a:rPr lang="en-GB" sz="2800">
                <a:cs typeface="Arial" pitchFamily="34" charset="0"/>
              </a:rPr>
              <a:t>]</a:t>
            </a:r>
            <a:r>
              <a:rPr lang="en-GB" sz="2800" baseline="-25000">
                <a:cs typeface="Arial" pitchFamily="34" charset="0"/>
              </a:rPr>
              <a:t>i </a:t>
            </a:r>
            <a:r>
              <a:rPr lang="en-GB" altLang="en-US" sz="2800">
                <a:cs typeface="Arial" charset="0"/>
              </a:rPr>
              <a:t>relates to IVF fertilisation rates (Alasmari </a:t>
            </a:r>
            <a:r>
              <a:rPr lang="en-GB" altLang="en-US" sz="2800" i="1">
                <a:cs typeface="Arial" charset="0"/>
              </a:rPr>
              <a:t>et al. </a:t>
            </a:r>
            <a:r>
              <a:rPr lang="en-GB" altLang="en-US" sz="2800">
                <a:cs typeface="Arial" charset="0"/>
              </a:rPr>
              <a:t>2013)</a:t>
            </a:r>
            <a:endParaRPr lang="en-GB" sz="2800">
              <a:cs typeface="Arial" pitchFamily="34" charset="0"/>
            </a:endParaRPr>
          </a:p>
          <a:p>
            <a:pPr>
              <a:lnSpc>
                <a:spcPct val="100000"/>
              </a:lnSpc>
              <a:spcBef>
                <a:spcPts val="600"/>
              </a:spcBef>
              <a:defRPr/>
            </a:pPr>
            <a:r>
              <a:rPr lang="en-GB" sz="2800">
                <a:cs typeface="Arial" pitchFamily="34" charset="0"/>
              </a:rPr>
              <a:t>pH ([H</a:t>
            </a:r>
            <a:r>
              <a:rPr lang="en-GB" sz="2800" baseline="30000">
                <a:cs typeface="Arial" pitchFamily="34" charset="0"/>
              </a:rPr>
              <a:t>+</a:t>
            </a:r>
            <a:r>
              <a:rPr lang="en-GB" sz="2800">
                <a:cs typeface="Arial" pitchFamily="34" charset="0"/>
              </a:rPr>
              <a:t>]</a:t>
            </a:r>
            <a:r>
              <a:rPr lang="en-GB" sz="2800" baseline="-25000">
                <a:cs typeface="Arial" pitchFamily="34" charset="0"/>
              </a:rPr>
              <a:t>i</a:t>
            </a:r>
            <a:r>
              <a:rPr lang="en-GB" sz="2800">
                <a:cs typeface="Arial" pitchFamily="34" charset="0"/>
              </a:rPr>
              <a:t>) also crucial to sperm motility and fertility</a:t>
            </a:r>
          </a:p>
          <a:p>
            <a:pPr>
              <a:lnSpc>
                <a:spcPct val="100000"/>
              </a:lnSpc>
              <a:spcBef>
                <a:spcPts val="600"/>
              </a:spcBef>
              <a:defRPr/>
            </a:pPr>
            <a:r>
              <a:rPr lang="en-GB" sz="2800">
                <a:cs typeface="Arial" pitchFamily="34" charset="0"/>
              </a:rPr>
              <a:t>Calcium stores contribute to [Ca</a:t>
            </a:r>
            <a:r>
              <a:rPr lang="en-GB" sz="2800" baseline="30000">
                <a:cs typeface="Arial" pitchFamily="34" charset="0"/>
              </a:rPr>
              <a:t>2+</a:t>
            </a:r>
            <a:r>
              <a:rPr lang="en-GB" sz="2800">
                <a:cs typeface="Arial" pitchFamily="34" charset="0"/>
              </a:rPr>
              <a:t>]</a:t>
            </a:r>
            <a:r>
              <a:rPr lang="en-GB" sz="2800" baseline="-25000">
                <a:cs typeface="Arial" pitchFamily="34" charset="0"/>
              </a:rPr>
              <a:t>i</a:t>
            </a:r>
            <a:r>
              <a:rPr lang="en-GB" altLang="en-US" sz="2800">
                <a:cs typeface="Arial" charset="0"/>
              </a:rPr>
              <a:t>: hyperactivated motility</a:t>
            </a:r>
          </a:p>
          <a:p>
            <a:pPr>
              <a:lnSpc>
                <a:spcPct val="100000"/>
              </a:lnSpc>
              <a:spcBef>
                <a:spcPts val="600"/>
              </a:spcBef>
              <a:defRPr/>
            </a:pPr>
            <a:r>
              <a:rPr lang="en-GB" sz="2800">
                <a:cs typeface="Arial" pitchFamily="34" charset="0"/>
              </a:rPr>
              <a:t>[Ca</a:t>
            </a:r>
            <a:r>
              <a:rPr lang="en-GB" sz="2800" baseline="30000">
                <a:cs typeface="Arial" pitchFamily="34" charset="0"/>
              </a:rPr>
              <a:t>2+</a:t>
            </a:r>
            <a:r>
              <a:rPr lang="en-GB" sz="2800">
                <a:cs typeface="Arial" pitchFamily="34" charset="0"/>
              </a:rPr>
              <a:t>]</a:t>
            </a:r>
            <a:r>
              <a:rPr lang="en-GB" sz="2800" baseline="-25000">
                <a:cs typeface="Arial" pitchFamily="34" charset="0"/>
              </a:rPr>
              <a:t>i </a:t>
            </a:r>
            <a:r>
              <a:rPr lang="en-GB" sz="2800">
                <a:cs typeface="Arial" pitchFamily="34" charset="0"/>
              </a:rPr>
              <a:t>and [H</a:t>
            </a:r>
            <a:r>
              <a:rPr lang="en-GB" sz="2800" baseline="30000">
                <a:cs typeface="Arial" pitchFamily="34" charset="0"/>
              </a:rPr>
              <a:t>+</a:t>
            </a:r>
            <a:r>
              <a:rPr lang="en-GB" sz="2800">
                <a:cs typeface="Arial" pitchFamily="34" charset="0"/>
              </a:rPr>
              <a:t>]</a:t>
            </a:r>
            <a:r>
              <a:rPr lang="en-GB" sz="2800" baseline="-25000">
                <a:cs typeface="Arial" pitchFamily="34" charset="0"/>
              </a:rPr>
              <a:t>i </a:t>
            </a:r>
            <a:r>
              <a:rPr lang="en-GB" sz="2800">
                <a:cs typeface="Arial" pitchFamily="34" charset="0"/>
              </a:rPr>
              <a:t>primarily determined by ion channels and transporters of the sperm plasma membrane</a:t>
            </a:r>
            <a:endParaRPr lang="en-GB" altLang="en-US" sz="2800">
              <a:cs typeface="Arial" charset="0"/>
            </a:endParaRPr>
          </a:p>
          <a:p>
            <a:pPr eaLnBrk="1" hangingPunct="1"/>
            <a:endParaRPr lang="en-GB" altLang="en-US" sz="2800" dirty="0"/>
          </a:p>
        </p:txBody>
      </p:sp>
    </p:spTree>
    <p:extLst>
      <p:ext uri="{BB962C8B-B14F-4D97-AF65-F5344CB8AC3E}">
        <p14:creationId xmlns:p14="http://schemas.microsoft.com/office/powerpoint/2010/main" val="80548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361C-0B0C-4546-9A34-20804702566C}"/>
              </a:ext>
            </a:extLst>
          </p:cNvPr>
          <p:cNvSpPr>
            <a:spLocks noGrp="1"/>
          </p:cNvSpPr>
          <p:nvPr>
            <p:ph type="title"/>
          </p:nvPr>
        </p:nvSpPr>
        <p:spPr>
          <a:xfrm>
            <a:off x="1990725" y="355600"/>
            <a:ext cx="8229600" cy="1143000"/>
          </a:xfrm>
        </p:spPr>
        <p:txBody>
          <a:bodyPr>
            <a:normAutofit/>
          </a:bodyPr>
          <a:lstStyle/>
          <a:p>
            <a:pPr algn="ctr">
              <a:defRPr/>
            </a:pPr>
            <a:r>
              <a:rPr lang="en-GB" sz="4000" dirty="0" err="1"/>
              <a:t>Catsper</a:t>
            </a:r>
            <a:r>
              <a:rPr lang="en-GB" sz="4000" dirty="0"/>
              <a:t>  channels</a:t>
            </a:r>
          </a:p>
        </p:txBody>
      </p:sp>
      <p:sp>
        <p:nvSpPr>
          <p:cNvPr id="3" name="Content Placeholder 2">
            <a:extLst>
              <a:ext uri="{FF2B5EF4-FFF2-40B4-BE49-F238E27FC236}">
                <a16:creationId xmlns:a16="http://schemas.microsoft.com/office/drawing/2014/main" id="{1A4A61DC-6AB5-FE49-8FE3-89721B83F197}"/>
              </a:ext>
            </a:extLst>
          </p:cNvPr>
          <p:cNvSpPr>
            <a:spLocks noGrp="1"/>
          </p:cNvSpPr>
          <p:nvPr>
            <p:ph idx="1"/>
          </p:nvPr>
        </p:nvSpPr>
        <p:spPr>
          <a:xfrm>
            <a:off x="924282" y="1797167"/>
            <a:ext cx="10585598" cy="4572000"/>
          </a:xfrm>
        </p:spPr>
        <p:txBody>
          <a:bodyPr>
            <a:normAutofit/>
          </a:bodyPr>
          <a:lstStyle/>
          <a:p>
            <a:pPr>
              <a:lnSpc>
                <a:spcPct val="100000"/>
              </a:lnSpc>
              <a:spcBef>
                <a:spcPts val="600"/>
              </a:spcBef>
              <a:defRPr/>
            </a:pPr>
            <a:r>
              <a:rPr lang="en-GB" sz="2800" u="sng" dirty="0">
                <a:cs typeface="Arial" pitchFamily="34" charset="0"/>
              </a:rPr>
              <a:t>Cat</a:t>
            </a:r>
            <a:r>
              <a:rPr lang="en-GB" sz="2800" dirty="0">
                <a:cs typeface="Arial" pitchFamily="34" charset="0"/>
              </a:rPr>
              <a:t>ion channel of </a:t>
            </a:r>
            <a:r>
              <a:rPr lang="en-GB" sz="2800" u="sng" dirty="0">
                <a:cs typeface="Arial" pitchFamily="34" charset="0"/>
              </a:rPr>
              <a:t>Sper</a:t>
            </a:r>
            <a:r>
              <a:rPr lang="en-GB" sz="2800" dirty="0">
                <a:cs typeface="Arial" pitchFamily="34" charset="0"/>
              </a:rPr>
              <a:t>m</a:t>
            </a:r>
          </a:p>
          <a:p>
            <a:pPr>
              <a:lnSpc>
                <a:spcPct val="100000"/>
              </a:lnSpc>
              <a:spcBef>
                <a:spcPts val="600"/>
              </a:spcBef>
              <a:defRPr/>
            </a:pPr>
            <a:r>
              <a:rPr lang="en-GB" altLang="en-US" sz="2800" dirty="0">
                <a:cs typeface="Arial" charset="0"/>
              </a:rPr>
              <a:t>First described 2011 </a:t>
            </a:r>
          </a:p>
          <a:p>
            <a:pPr marL="0" indent="0">
              <a:lnSpc>
                <a:spcPct val="100000"/>
              </a:lnSpc>
              <a:spcBef>
                <a:spcPts val="600"/>
              </a:spcBef>
              <a:buNone/>
              <a:defRPr/>
            </a:pPr>
            <a:r>
              <a:rPr lang="en-GB" altLang="en-US" sz="2800" dirty="0">
                <a:cs typeface="Arial" charset="0"/>
              </a:rPr>
              <a:t>(</a:t>
            </a:r>
            <a:r>
              <a:rPr lang="en-GB" altLang="en-US" sz="2800" dirty="0" err="1">
                <a:cs typeface="Arial" charset="0"/>
              </a:rPr>
              <a:t>Lishko</a:t>
            </a:r>
            <a:r>
              <a:rPr lang="en-GB" altLang="en-US" sz="2800" dirty="0">
                <a:cs typeface="Arial" charset="0"/>
              </a:rPr>
              <a:t> </a:t>
            </a:r>
            <a:r>
              <a:rPr lang="en-GB" altLang="en-US" sz="2800" i="1" dirty="0">
                <a:cs typeface="Arial" charset="0"/>
              </a:rPr>
              <a:t>et al. </a:t>
            </a:r>
            <a:r>
              <a:rPr lang="en-GB" altLang="en-US" sz="2800" dirty="0">
                <a:cs typeface="Arial" charset="0"/>
              </a:rPr>
              <a:t>2011; </a:t>
            </a:r>
            <a:r>
              <a:rPr lang="en-GB" altLang="en-US" sz="2800" dirty="0" err="1">
                <a:cs typeface="Arial" charset="0"/>
              </a:rPr>
              <a:t>Strunker</a:t>
            </a:r>
            <a:r>
              <a:rPr lang="en-GB" altLang="en-US" sz="2800" dirty="0">
                <a:cs typeface="Arial" charset="0"/>
              </a:rPr>
              <a:t> </a:t>
            </a:r>
            <a:r>
              <a:rPr lang="en-GB" altLang="en-US" sz="2800" i="1" dirty="0">
                <a:cs typeface="Arial" charset="0"/>
              </a:rPr>
              <a:t>et al. </a:t>
            </a:r>
            <a:r>
              <a:rPr lang="en-GB" altLang="en-US" sz="2800" dirty="0">
                <a:cs typeface="Arial" charset="0"/>
              </a:rPr>
              <a:t>2011)</a:t>
            </a:r>
            <a:endParaRPr lang="en-GB" sz="2800" u="sng" dirty="0">
              <a:cs typeface="Arial" pitchFamily="34" charset="0"/>
            </a:endParaRPr>
          </a:p>
          <a:p>
            <a:pPr>
              <a:lnSpc>
                <a:spcPct val="100000"/>
              </a:lnSpc>
              <a:spcBef>
                <a:spcPts val="600"/>
              </a:spcBef>
              <a:defRPr/>
            </a:pPr>
            <a:r>
              <a:rPr lang="en-GB" sz="2800" dirty="0">
                <a:cs typeface="Arial" pitchFamily="34" charset="0"/>
              </a:rPr>
              <a:t>Permeable to calcium </a:t>
            </a:r>
          </a:p>
          <a:p>
            <a:pPr>
              <a:lnSpc>
                <a:spcPct val="100000"/>
              </a:lnSpc>
              <a:spcBef>
                <a:spcPts val="600"/>
              </a:spcBef>
              <a:defRPr/>
            </a:pPr>
            <a:r>
              <a:rPr lang="en-GB" sz="2800" dirty="0">
                <a:cs typeface="Arial" pitchFamily="34" charset="0"/>
              </a:rPr>
              <a:t>Sperm specific</a:t>
            </a:r>
            <a:endParaRPr lang="en-GB" altLang="en-US" sz="2800" dirty="0">
              <a:cs typeface="Arial" charset="0"/>
            </a:endParaRPr>
          </a:p>
          <a:p>
            <a:pPr>
              <a:lnSpc>
                <a:spcPct val="100000"/>
              </a:lnSpc>
              <a:spcBef>
                <a:spcPts val="600"/>
              </a:spcBef>
              <a:defRPr/>
            </a:pPr>
            <a:r>
              <a:rPr lang="en-GB" sz="2800" dirty="0">
                <a:cs typeface="Arial" pitchFamily="34" charset="0"/>
              </a:rPr>
              <a:t>Located along flagellum</a:t>
            </a:r>
          </a:p>
          <a:p>
            <a:pPr marL="0" indent="0">
              <a:buNone/>
              <a:defRPr/>
            </a:pPr>
            <a:endParaRPr lang="en-GB" sz="2400" dirty="0">
              <a:latin typeface="Arial" pitchFamily="34" charset="0"/>
              <a:cs typeface="Arial" pitchFamily="34" charset="0"/>
            </a:endParaRPr>
          </a:p>
        </p:txBody>
      </p:sp>
      <p:sp>
        <p:nvSpPr>
          <p:cNvPr id="14" name="TextBox 13">
            <a:extLst>
              <a:ext uri="{FF2B5EF4-FFF2-40B4-BE49-F238E27FC236}">
                <a16:creationId xmlns:a16="http://schemas.microsoft.com/office/drawing/2014/main" id="{794E6798-AAE7-974A-947E-73374EED11DE}"/>
              </a:ext>
            </a:extLst>
          </p:cNvPr>
          <p:cNvSpPr txBox="1"/>
          <p:nvPr/>
        </p:nvSpPr>
        <p:spPr>
          <a:xfrm>
            <a:off x="5503796" y="6088389"/>
            <a:ext cx="1741823" cy="369332"/>
          </a:xfrm>
          <a:prstGeom prst="rect">
            <a:avLst/>
          </a:prstGeom>
          <a:noFill/>
        </p:spPr>
        <p:txBody>
          <a:bodyPr wrap="none" rtlCol="0">
            <a:spAutoFit/>
          </a:bodyPr>
          <a:lstStyle/>
          <a:p>
            <a:r>
              <a:rPr lang="en-US" dirty="0"/>
              <a:t>Chung et al 2017</a:t>
            </a:r>
          </a:p>
        </p:txBody>
      </p:sp>
      <p:pic>
        <p:nvPicPr>
          <p:cNvPr id="18" name="Picture 17" descr="A screenshot of a cell phone&#10;&#10;Description automatically generated">
            <a:extLst>
              <a:ext uri="{FF2B5EF4-FFF2-40B4-BE49-F238E27FC236}">
                <a16:creationId xmlns:a16="http://schemas.microsoft.com/office/drawing/2014/main" id="{FF1B56E4-99B2-2D40-9EB4-6A4FE1392C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45618" y="1359098"/>
            <a:ext cx="3702467" cy="5098623"/>
          </a:xfrm>
          <a:prstGeom prst="rect">
            <a:avLst/>
          </a:prstGeom>
        </p:spPr>
      </p:pic>
    </p:spTree>
    <p:extLst>
      <p:ext uri="{BB962C8B-B14F-4D97-AF65-F5344CB8AC3E}">
        <p14:creationId xmlns:p14="http://schemas.microsoft.com/office/powerpoint/2010/main" val="290849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E456-212B-134A-8DFA-8A33E36238DF}"/>
              </a:ext>
            </a:extLst>
          </p:cNvPr>
          <p:cNvSpPr>
            <a:spLocks noGrp="1"/>
          </p:cNvSpPr>
          <p:nvPr>
            <p:ph type="title"/>
          </p:nvPr>
        </p:nvSpPr>
        <p:spPr>
          <a:xfrm>
            <a:off x="2231136" y="523613"/>
            <a:ext cx="7729728" cy="1188720"/>
          </a:xfrm>
        </p:spPr>
        <p:txBody>
          <a:bodyPr>
            <a:normAutofit/>
          </a:bodyPr>
          <a:lstStyle/>
          <a:p>
            <a:pPr algn="ctr"/>
            <a:r>
              <a:rPr lang="en-GB" sz="4000" dirty="0"/>
              <a:t>CatSper channels</a:t>
            </a:r>
            <a:endParaRPr lang="en-US" sz="4000" dirty="0"/>
          </a:p>
        </p:txBody>
      </p:sp>
      <p:sp>
        <p:nvSpPr>
          <p:cNvPr id="3" name="Content Placeholder 2">
            <a:extLst>
              <a:ext uri="{FF2B5EF4-FFF2-40B4-BE49-F238E27FC236}">
                <a16:creationId xmlns:a16="http://schemas.microsoft.com/office/drawing/2014/main" id="{B80AAB8A-D640-3A4D-8B3F-149586B8D2D2}"/>
              </a:ext>
            </a:extLst>
          </p:cNvPr>
          <p:cNvSpPr>
            <a:spLocks noGrp="1"/>
          </p:cNvSpPr>
          <p:nvPr>
            <p:ph idx="1"/>
          </p:nvPr>
        </p:nvSpPr>
        <p:spPr>
          <a:xfrm>
            <a:off x="609600" y="2252624"/>
            <a:ext cx="7729728" cy="3101983"/>
          </a:xfrm>
        </p:spPr>
        <p:txBody>
          <a:bodyPr>
            <a:noAutofit/>
          </a:bodyPr>
          <a:lstStyle/>
          <a:p>
            <a:pPr>
              <a:lnSpc>
                <a:spcPct val="100000"/>
              </a:lnSpc>
              <a:spcBef>
                <a:spcPts val="600"/>
              </a:spcBef>
              <a:defRPr/>
            </a:pPr>
            <a:r>
              <a:rPr lang="en-GB" sz="2800" dirty="0">
                <a:cs typeface="Arial" pitchFamily="34" charset="0"/>
              </a:rPr>
              <a:t>Large ion channel complex</a:t>
            </a:r>
          </a:p>
          <a:p>
            <a:pPr lvl="1">
              <a:lnSpc>
                <a:spcPct val="100000"/>
              </a:lnSpc>
              <a:spcBef>
                <a:spcPts val="600"/>
              </a:spcBef>
              <a:defRPr/>
            </a:pPr>
            <a:r>
              <a:rPr lang="en-GB" sz="2400" dirty="0">
                <a:cs typeface="Arial" pitchFamily="34" charset="0"/>
              </a:rPr>
              <a:t>4 subunits</a:t>
            </a:r>
          </a:p>
          <a:p>
            <a:pPr lvl="1">
              <a:lnSpc>
                <a:spcPct val="100000"/>
              </a:lnSpc>
              <a:spcBef>
                <a:spcPts val="600"/>
              </a:spcBef>
              <a:defRPr/>
            </a:pPr>
            <a:r>
              <a:rPr lang="en-GB" sz="2400" dirty="0">
                <a:cs typeface="Arial" pitchFamily="34" charset="0"/>
              </a:rPr>
              <a:t>6 </a:t>
            </a:r>
            <a:r>
              <a:rPr lang="en-GB" sz="2400" dirty="0" err="1">
                <a:cs typeface="Arial" pitchFamily="34" charset="0"/>
              </a:rPr>
              <a:t>auxillary</a:t>
            </a:r>
            <a:r>
              <a:rPr lang="en-GB" sz="2400" dirty="0">
                <a:cs typeface="Arial" pitchFamily="34" charset="0"/>
              </a:rPr>
              <a:t> subunits</a:t>
            </a:r>
          </a:p>
          <a:p>
            <a:pPr lvl="1">
              <a:lnSpc>
                <a:spcPct val="100000"/>
              </a:lnSpc>
              <a:spcBef>
                <a:spcPts val="600"/>
              </a:spcBef>
              <a:defRPr/>
            </a:pPr>
            <a:r>
              <a:rPr lang="en-GB" sz="2400" dirty="0">
                <a:cs typeface="Arial" pitchFamily="34" charset="0"/>
              </a:rPr>
              <a:t>Chaperone protein (</a:t>
            </a:r>
            <a:r>
              <a:rPr lang="en-GB" sz="2400" dirty="0" err="1">
                <a:cs typeface="Arial" pitchFamily="34" charset="0"/>
              </a:rPr>
              <a:t>Catsper</a:t>
            </a:r>
            <a:r>
              <a:rPr lang="en-GB" sz="2400" dirty="0">
                <a:cs typeface="Arial" pitchFamily="34" charset="0"/>
              </a:rPr>
              <a:t> tau)</a:t>
            </a:r>
          </a:p>
          <a:p>
            <a:pPr>
              <a:lnSpc>
                <a:spcPct val="100000"/>
              </a:lnSpc>
              <a:spcBef>
                <a:spcPts val="600"/>
              </a:spcBef>
              <a:defRPr/>
            </a:pPr>
            <a:r>
              <a:rPr lang="en-GB" sz="2800" dirty="0">
                <a:cs typeface="Arial" pitchFamily="34" charset="0"/>
              </a:rPr>
              <a:t>CatSper activation </a:t>
            </a:r>
          </a:p>
          <a:p>
            <a:pPr lvl="1">
              <a:lnSpc>
                <a:spcPct val="100000"/>
              </a:lnSpc>
              <a:spcBef>
                <a:spcPts val="600"/>
              </a:spcBef>
              <a:defRPr/>
            </a:pPr>
            <a:r>
              <a:rPr lang="en-GB" sz="2400" dirty="0">
                <a:cs typeface="Arial" pitchFamily="34" charset="0"/>
              </a:rPr>
              <a:t>Progesterone (ABDH2)</a:t>
            </a:r>
          </a:p>
          <a:p>
            <a:pPr lvl="1">
              <a:lnSpc>
                <a:spcPct val="100000"/>
              </a:lnSpc>
              <a:spcBef>
                <a:spcPts val="600"/>
              </a:spcBef>
              <a:defRPr/>
            </a:pPr>
            <a:r>
              <a:rPr lang="en-GB" sz="2400" dirty="0">
                <a:cs typeface="Arial" pitchFamily="34" charset="0"/>
              </a:rPr>
              <a:t>Prostaglandins </a:t>
            </a:r>
          </a:p>
          <a:p>
            <a:pPr lvl="1">
              <a:lnSpc>
                <a:spcPct val="100000"/>
              </a:lnSpc>
              <a:spcBef>
                <a:spcPts val="600"/>
              </a:spcBef>
              <a:defRPr/>
            </a:pPr>
            <a:r>
              <a:rPr lang="en-GB" sz="2400" dirty="0">
                <a:cs typeface="Arial" pitchFamily="34" charset="0"/>
              </a:rPr>
              <a:t>Increase in intracellular pH / </a:t>
            </a:r>
            <a:r>
              <a:rPr lang="en-GB" sz="2400" dirty="0" err="1">
                <a:cs typeface="Arial" pitchFamily="34" charset="0"/>
              </a:rPr>
              <a:t>Vm</a:t>
            </a:r>
            <a:r>
              <a:rPr lang="en-GB" sz="2400" dirty="0">
                <a:cs typeface="Arial" pitchFamily="34" charset="0"/>
              </a:rPr>
              <a:t> depolarisation</a:t>
            </a:r>
            <a:endParaRPr lang="en-US" sz="2400" dirty="0"/>
          </a:p>
        </p:txBody>
      </p:sp>
      <p:pic>
        <p:nvPicPr>
          <p:cNvPr id="4" name="Picture 3" descr="A close up of a map&#10;&#10;Description automatically generated">
            <a:extLst>
              <a:ext uri="{FF2B5EF4-FFF2-40B4-BE49-F238E27FC236}">
                <a16:creationId xmlns:a16="http://schemas.microsoft.com/office/drawing/2014/main" id="{135A6195-E142-FE4C-8591-434F6F4942F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5554854" y="1962346"/>
            <a:ext cx="6443844" cy="2393016"/>
          </a:xfrm>
          <a:prstGeom prst="rect">
            <a:avLst/>
          </a:prstGeom>
        </p:spPr>
      </p:pic>
      <p:sp>
        <p:nvSpPr>
          <p:cNvPr id="5" name="Rectangle 4">
            <a:extLst>
              <a:ext uri="{FF2B5EF4-FFF2-40B4-BE49-F238E27FC236}">
                <a16:creationId xmlns:a16="http://schemas.microsoft.com/office/drawing/2014/main" id="{103360E5-2FFF-7D42-A142-55702C8C12DB}"/>
              </a:ext>
            </a:extLst>
          </p:cNvPr>
          <p:cNvSpPr/>
          <p:nvPr/>
        </p:nvSpPr>
        <p:spPr>
          <a:xfrm>
            <a:off x="9813646" y="4605376"/>
            <a:ext cx="1768754" cy="369332"/>
          </a:xfrm>
          <a:prstGeom prst="rect">
            <a:avLst/>
          </a:prstGeom>
        </p:spPr>
        <p:txBody>
          <a:bodyPr wrap="none">
            <a:spAutoFit/>
          </a:bodyPr>
          <a:lstStyle/>
          <a:p>
            <a:r>
              <a:rPr lang="en-US" dirty="0"/>
              <a:t>Brown et al 2019</a:t>
            </a:r>
          </a:p>
        </p:txBody>
      </p:sp>
    </p:spTree>
    <p:extLst>
      <p:ext uri="{BB962C8B-B14F-4D97-AF65-F5344CB8AC3E}">
        <p14:creationId xmlns:p14="http://schemas.microsoft.com/office/powerpoint/2010/main" val="176317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ea typeface="+mj-ea"/>
              </a:rPr>
              <a:t> </a:t>
            </a:r>
            <a:endParaRPr lang="en-US" dirty="0">
              <a:ea typeface="+mj-ea"/>
            </a:endParaRPr>
          </a:p>
        </p:txBody>
      </p:sp>
      <p:sp>
        <p:nvSpPr>
          <p:cNvPr id="26627" name="Text Placeholder 2"/>
          <p:cNvSpPr>
            <a:spLocks noGrp="1"/>
          </p:cNvSpPr>
          <p:nvPr>
            <p:ph type="body" idx="1"/>
          </p:nvPr>
        </p:nvSpPr>
        <p:spPr/>
        <p:txBody>
          <a:bodyPr/>
          <a:lstStyle/>
          <a:p>
            <a:r>
              <a:rPr lang="en-GB" dirty="0">
                <a:latin typeface="StoneSansSemibold" charset="0"/>
              </a:rPr>
              <a:t> </a:t>
            </a:r>
            <a:endParaRPr lang="en-US" dirty="0">
              <a:latin typeface="StoneSansSemibold" charset="0"/>
            </a:endParaRPr>
          </a:p>
        </p:txBody>
      </p:sp>
      <p:sp>
        <p:nvSpPr>
          <p:cNvPr id="6" name="TextBox 5"/>
          <p:cNvSpPr txBox="1"/>
          <p:nvPr/>
        </p:nvSpPr>
        <p:spPr>
          <a:xfrm>
            <a:off x="3384511" y="347669"/>
            <a:ext cx="1107996" cy="707886"/>
          </a:xfrm>
          <a:prstGeom prst="rect">
            <a:avLst/>
          </a:prstGeom>
          <a:noFill/>
        </p:spPr>
        <p:txBody>
          <a:bodyPr wrap="none">
            <a:spAutoFit/>
          </a:bodyPr>
          <a:lstStyle/>
          <a:p>
            <a:pPr>
              <a:defRPr/>
            </a:pPr>
            <a:r>
              <a:rPr lang="en-GB" sz="4000" dirty="0">
                <a:solidFill>
                  <a:srgbClr val="CDE6E8"/>
                </a:solidFill>
                <a:latin typeface="+mj-lt"/>
                <a:cs typeface="Arial" pitchFamily="34" charset="0"/>
              </a:rPr>
              <a:t>         </a:t>
            </a:r>
            <a:endParaRPr lang="en-US" sz="4000" dirty="0">
              <a:solidFill>
                <a:srgbClr val="CDE6E8"/>
              </a:solidFill>
              <a:latin typeface="+mj-lt"/>
              <a:cs typeface="Arial" pitchFamily="34" charset="0"/>
            </a:endParaRPr>
          </a:p>
        </p:txBody>
      </p:sp>
      <p:pic>
        <p:nvPicPr>
          <p:cNvPr id="7" name="Picture 6"/>
          <p:cNvPicPr>
            <a:picLocks noChangeAspect="1"/>
          </p:cNvPicPr>
          <p:nvPr/>
        </p:nvPicPr>
        <p:blipFill>
          <a:blip r:embed="rId3"/>
          <a:stretch>
            <a:fillRect/>
          </a:stretch>
        </p:blipFill>
        <p:spPr>
          <a:xfrm>
            <a:off x="5349965" y="161533"/>
            <a:ext cx="6624734" cy="2952683"/>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7461BF29-3E26-3D43-B99D-50553768442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64926" y="3225108"/>
            <a:ext cx="5703504" cy="2064961"/>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0" y="973680"/>
            <a:ext cx="6328942" cy="3058984"/>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1C4FB592-8366-7144-8799-8CCA0220C07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95730" y="4032664"/>
            <a:ext cx="5627513" cy="2825336"/>
          </a:xfrm>
          <a:prstGeom prst="rect">
            <a:avLst/>
          </a:prstGeom>
        </p:spPr>
      </p:pic>
    </p:spTree>
    <p:extLst>
      <p:ext uri="{BB962C8B-B14F-4D97-AF65-F5344CB8AC3E}">
        <p14:creationId xmlns:p14="http://schemas.microsoft.com/office/powerpoint/2010/main" val="552310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A5AE-26B0-9F45-82CB-DE0EEB69C141}"/>
              </a:ext>
            </a:extLst>
          </p:cNvPr>
          <p:cNvSpPr>
            <a:spLocks noGrp="1"/>
          </p:cNvSpPr>
          <p:nvPr>
            <p:ph type="title"/>
          </p:nvPr>
        </p:nvSpPr>
        <p:spPr>
          <a:xfrm>
            <a:off x="2231136" y="237955"/>
            <a:ext cx="7729728" cy="1188720"/>
          </a:xfrm>
        </p:spPr>
        <p:txBody>
          <a:bodyPr>
            <a:normAutofit/>
          </a:bodyPr>
          <a:lstStyle/>
          <a:p>
            <a:pPr algn="ctr"/>
            <a:r>
              <a:rPr lang="en-US" sz="4000" dirty="0"/>
              <a:t>Hv1</a:t>
            </a:r>
          </a:p>
        </p:txBody>
      </p:sp>
      <p:sp>
        <p:nvSpPr>
          <p:cNvPr id="3" name="Content Placeholder 2">
            <a:extLst>
              <a:ext uri="{FF2B5EF4-FFF2-40B4-BE49-F238E27FC236}">
                <a16:creationId xmlns:a16="http://schemas.microsoft.com/office/drawing/2014/main" id="{755DDF9C-0ACE-8E4A-BCFB-88BE843C7771}"/>
              </a:ext>
            </a:extLst>
          </p:cNvPr>
          <p:cNvSpPr>
            <a:spLocks noGrp="1"/>
          </p:cNvSpPr>
          <p:nvPr>
            <p:ph idx="1"/>
          </p:nvPr>
        </p:nvSpPr>
        <p:spPr>
          <a:xfrm>
            <a:off x="609600" y="2001499"/>
            <a:ext cx="10972800" cy="4525963"/>
          </a:xfrm>
        </p:spPr>
        <p:txBody>
          <a:bodyPr>
            <a:normAutofit/>
          </a:bodyPr>
          <a:lstStyle/>
          <a:p>
            <a:pPr>
              <a:lnSpc>
                <a:spcPct val="100000"/>
              </a:lnSpc>
              <a:spcBef>
                <a:spcPts val="600"/>
              </a:spcBef>
            </a:pPr>
            <a:r>
              <a:rPr lang="en-US" sz="2800" dirty="0"/>
              <a:t>Voltage gated proton channel</a:t>
            </a:r>
          </a:p>
          <a:p>
            <a:pPr>
              <a:lnSpc>
                <a:spcPct val="100000"/>
              </a:lnSpc>
              <a:spcBef>
                <a:spcPts val="600"/>
              </a:spcBef>
            </a:pPr>
            <a:r>
              <a:rPr lang="en-US" sz="2800" dirty="0"/>
              <a:t>2 domains, located asymmetrically</a:t>
            </a:r>
          </a:p>
          <a:p>
            <a:pPr>
              <a:lnSpc>
                <a:spcPct val="100000"/>
              </a:lnSpc>
              <a:spcBef>
                <a:spcPts val="600"/>
              </a:spcBef>
            </a:pPr>
            <a:r>
              <a:rPr lang="en-US" sz="2800" dirty="0"/>
              <a:t>Responsible for sperm rotation</a:t>
            </a:r>
          </a:p>
        </p:txBody>
      </p:sp>
      <p:pic>
        <p:nvPicPr>
          <p:cNvPr id="4" name="Picture 3" descr="A picture containing clock, table&#10;&#10;Description automatically generated">
            <a:extLst>
              <a:ext uri="{FF2B5EF4-FFF2-40B4-BE49-F238E27FC236}">
                <a16:creationId xmlns:a16="http://schemas.microsoft.com/office/drawing/2014/main" id="{04BB7118-CA24-0648-9C36-A906246EA0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96582" y="3849520"/>
            <a:ext cx="2181744" cy="2181744"/>
          </a:xfrm>
          <a:prstGeom prst="rect">
            <a:avLst/>
          </a:prstGeom>
        </p:spPr>
      </p:pic>
      <p:sp>
        <p:nvSpPr>
          <p:cNvPr id="5" name="Rectangle 4">
            <a:extLst>
              <a:ext uri="{FF2B5EF4-FFF2-40B4-BE49-F238E27FC236}">
                <a16:creationId xmlns:a16="http://schemas.microsoft.com/office/drawing/2014/main" id="{9F1135D3-A813-2D47-BBB1-0B960CF1A3C4}"/>
              </a:ext>
            </a:extLst>
          </p:cNvPr>
          <p:cNvSpPr/>
          <p:nvPr/>
        </p:nvSpPr>
        <p:spPr>
          <a:xfrm>
            <a:off x="6981567" y="5348623"/>
            <a:ext cx="1682192" cy="369332"/>
          </a:xfrm>
          <a:prstGeom prst="rect">
            <a:avLst/>
          </a:prstGeom>
        </p:spPr>
        <p:txBody>
          <a:bodyPr wrap="none">
            <a:spAutoFit/>
          </a:bodyPr>
          <a:lstStyle/>
          <a:p>
            <a:r>
              <a:rPr lang="en-US" dirty="0"/>
              <a:t>Miller et al 2018</a:t>
            </a:r>
          </a:p>
        </p:txBody>
      </p:sp>
      <p:pic>
        <p:nvPicPr>
          <p:cNvPr id="7" name="Picture 6">
            <a:extLst>
              <a:ext uri="{FF2B5EF4-FFF2-40B4-BE49-F238E27FC236}">
                <a16:creationId xmlns:a16="http://schemas.microsoft.com/office/drawing/2014/main" id="{80AB57C5-B47E-A04D-99D4-A20537B241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73331" y="1614488"/>
            <a:ext cx="4670035" cy="3452812"/>
          </a:xfrm>
          <a:prstGeom prst="rect">
            <a:avLst/>
          </a:prstGeom>
        </p:spPr>
      </p:pic>
    </p:spTree>
    <p:extLst>
      <p:ext uri="{BB962C8B-B14F-4D97-AF65-F5344CB8AC3E}">
        <p14:creationId xmlns:p14="http://schemas.microsoft.com/office/powerpoint/2010/main" val="38782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erm structure.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2687" y="785907"/>
            <a:ext cx="4746625" cy="1546290"/>
          </a:xfrm>
          <a:prstGeom prst="rect">
            <a:avLst/>
          </a:prstGeom>
        </p:spPr>
      </p:pic>
    </p:spTree>
    <p:extLst>
      <p:ext uri="{BB962C8B-B14F-4D97-AF65-F5344CB8AC3E}">
        <p14:creationId xmlns:p14="http://schemas.microsoft.com/office/powerpoint/2010/main" val="1919590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46E3-5F1B-1240-A91F-40BB7A8B9255}"/>
              </a:ext>
            </a:extLst>
          </p:cNvPr>
          <p:cNvSpPr>
            <a:spLocks noGrp="1"/>
          </p:cNvSpPr>
          <p:nvPr>
            <p:ph type="title"/>
          </p:nvPr>
        </p:nvSpPr>
        <p:spPr>
          <a:xfrm>
            <a:off x="387178" y="478268"/>
            <a:ext cx="11417643" cy="1143000"/>
          </a:xfrm>
        </p:spPr>
        <p:txBody>
          <a:bodyPr>
            <a:noAutofit/>
          </a:bodyPr>
          <a:lstStyle/>
          <a:p>
            <a:pPr algn="ctr">
              <a:defRPr/>
            </a:pPr>
            <a:r>
              <a:rPr lang="en-GB" sz="4000" dirty="0">
                <a:solidFill>
                  <a:schemeClr val="tx1">
                    <a:lumMod val="95000"/>
                  </a:schemeClr>
                </a:solidFill>
                <a:cs typeface="Arial" pitchFamily="34" charset="0"/>
              </a:rPr>
              <a:t>High throughput screening</a:t>
            </a:r>
            <a:endParaRPr lang="en-US" sz="4000" dirty="0">
              <a:solidFill>
                <a:schemeClr val="tx1">
                  <a:lumMod val="95000"/>
                </a:schemeClr>
              </a:solidFill>
              <a:cs typeface="Arial" pitchFamily="34" charset="0"/>
            </a:endParaRPr>
          </a:p>
        </p:txBody>
      </p:sp>
      <p:sp>
        <p:nvSpPr>
          <p:cNvPr id="13314" name="Content Placeholder 2">
            <a:extLst>
              <a:ext uri="{FF2B5EF4-FFF2-40B4-BE49-F238E27FC236}">
                <a16:creationId xmlns:a16="http://schemas.microsoft.com/office/drawing/2014/main" id="{04DE427F-4121-4F4B-9A45-42C5CFCC3EB6}"/>
              </a:ext>
            </a:extLst>
          </p:cNvPr>
          <p:cNvSpPr>
            <a:spLocks noGrp="1"/>
          </p:cNvSpPr>
          <p:nvPr>
            <p:ph idx="1"/>
          </p:nvPr>
        </p:nvSpPr>
        <p:spPr>
          <a:xfrm>
            <a:off x="782938" y="1959406"/>
            <a:ext cx="10202562" cy="4525963"/>
          </a:xfrm>
        </p:spPr>
        <p:txBody>
          <a:bodyPr>
            <a:normAutofit/>
          </a:bodyPr>
          <a:lstStyle/>
          <a:p>
            <a:pPr eaLnBrk="1" hangingPunct="1">
              <a:lnSpc>
                <a:spcPct val="110000"/>
              </a:lnSpc>
              <a:spcBef>
                <a:spcPts val="600"/>
              </a:spcBef>
            </a:pPr>
            <a:r>
              <a:rPr lang="en-GB" altLang="en-US" sz="2800" dirty="0">
                <a:cs typeface="Arial" panose="020B0604020202020204" pitchFamily="34" charset="0"/>
              </a:rPr>
              <a:t>Time and resource efficient method of identifying potential compounds as new drugs</a:t>
            </a:r>
          </a:p>
          <a:p>
            <a:pPr eaLnBrk="1" hangingPunct="1">
              <a:lnSpc>
                <a:spcPct val="110000"/>
              </a:lnSpc>
              <a:spcBef>
                <a:spcPts val="600"/>
              </a:spcBef>
            </a:pPr>
            <a:r>
              <a:rPr lang="en-GB" altLang="en-US" sz="2800" dirty="0" err="1">
                <a:cs typeface="Arial" panose="020B0604020202020204" pitchFamily="34" charset="0"/>
              </a:rPr>
              <a:t>UoD</a:t>
            </a:r>
            <a:r>
              <a:rPr lang="en-GB" altLang="en-US" sz="2800" dirty="0">
                <a:cs typeface="Arial" panose="020B0604020202020204" pitchFamily="34" charset="0"/>
              </a:rPr>
              <a:t> SLS unique resource: Drug Discovery Unit</a:t>
            </a:r>
          </a:p>
          <a:p>
            <a:pPr lvl="1" eaLnBrk="1" hangingPunct="1">
              <a:lnSpc>
                <a:spcPct val="110000"/>
              </a:lnSpc>
              <a:spcBef>
                <a:spcPts val="600"/>
              </a:spcBef>
            </a:pPr>
            <a:r>
              <a:rPr lang="en-GB" altLang="en-US" sz="2400" dirty="0">
                <a:cs typeface="Arial" panose="020B0604020202020204" pitchFamily="34" charset="0"/>
              </a:rPr>
              <a:t>Biotech and pharma capabilities</a:t>
            </a:r>
          </a:p>
          <a:p>
            <a:pPr lvl="1" eaLnBrk="1" hangingPunct="1">
              <a:lnSpc>
                <a:spcPct val="110000"/>
              </a:lnSpc>
              <a:spcBef>
                <a:spcPts val="600"/>
              </a:spcBef>
            </a:pPr>
            <a:r>
              <a:rPr lang="en-GB" altLang="en-US" sz="2400" dirty="0">
                <a:cs typeface="Arial" panose="020B0604020202020204" pitchFamily="34" charset="0"/>
              </a:rPr>
              <a:t>Remit for drug discovery in neglected diseases and novel therapeutic targets</a:t>
            </a:r>
          </a:p>
          <a:p>
            <a:pPr lvl="1" eaLnBrk="1" hangingPunct="1">
              <a:lnSpc>
                <a:spcPct val="110000"/>
              </a:lnSpc>
              <a:spcBef>
                <a:spcPts val="600"/>
              </a:spcBef>
            </a:pPr>
            <a:r>
              <a:rPr lang="en-GB" altLang="en-US" sz="2400" dirty="0">
                <a:cs typeface="Arial" panose="020B0604020202020204" pitchFamily="34" charset="0"/>
              </a:rPr>
              <a:t>Libraries of thousands of small molecular compounds specifically designed for ‘lead-like’ characteristics</a:t>
            </a:r>
          </a:p>
          <a:p>
            <a:pPr lvl="1" eaLnBrk="1" hangingPunct="1">
              <a:buFont typeface="Wingdings" pitchFamily="2" charset="2"/>
              <a:buNone/>
            </a:pPr>
            <a:endParaRPr lang="en-GB" altLang="en-US" sz="2400" dirty="0">
              <a:cs typeface="Arial" panose="020B0604020202020204" pitchFamily="34" charset="0"/>
            </a:endParaRPr>
          </a:p>
          <a:p>
            <a:pPr eaLnBrk="1" hangingPunct="1">
              <a:buFont typeface="Wingdings 3" pitchFamily="2" charset="2"/>
              <a:buNone/>
            </a:pPr>
            <a:endParaRPr lang="en-US" altLang="en-US" dirty="0"/>
          </a:p>
        </p:txBody>
      </p:sp>
      <p:pic>
        <p:nvPicPr>
          <p:cNvPr id="4" name="Picture 3" descr="ddu-logo.png">
            <a:extLst>
              <a:ext uri="{FF2B5EF4-FFF2-40B4-BE49-F238E27FC236}">
                <a16:creationId xmlns:a16="http://schemas.microsoft.com/office/drawing/2014/main" id="{719C52DC-30BA-5844-B926-6851F4304E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74319" y="5234893"/>
            <a:ext cx="4579826" cy="1260000"/>
          </a:xfrm>
          <a:prstGeom prst="rect">
            <a:avLst/>
          </a:prstGeom>
        </p:spPr>
      </p:pic>
    </p:spTree>
    <p:extLst>
      <p:ext uri="{BB962C8B-B14F-4D97-AF65-F5344CB8AC3E}">
        <p14:creationId xmlns:p14="http://schemas.microsoft.com/office/powerpoint/2010/main" val="133633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C768D-968E-4A44-B684-19B1F23C0D2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754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46E3-5F1B-1240-A91F-40BB7A8B9255}"/>
              </a:ext>
            </a:extLst>
          </p:cNvPr>
          <p:cNvSpPr>
            <a:spLocks noGrp="1"/>
          </p:cNvSpPr>
          <p:nvPr>
            <p:ph type="title"/>
          </p:nvPr>
        </p:nvSpPr>
        <p:spPr>
          <a:xfrm>
            <a:off x="420129" y="547688"/>
            <a:ext cx="11417643" cy="1143000"/>
          </a:xfrm>
        </p:spPr>
        <p:txBody>
          <a:bodyPr>
            <a:noAutofit/>
          </a:bodyPr>
          <a:lstStyle/>
          <a:p>
            <a:pPr algn="ctr">
              <a:defRPr/>
            </a:pPr>
            <a:r>
              <a:rPr lang="en-GB" sz="4000" dirty="0">
                <a:solidFill>
                  <a:schemeClr val="tx1">
                    <a:lumMod val="95000"/>
                  </a:schemeClr>
                </a:solidFill>
                <a:cs typeface="Arial" pitchFamily="34" charset="0"/>
              </a:rPr>
              <a:t>Phenotypic screening</a:t>
            </a:r>
            <a:endParaRPr lang="en-US" sz="4000" dirty="0">
              <a:solidFill>
                <a:schemeClr val="tx1">
                  <a:lumMod val="95000"/>
                </a:schemeClr>
              </a:solidFill>
              <a:cs typeface="Arial" pitchFamily="34" charset="0"/>
            </a:endParaRPr>
          </a:p>
        </p:txBody>
      </p:sp>
      <p:sp>
        <p:nvSpPr>
          <p:cNvPr id="13314" name="Content Placeholder 2">
            <a:extLst>
              <a:ext uri="{FF2B5EF4-FFF2-40B4-BE49-F238E27FC236}">
                <a16:creationId xmlns:a16="http://schemas.microsoft.com/office/drawing/2014/main" id="{04DE427F-4121-4F4B-9A45-42C5CFCC3EB6}"/>
              </a:ext>
            </a:extLst>
          </p:cNvPr>
          <p:cNvSpPr>
            <a:spLocks noGrp="1"/>
          </p:cNvSpPr>
          <p:nvPr>
            <p:ph idx="1"/>
          </p:nvPr>
        </p:nvSpPr>
        <p:spPr>
          <a:xfrm>
            <a:off x="1007076" y="1963912"/>
            <a:ext cx="10202562" cy="4525963"/>
          </a:xfrm>
        </p:spPr>
        <p:txBody>
          <a:bodyPr>
            <a:normAutofit/>
          </a:bodyPr>
          <a:lstStyle/>
          <a:p>
            <a:pPr eaLnBrk="1" hangingPunct="1">
              <a:lnSpc>
                <a:spcPct val="110000"/>
              </a:lnSpc>
              <a:spcBef>
                <a:spcPts val="600"/>
              </a:spcBef>
            </a:pPr>
            <a:r>
              <a:rPr lang="en-GB" altLang="en-US" sz="2800" dirty="0">
                <a:cs typeface="Arial" panose="020B0604020202020204" pitchFamily="34" charset="0"/>
              </a:rPr>
              <a:t>Used to screen small molecules for effects that alter the phenotype of a cell in a desired way</a:t>
            </a:r>
          </a:p>
          <a:p>
            <a:pPr eaLnBrk="1" hangingPunct="1">
              <a:lnSpc>
                <a:spcPct val="110000"/>
              </a:lnSpc>
              <a:spcBef>
                <a:spcPts val="600"/>
              </a:spcBef>
            </a:pPr>
            <a:r>
              <a:rPr lang="en-GB" altLang="en-US" sz="2800" dirty="0">
                <a:cs typeface="Arial" panose="020B0604020202020204" pitchFamily="34" charset="0"/>
              </a:rPr>
              <a:t>National Phenotypic screening centre</a:t>
            </a:r>
          </a:p>
          <a:p>
            <a:pPr lvl="1" eaLnBrk="1" hangingPunct="1">
              <a:lnSpc>
                <a:spcPct val="110000"/>
              </a:lnSpc>
              <a:spcBef>
                <a:spcPts val="600"/>
              </a:spcBef>
            </a:pPr>
            <a:r>
              <a:rPr lang="en-GB" altLang="en-US" sz="2800" dirty="0">
                <a:cs typeface="Arial" panose="020B0604020202020204" pitchFamily="34" charset="0"/>
              </a:rPr>
              <a:t>Integrated robotics, screening platforms and analysis workflow</a:t>
            </a:r>
          </a:p>
          <a:p>
            <a:pPr lvl="1" eaLnBrk="1" hangingPunct="1">
              <a:lnSpc>
                <a:spcPct val="110000"/>
              </a:lnSpc>
              <a:spcBef>
                <a:spcPts val="600"/>
              </a:spcBef>
            </a:pPr>
            <a:r>
              <a:rPr lang="en-GB" altLang="en-US" sz="2800" dirty="0">
                <a:cs typeface="Arial" panose="020B0604020202020204" pitchFamily="34" charset="0"/>
              </a:rPr>
              <a:t>Better suited to screening complex biology </a:t>
            </a:r>
          </a:p>
          <a:p>
            <a:pPr lvl="1" eaLnBrk="1" hangingPunct="1">
              <a:lnSpc>
                <a:spcPct val="110000"/>
              </a:lnSpc>
              <a:spcBef>
                <a:spcPts val="600"/>
              </a:spcBef>
            </a:pPr>
            <a:r>
              <a:rPr lang="en-GB" altLang="en-US" sz="2800" dirty="0">
                <a:cs typeface="Arial" panose="020B0604020202020204" pitchFamily="34" charset="0"/>
              </a:rPr>
              <a:t>Better at successfully delivering translational outputs (Swinney and Anthony 2011)</a:t>
            </a:r>
          </a:p>
          <a:p>
            <a:pPr eaLnBrk="1" hangingPunct="1">
              <a:buFont typeface="Wingdings 3" pitchFamily="2" charset="2"/>
              <a:buNone/>
            </a:pPr>
            <a:endParaRPr lang="en-US" altLang="en-US" dirty="0"/>
          </a:p>
        </p:txBody>
      </p:sp>
      <p:pic>
        <p:nvPicPr>
          <p:cNvPr id="4" name="Picture 3" descr="NPSC.jpg">
            <a:extLst>
              <a:ext uri="{FF2B5EF4-FFF2-40B4-BE49-F238E27FC236}">
                <a16:creationId xmlns:a16="http://schemas.microsoft.com/office/drawing/2014/main" id="{41F29EDE-C226-C142-A05A-C865E77424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33792" y="5244885"/>
            <a:ext cx="3903980" cy="1518214"/>
          </a:xfrm>
          <a:prstGeom prst="rect">
            <a:avLst/>
          </a:prstGeom>
        </p:spPr>
      </p:pic>
    </p:spTree>
    <p:extLst>
      <p:ext uri="{BB962C8B-B14F-4D97-AF65-F5344CB8AC3E}">
        <p14:creationId xmlns:p14="http://schemas.microsoft.com/office/powerpoint/2010/main" val="855597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C1E9670C-A0F2-D94E-B4D6-C026940FE7EB}"/>
              </a:ext>
            </a:extLst>
          </p:cNvPr>
          <p:cNvSpPr>
            <a:spLocks noGrp="1"/>
          </p:cNvSpPr>
          <p:nvPr>
            <p:ph idx="1"/>
          </p:nvPr>
        </p:nvSpPr>
        <p:spPr>
          <a:xfrm>
            <a:off x="1074353" y="853712"/>
            <a:ext cx="10330248" cy="3276600"/>
          </a:xfrm>
        </p:spPr>
        <p:txBody>
          <a:bodyPr>
            <a:noAutofit/>
          </a:bodyPr>
          <a:lstStyle/>
          <a:p>
            <a:pPr>
              <a:lnSpc>
                <a:spcPct val="100000"/>
              </a:lnSpc>
            </a:pPr>
            <a:r>
              <a:rPr lang="en-GB" altLang="en-US" sz="2800" dirty="0"/>
              <a:t>Robust HTS and phenotypic screening assay(s) developed</a:t>
            </a:r>
          </a:p>
          <a:p>
            <a:pPr>
              <a:lnSpc>
                <a:spcPct val="100000"/>
              </a:lnSpc>
            </a:pPr>
            <a:r>
              <a:rPr lang="en-GB" altLang="en-US" sz="2800" dirty="0"/>
              <a:t>Drug development for male subfertility – in vitro</a:t>
            </a:r>
          </a:p>
          <a:p>
            <a:pPr>
              <a:lnSpc>
                <a:spcPct val="100000"/>
              </a:lnSpc>
            </a:pPr>
            <a:r>
              <a:rPr lang="en-GB" altLang="en-US" sz="2800" dirty="0"/>
              <a:t>Overall aim to develop a </a:t>
            </a:r>
            <a:r>
              <a:rPr lang="en-GB" altLang="en-US" sz="2800" dirty="0" err="1"/>
              <a:t>prescribable</a:t>
            </a:r>
            <a:r>
              <a:rPr lang="en-GB" altLang="en-US" sz="2800" dirty="0"/>
              <a:t> treatment for infertile men</a:t>
            </a:r>
          </a:p>
          <a:p>
            <a:pPr>
              <a:lnSpc>
                <a:spcPct val="100000"/>
              </a:lnSpc>
            </a:pPr>
            <a:r>
              <a:rPr lang="en-GB" altLang="en-US" sz="2800" dirty="0"/>
              <a:t>But…</a:t>
            </a:r>
            <a:endParaRPr lang="en-US" altLang="en-US" sz="2800" dirty="0"/>
          </a:p>
        </p:txBody>
      </p:sp>
      <p:pic>
        <p:nvPicPr>
          <p:cNvPr id="4" name="Picture 3" descr="A screenshot of a cell phone&#10;&#10;Description automatically generated">
            <a:extLst>
              <a:ext uri="{FF2B5EF4-FFF2-40B4-BE49-F238E27FC236}">
                <a16:creationId xmlns:a16="http://schemas.microsoft.com/office/drawing/2014/main" id="{8855295D-FB05-F048-B202-6843C0425B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7225" y="3168922"/>
            <a:ext cx="5575300" cy="2628355"/>
          </a:xfrm>
          <a:prstGeom prst="rect">
            <a:avLst/>
          </a:prstGeom>
        </p:spPr>
      </p:pic>
      <p:pic>
        <p:nvPicPr>
          <p:cNvPr id="8" name="Picture 7" descr="A picture containing bird&#10;&#10;Description automatically generated">
            <a:extLst>
              <a:ext uri="{FF2B5EF4-FFF2-40B4-BE49-F238E27FC236}">
                <a16:creationId xmlns:a16="http://schemas.microsoft.com/office/drawing/2014/main" id="{432CA32F-B333-CD47-83D0-94696119D8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86992" y="4365988"/>
            <a:ext cx="6341507" cy="1903791"/>
          </a:xfrm>
          <a:prstGeom prst="rect">
            <a:avLst/>
          </a:prstGeom>
        </p:spPr>
      </p:pic>
    </p:spTree>
    <p:extLst>
      <p:ext uri="{BB962C8B-B14F-4D97-AF65-F5344CB8AC3E}">
        <p14:creationId xmlns:p14="http://schemas.microsoft.com/office/powerpoint/2010/main" val="1481284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1343" y="1444753"/>
            <a:ext cx="437943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GB" sz="4000" dirty="0">
                <a:solidFill>
                  <a:srgbClr val="FFFFFF"/>
                </a:solidFill>
              </a:rPr>
              <a:t>Non-medical treatment </a:t>
            </a:r>
            <a:endParaRPr lang="en-US" sz="4000" dirty="0">
              <a:solidFill>
                <a:srgbClr val="FFFFFF"/>
              </a:solidFill>
            </a:endParaRPr>
          </a:p>
        </p:txBody>
      </p:sp>
      <p:sp>
        <p:nvSpPr>
          <p:cNvPr id="3" name="Content Placeholder 2"/>
          <p:cNvSpPr>
            <a:spLocks noGrp="1"/>
          </p:cNvSpPr>
          <p:nvPr>
            <p:ph idx="1"/>
          </p:nvPr>
        </p:nvSpPr>
        <p:spPr>
          <a:xfrm>
            <a:off x="6096000" y="781050"/>
            <a:ext cx="5105401" cy="5295900"/>
          </a:xfrm>
        </p:spPr>
        <p:txBody>
          <a:bodyPr anchor="ctr">
            <a:normAutofit/>
          </a:bodyPr>
          <a:lstStyle/>
          <a:p>
            <a:r>
              <a:rPr lang="en-US" sz="2800" dirty="0">
                <a:solidFill>
                  <a:schemeClr val="tx1">
                    <a:lumMod val="75000"/>
                    <a:lumOff val="25000"/>
                  </a:schemeClr>
                </a:solidFill>
              </a:rPr>
              <a:t>Lifestyle modification</a:t>
            </a:r>
          </a:p>
          <a:p>
            <a:pPr lvl="1"/>
            <a:r>
              <a:rPr lang="en-US" sz="2800" dirty="0">
                <a:solidFill>
                  <a:schemeClr val="tx1">
                    <a:lumMod val="75000"/>
                    <a:lumOff val="25000"/>
                  </a:schemeClr>
                </a:solidFill>
              </a:rPr>
              <a:t>Smoking</a:t>
            </a:r>
          </a:p>
          <a:p>
            <a:pPr lvl="1"/>
            <a:r>
              <a:rPr lang="en-US" sz="2800" dirty="0">
                <a:solidFill>
                  <a:schemeClr val="tx1">
                    <a:lumMod val="75000"/>
                    <a:lumOff val="25000"/>
                  </a:schemeClr>
                </a:solidFill>
              </a:rPr>
              <a:t>Alcohol</a:t>
            </a:r>
          </a:p>
          <a:p>
            <a:pPr lvl="1"/>
            <a:r>
              <a:rPr lang="en-US" sz="2800" dirty="0">
                <a:solidFill>
                  <a:schemeClr val="tx1">
                    <a:lumMod val="75000"/>
                    <a:lumOff val="25000"/>
                  </a:schemeClr>
                </a:solidFill>
              </a:rPr>
              <a:t>Caffeine</a:t>
            </a:r>
          </a:p>
          <a:p>
            <a:pPr lvl="1"/>
            <a:r>
              <a:rPr lang="en-US" sz="2800" dirty="0">
                <a:solidFill>
                  <a:schemeClr val="tx1">
                    <a:lumMod val="75000"/>
                    <a:lumOff val="25000"/>
                  </a:schemeClr>
                </a:solidFill>
              </a:rPr>
              <a:t>Diet</a:t>
            </a:r>
          </a:p>
          <a:p>
            <a:pPr lvl="1"/>
            <a:r>
              <a:rPr lang="en-US" sz="2800" dirty="0">
                <a:solidFill>
                  <a:schemeClr val="tx1">
                    <a:lumMod val="75000"/>
                    <a:lumOff val="25000"/>
                  </a:schemeClr>
                </a:solidFill>
              </a:rPr>
              <a:t>Weight loss</a:t>
            </a:r>
          </a:p>
          <a:p>
            <a:pPr lvl="1"/>
            <a:r>
              <a:rPr lang="en-US" sz="2800" dirty="0">
                <a:solidFill>
                  <a:schemeClr val="tx1">
                    <a:lumMod val="75000"/>
                    <a:lumOff val="25000"/>
                  </a:schemeClr>
                </a:solidFill>
              </a:rPr>
              <a:t>Stress / depression</a:t>
            </a:r>
          </a:p>
          <a:p>
            <a:pPr lvl="1"/>
            <a:r>
              <a:rPr lang="en-US" sz="2800" dirty="0">
                <a:solidFill>
                  <a:schemeClr val="tx1">
                    <a:lumMod val="75000"/>
                    <a:lumOff val="25000"/>
                  </a:schemeClr>
                </a:solidFill>
              </a:rPr>
              <a:t>Sleep</a:t>
            </a:r>
          </a:p>
          <a:p>
            <a:r>
              <a:rPr lang="en-US" sz="2800" dirty="0">
                <a:solidFill>
                  <a:schemeClr val="tx1">
                    <a:lumMod val="75000"/>
                    <a:lumOff val="25000"/>
                  </a:schemeClr>
                </a:solidFill>
              </a:rPr>
              <a:t>Antioxidants</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70506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781" y="2708804"/>
            <a:ext cx="3698803" cy="1440394"/>
          </a:xfrm>
          <a:noFill/>
          <a:ln>
            <a:solidFill>
              <a:schemeClr val="tx1"/>
            </a:solidFill>
          </a:ln>
        </p:spPr>
        <p:txBody>
          <a:bodyPr>
            <a:noAutofit/>
          </a:bodyPr>
          <a:lstStyle/>
          <a:p>
            <a:r>
              <a:rPr lang="en-NZ" sz="4000" dirty="0">
                <a:solidFill>
                  <a:schemeClr val="tx1"/>
                </a:solidFill>
                <a:latin typeface="Gill Sans MT" panose="020B0502020104020203" pitchFamily="34" charset="77"/>
                <a:cs typeface="Arial"/>
              </a:rPr>
              <a:t>Oxidative Stress</a:t>
            </a:r>
          </a:p>
        </p:txBody>
      </p:sp>
      <p:sp>
        <p:nvSpPr>
          <p:cNvPr id="13" name="Rectangle 12">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49182" y="802638"/>
            <a:ext cx="5408696" cy="5252722"/>
          </a:xfrm>
        </p:spPr>
        <p:txBody>
          <a:bodyPr anchor="ctr">
            <a:normAutofit lnSpcReduction="10000"/>
          </a:bodyPr>
          <a:lstStyle/>
          <a:p>
            <a:pPr marL="228600" lvl="1">
              <a:spcBef>
                <a:spcPts val="1000"/>
              </a:spcBef>
            </a:pPr>
            <a:r>
              <a:rPr lang="en-GB" sz="2800" dirty="0">
                <a:solidFill>
                  <a:schemeClr val="bg1"/>
                </a:solidFill>
                <a:latin typeface="Gill Sans MT" panose="020B0502020104020203" pitchFamily="34" charset="77"/>
                <a:cs typeface="Arial"/>
              </a:rPr>
              <a:t>ROS: oxygen ions, free radicals, peroxides</a:t>
            </a:r>
          </a:p>
          <a:p>
            <a:pPr marL="228600" lvl="1">
              <a:spcBef>
                <a:spcPts val="1000"/>
              </a:spcBef>
            </a:pPr>
            <a:r>
              <a:rPr lang="en-GB" sz="2800" dirty="0">
                <a:solidFill>
                  <a:schemeClr val="bg1"/>
                </a:solidFill>
                <a:latin typeface="Gill Sans MT" panose="020B0502020104020203" pitchFamily="34" charset="77"/>
                <a:cs typeface="Arial"/>
              </a:rPr>
              <a:t>Spermatozoa actively generate ROS to drive tyrosine phosphorylation required for capacitation, acrosome reaction</a:t>
            </a:r>
          </a:p>
          <a:p>
            <a:r>
              <a:rPr lang="en-GB" sz="2800" dirty="0">
                <a:solidFill>
                  <a:schemeClr val="bg1"/>
                </a:solidFill>
                <a:latin typeface="Gill Sans MT" panose="020B0502020104020203" pitchFamily="34" charset="77"/>
                <a:cs typeface="Arial"/>
              </a:rPr>
              <a:t>Occurs when production of potentially destructive ROS exceeds natural antioxidant defences</a:t>
            </a:r>
          </a:p>
          <a:p>
            <a:pPr lvl="1"/>
            <a:r>
              <a:rPr lang="en-GB" sz="2800" dirty="0">
                <a:solidFill>
                  <a:schemeClr val="bg1"/>
                </a:solidFill>
                <a:latin typeface="Gill Sans MT" panose="020B0502020104020203" pitchFamily="34" charset="77"/>
                <a:cs typeface="Arial"/>
              </a:rPr>
              <a:t>Sperm susceptible++ to oxidative stress</a:t>
            </a:r>
          </a:p>
          <a:p>
            <a:endParaRPr lang="en-GB" dirty="0">
              <a:solidFill>
                <a:schemeClr val="bg1"/>
              </a:solidFill>
              <a:latin typeface="Gill Sans MT" panose="020B0502020104020203" pitchFamily="34" charset="77"/>
              <a:cs typeface="Arial"/>
            </a:endParaRPr>
          </a:p>
        </p:txBody>
      </p:sp>
    </p:spTree>
    <p:extLst>
      <p:ext uri="{BB962C8B-B14F-4D97-AF65-F5344CB8AC3E}">
        <p14:creationId xmlns:p14="http://schemas.microsoft.com/office/powerpoint/2010/main" val="50467677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781" y="2708804"/>
            <a:ext cx="3698803" cy="1440394"/>
          </a:xfrm>
          <a:noFill/>
          <a:ln>
            <a:solidFill>
              <a:schemeClr val="tx1"/>
            </a:solidFill>
          </a:ln>
        </p:spPr>
        <p:txBody>
          <a:bodyPr>
            <a:noAutofit/>
          </a:bodyPr>
          <a:lstStyle/>
          <a:p>
            <a:r>
              <a:rPr lang="en-NZ" sz="4000" dirty="0">
                <a:solidFill>
                  <a:schemeClr val="tx1"/>
                </a:solidFill>
                <a:latin typeface="Gill Sans MT" panose="020B0502020104020203" pitchFamily="34" charset="77"/>
                <a:cs typeface="Arial"/>
              </a:rPr>
              <a:t>Oxidative Stress</a:t>
            </a:r>
          </a:p>
        </p:txBody>
      </p:sp>
      <p:sp>
        <p:nvSpPr>
          <p:cNvPr id="13" name="Rectangle 12">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858682" y="637538"/>
            <a:ext cx="5408696" cy="5252722"/>
          </a:xfrm>
        </p:spPr>
        <p:txBody>
          <a:bodyPr anchor="ctr">
            <a:noAutofit/>
          </a:bodyPr>
          <a:lstStyle/>
          <a:p>
            <a:pPr>
              <a:spcBef>
                <a:spcPts val="400"/>
              </a:spcBef>
            </a:pPr>
            <a:r>
              <a:rPr lang="en-NZ" sz="2800" dirty="0">
                <a:solidFill>
                  <a:schemeClr val="bg1"/>
                </a:solidFill>
                <a:latin typeface="Gill Sans MT" panose="020B0502020104020203" pitchFamily="34" charset="77"/>
                <a:cs typeface="Arial"/>
              </a:rPr>
              <a:t>Significant body of evidence to support the role of oxidative stress in sperm dysfunction</a:t>
            </a:r>
          </a:p>
          <a:p>
            <a:pPr lvl="1">
              <a:spcBef>
                <a:spcPts val="400"/>
              </a:spcBef>
            </a:pPr>
            <a:r>
              <a:rPr lang="en-GB" sz="2400" dirty="0">
                <a:solidFill>
                  <a:schemeClr val="bg1"/>
                </a:solidFill>
                <a:latin typeface="Gill Sans MT" panose="020B0502020104020203" pitchFamily="34" charset="77"/>
                <a:cs typeface="Arial"/>
              </a:rPr>
              <a:t>Oxidative parameters higher in semen of idiopathic infertile men compared to fertile men [</a:t>
            </a:r>
            <a:r>
              <a:rPr lang="en-GB" sz="2400" dirty="0" err="1">
                <a:solidFill>
                  <a:schemeClr val="bg1"/>
                </a:solidFill>
                <a:latin typeface="Gill Sans MT" panose="020B0502020104020203" pitchFamily="34" charset="77"/>
                <a:cs typeface="Arial"/>
              </a:rPr>
              <a:t>Aktan</a:t>
            </a:r>
            <a:r>
              <a:rPr lang="en-GB" sz="2400" dirty="0">
                <a:solidFill>
                  <a:schemeClr val="bg1"/>
                </a:solidFill>
                <a:latin typeface="Gill Sans MT" panose="020B0502020104020203" pitchFamily="34" charset="77"/>
                <a:cs typeface="Arial"/>
              </a:rPr>
              <a:t> et al 2013]</a:t>
            </a:r>
          </a:p>
          <a:p>
            <a:pPr lvl="1">
              <a:spcBef>
                <a:spcPts val="400"/>
              </a:spcBef>
            </a:pPr>
            <a:r>
              <a:rPr lang="en-GB" sz="2400" dirty="0">
                <a:solidFill>
                  <a:schemeClr val="bg1"/>
                </a:solidFill>
                <a:latin typeface="Gill Sans MT" panose="020B0502020104020203" pitchFamily="34" charset="77"/>
                <a:cs typeface="Arial"/>
              </a:rPr>
              <a:t>Common pathology: seen 30-80% all infertile men [</a:t>
            </a:r>
            <a:r>
              <a:rPr lang="en-GB" sz="2400" dirty="0" err="1">
                <a:solidFill>
                  <a:schemeClr val="bg1"/>
                </a:solidFill>
                <a:latin typeface="Gill Sans MT" panose="020B0502020104020203" pitchFamily="34" charset="77"/>
                <a:cs typeface="Arial"/>
              </a:rPr>
              <a:t>Tremellen</a:t>
            </a:r>
            <a:r>
              <a:rPr lang="en-GB" sz="2400" dirty="0">
                <a:solidFill>
                  <a:schemeClr val="bg1"/>
                </a:solidFill>
                <a:latin typeface="Gill Sans MT" panose="020B0502020104020203" pitchFamily="34" charset="77"/>
                <a:cs typeface="Arial"/>
              </a:rPr>
              <a:t> 2008]</a:t>
            </a:r>
          </a:p>
          <a:p>
            <a:pPr>
              <a:spcBef>
                <a:spcPts val="400"/>
              </a:spcBef>
            </a:pPr>
            <a:r>
              <a:rPr lang="en-GB" sz="2800" dirty="0">
                <a:solidFill>
                  <a:schemeClr val="bg1"/>
                </a:solidFill>
                <a:latin typeface="Gill Sans MT" panose="020B0502020104020203" pitchFamily="34" charset="77"/>
                <a:cs typeface="Arial"/>
              </a:rPr>
              <a:t>Many lifestyle factors contribute to rising levels of ROS</a:t>
            </a:r>
          </a:p>
          <a:p>
            <a:pPr lvl="1">
              <a:spcBef>
                <a:spcPts val="400"/>
              </a:spcBef>
            </a:pPr>
            <a:r>
              <a:rPr lang="en-GB" sz="2400" dirty="0">
                <a:solidFill>
                  <a:schemeClr val="bg1"/>
                </a:solidFill>
                <a:latin typeface="Gill Sans MT" panose="020B0502020104020203" pitchFamily="34" charset="77"/>
                <a:cs typeface="Arial"/>
              </a:rPr>
              <a:t>Advancing age </a:t>
            </a:r>
          </a:p>
          <a:p>
            <a:pPr lvl="1">
              <a:spcBef>
                <a:spcPts val="400"/>
              </a:spcBef>
            </a:pPr>
            <a:r>
              <a:rPr lang="en-GB" sz="2400" dirty="0">
                <a:solidFill>
                  <a:schemeClr val="bg1"/>
                </a:solidFill>
                <a:latin typeface="Gill Sans MT" panose="020B0502020104020203" pitchFamily="34" charset="77"/>
                <a:cs typeface="Arial"/>
              </a:rPr>
              <a:t>Smoking </a:t>
            </a:r>
          </a:p>
          <a:p>
            <a:pPr lvl="1">
              <a:spcBef>
                <a:spcPts val="400"/>
              </a:spcBef>
            </a:pPr>
            <a:r>
              <a:rPr lang="en-GB" sz="2400" dirty="0">
                <a:solidFill>
                  <a:schemeClr val="bg1"/>
                </a:solidFill>
                <a:latin typeface="Gill Sans MT" panose="020B0502020104020203" pitchFamily="34" charset="77"/>
                <a:cs typeface="Arial"/>
              </a:rPr>
              <a:t>Obesity / poor diet</a:t>
            </a:r>
          </a:p>
        </p:txBody>
      </p:sp>
    </p:spTree>
    <p:extLst>
      <p:ext uri="{BB962C8B-B14F-4D97-AF65-F5344CB8AC3E}">
        <p14:creationId xmlns:p14="http://schemas.microsoft.com/office/powerpoint/2010/main" val="396845403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02f01.gif"/>
          <p:cNvPicPr>
            <a:picLocks noChangeAspect="1"/>
          </p:cNvPicPr>
          <p:nvPr/>
        </p:nvPicPr>
        <p:blipFill rotWithShape="1">
          <a:blip r:embed="rId3">
            <a:extLst>
              <a:ext uri="{28A0092B-C50C-407E-A947-70E740481C1C}">
                <a14:useLocalDpi xmlns:a14="http://schemas.microsoft.com/office/drawing/2010/main"/>
              </a:ext>
            </a:extLst>
          </a:blip>
          <a:srcRect b="5321"/>
          <a:stretch/>
        </p:blipFill>
        <p:spPr>
          <a:xfrm>
            <a:off x="3398952" y="1124712"/>
            <a:ext cx="5394095" cy="4608576"/>
          </a:xfrm>
          <a:prstGeom prst="rect">
            <a:avLst/>
          </a:prstGeom>
        </p:spPr>
      </p:pic>
    </p:spTree>
    <p:extLst>
      <p:ext uri="{BB962C8B-B14F-4D97-AF65-F5344CB8AC3E}">
        <p14:creationId xmlns:p14="http://schemas.microsoft.com/office/powerpoint/2010/main" val="3290091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64" y="441673"/>
            <a:ext cx="7581901" cy="1291434"/>
          </a:xfrm>
        </p:spPr>
        <p:txBody>
          <a:bodyPr>
            <a:normAutofit/>
          </a:bodyPr>
          <a:lstStyle/>
          <a:p>
            <a:pPr algn="ctr"/>
            <a:r>
              <a:rPr lang="en-US" sz="4000" dirty="0">
                <a:latin typeface="Gill Sans MT" panose="020B0502020104020203" pitchFamily="34" charset="77"/>
                <a:cs typeface="Arial"/>
              </a:rPr>
              <a:t>Exogenous ROS</a:t>
            </a:r>
            <a:endParaRPr lang="en-US" sz="4000" dirty="0"/>
          </a:p>
        </p:txBody>
      </p:sp>
      <p:sp>
        <p:nvSpPr>
          <p:cNvPr id="3" name="Content Placeholder 2"/>
          <p:cNvSpPr>
            <a:spLocks noGrp="1"/>
          </p:cNvSpPr>
          <p:nvPr>
            <p:ph idx="1"/>
          </p:nvPr>
        </p:nvSpPr>
        <p:spPr>
          <a:xfrm>
            <a:off x="1791143" y="1985113"/>
            <a:ext cx="9351778" cy="4651375"/>
          </a:xfrm>
        </p:spPr>
        <p:txBody>
          <a:bodyPr>
            <a:noAutofit/>
          </a:bodyPr>
          <a:lstStyle/>
          <a:p>
            <a:r>
              <a:rPr lang="en-US" sz="2800" dirty="0">
                <a:latin typeface="Gill Sans MT" panose="020B0502020104020203" pitchFamily="34" charset="77"/>
                <a:cs typeface="Arial"/>
              </a:rPr>
              <a:t>Electromagnetic radiation</a:t>
            </a:r>
          </a:p>
          <a:p>
            <a:r>
              <a:rPr lang="en-US" sz="2800" dirty="0">
                <a:latin typeface="Gill Sans MT" panose="020B0502020104020203" pitchFamily="34" charset="77"/>
                <a:cs typeface="Arial"/>
              </a:rPr>
              <a:t>Pesticides</a:t>
            </a:r>
          </a:p>
          <a:p>
            <a:r>
              <a:rPr lang="en-US" sz="2800" dirty="0">
                <a:latin typeface="Gill Sans MT" panose="020B0502020104020203" pitchFamily="34" charset="77"/>
                <a:cs typeface="Arial"/>
              </a:rPr>
              <a:t>Air Pollution</a:t>
            </a:r>
          </a:p>
          <a:p>
            <a:r>
              <a:rPr lang="en-US" sz="2800" dirty="0">
                <a:latin typeface="Gill Sans MT" panose="020B0502020104020203" pitchFamily="34" charset="77"/>
                <a:cs typeface="Arial"/>
              </a:rPr>
              <a:t>Motor vehicle exhaust	</a:t>
            </a:r>
          </a:p>
          <a:p>
            <a:pPr lvl="1"/>
            <a:r>
              <a:rPr lang="en-US" sz="2400" b="0" dirty="0">
                <a:latin typeface="Gill Sans MT" panose="020B0502020104020203" pitchFamily="34" charset="77"/>
                <a:cs typeface="Arial"/>
              </a:rPr>
              <a:t>Non-toxic: N2, H2O, CO2</a:t>
            </a:r>
          </a:p>
          <a:p>
            <a:pPr lvl="1"/>
            <a:r>
              <a:rPr lang="en-US" sz="2400" b="0" dirty="0">
                <a:latin typeface="Gill Sans MT" panose="020B0502020104020203" pitchFamily="34" charset="77"/>
                <a:cs typeface="Arial"/>
              </a:rPr>
              <a:t>Toxic: CO, NO, VOCs (benzene, toluene, ethylbenzene, xylene) O3, particulate matter, polycyclic aromatic hydrocarbons (PAHs)</a:t>
            </a:r>
          </a:p>
          <a:p>
            <a:pPr lvl="1"/>
            <a:r>
              <a:rPr lang="en-US" sz="2400" b="0" dirty="0">
                <a:latin typeface="Gill Sans MT" panose="020B0502020104020203" pitchFamily="34" charset="77"/>
                <a:cs typeface="Arial"/>
              </a:rPr>
              <a:t>Components potentially mutagenic, carcinogenic, and endocrine disrupting agents</a:t>
            </a:r>
          </a:p>
        </p:txBody>
      </p:sp>
    </p:spTree>
    <p:extLst>
      <p:ext uri="{BB962C8B-B14F-4D97-AF65-F5344CB8AC3E}">
        <p14:creationId xmlns:p14="http://schemas.microsoft.com/office/powerpoint/2010/main" val="3045284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956" y="657665"/>
            <a:ext cx="7729728" cy="1188720"/>
          </a:xfrm>
        </p:spPr>
        <p:txBody>
          <a:bodyPr>
            <a:normAutofit/>
          </a:bodyPr>
          <a:lstStyle/>
          <a:p>
            <a:pPr algn="ctr"/>
            <a:r>
              <a:rPr lang="en-GB" sz="4000" dirty="0">
                <a:latin typeface="Gill Sans MT" panose="020B0502020104020203" pitchFamily="34" charset="77"/>
                <a:cs typeface="Arial"/>
              </a:rPr>
              <a:t>Endogenous ROS</a:t>
            </a:r>
          </a:p>
        </p:txBody>
      </p:sp>
      <p:sp>
        <p:nvSpPr>
          <p:cNvPr id="3" name="Content Placeholder 2"/>
          <p:cNvSpPr>
            <a:spLocks noGrp="1"/>
          </p:cNvSpPr>
          <p:nvPr>
            <p:ph idx="1"/>
          </p:nvPr>
        </p:nvSpPr>
        <p:spPr>
          <a:xfrm>
            <a:off x="1995937" y="2103119"/>
            <a:ext cx="9078463" cy="4097216"/>
          </a:xfrm>
        </p:spPr>
        <p:txBody>
          <a:bodyPr>
            <a:noAutofit/>
          </a:bodyPr>
          <a:lstStyle/>
          <a:p>
            <a:pPr>
              <a:lnSpc>
                <a:spcPct val="100000"/>
              </a:lnSpc>
            </a:pPr>
            <a:r>
              <a:rPr lang="en-US" sz="2800" dirty="0">
                <a:latin typeface="Gill Sans MT" panose="020B0502020104020203" pitchFamily="34" charset="77"/>
                <a:cs typeface="Arial"/>
              </a:rPr>
              <a:t>Infection</a:t>
            </a:r>
          </a:p>
          <a:p>
            <a:pPr lvl="1">
              <a:lnSpc>
                <a:spcPct val="100000"/>
              </a:lnSpc>
            </a:pPr>
            <a:r>
              <a:rPr lang="en-US" sz="2800" b="0" dirty="0">
                <a:effectLst/>
                <a:latin typeface="Gill Sans MT" panose="020B0502020104020203" pitchFamily="34" charset="77"/>
                <a:cs typeface="Arial"/>
              </a:rPr>
              <a:t>WBC and inflammatory response aimed at killing the microorganisms</a:t>
            </a:r>
          </a:p>
          <a:p>
            <a:pPr lvl="1"/>
            <a:r>
              <a:rPr lang="en-US" sz="2600" dirty="0" err="1">
                <a:latin typeface="Gill Sans MT" panose="020B0502020104020203" pitchFamily="34" charset="77"/>
                <a:cs typeface="Arial"/>
              </a:rPr>
              <a:t>Leucocytospermia</a:t>
            </a:r>
            <a:r>
              <a:rPr lang="en-US" sz="2600" dirty="0">
                <a:latin typeface="Gill Sans MT" panose="020B0502020104020203" pitchFamily="34" charset="77"/>
                <a:cs typeface="Arial"/>
              </a:rPr>
              <a:t> (concentration &gt; 1x10</a:t>
            </a:r>
            <a:r>
              <a:rPr lang="en-US" sz="2600" baseline="30000" dirty="0">
                <a:latin typeface="Gill Sans MT" panose="020B0502020104020203" pitchFamily="34" charset="77"/>
                <a:cs typeface="Arial"/>
              </a:rPr>
              <a:t>6</a:t>
            </a:r>
            <a:r>
              <a:rPr lang="en-US" sz="2600" dirty="0">
                <a:latin typeface="Gill Sans MT" panose="020B0502020104020203" pitchFamily="34" charset="77"/>
                <a:cs typeface="Arial"/>
              </a:rPr>
              <a:t>/ml) present in </a:t>
            </a:r>
            <a:r>
              <a:rPr lang="en-US" sz="2600" dirty="0" err="1">
                <a:latin typeface="Gill Sans MT" panose="020B0502020104020203" pitchFamily="34" charset="77"/>
                <a:cs typeface="Arial"/>
              </a:rPr>
              <a:t>approx</a:t>
            </a:r>
            <a:r>
              <a:rPr lang="en-US" sz="2600" dirty="0">
                <a:latin typeface="Gill Sans MT" panose="020B0502020104020203" pitchFamily="34" charset="77"/>
                <a:cs typeface="Arial"/>
              </a:rPr>
              <a:t> 20% of male factor infertility</a:t>
            </a:r>
          </a:p>
          <a:p>
            <a:pPr>
              <a:lnSpc>
                <a:spcPct val="100000"/>
              </a:lnSpc>
            </a:pPr>
            <a:r>
              <a:rPr lang="en-US" sz="2800" dirty="0">
                <a:latin typeface="Gill Sans MT" panose="020B0502020104020203" pitchFamily="34" charset="77"/>
                <a:cs typeface="Arial"/>
              </a:rPr>
              <a:t>Immature / abnormal sperm</a:t>
            </a:r>
          </a:p>
          <a:p>
            <a:pPr>
              <a:lnSpc>
                <a:spcPct val="100000"/>
              </a:lnSpc>
            </a:pPr>
            <a:r>
              <a:rPr lang="en-US" sz="2800" dirty="0">
                <a:latin typeface="Gill Sans MT" panose="020B0502020104020203" pitchFamily="34" charset="77"/>
                <a:cs typeface="Arial"/>
              </a:rPr>
              <a:t>Female reproductive tract immune defenses?</a:t>
            </a:r>
          </a:p>
          <a:p>
            <a:pPr>
              <a:lnSpc>
                <a:spcPct val="100000"/>
              </a:lnSpc>
            </a:pPr>
            <a:r>
              <a:rPr lang="en-US" sz="2800" dirty="0">
                <a:latin typeface="Gill Sans MT" panose="020B0502020104020203" pitchFamily="34" charset="77"/>
                <a:cs typeface="Arial"/>
              </a:rPr>
              <a:t>Metabolic production of ROS</a:t>
            </a:r>
          </a:p>
        </p:txBody>
      </p:sp>
    </p:spTree>
    <p:extLst>
      <p:ext uri="{BB962C8B-B14F-4D97-AF65-F5344CB8AC3E}">
        <p14:creationId xmlns:p14="http://schemas.microsoft.com/office/powerpoint/2010/main" val="3585115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4921"/>
            <a:ext cx="8229600" cy="1143000"/>
          </a:xfrm>
        </p:spPr>
        <p:txBody>
          <a:bodyPr>
            <a:normAutofit/>
          </a:bodyPr>
          <a:lstStyle/>
          <a:p>
            <a:pPr algn="ctr"/>
            <a:r>
              <a:rPr lang="en-NZ" sz="4000" dirty="0">
                <a:latin typeface="Gill Sans MT" panose="020B0502020104020203" pitchFamily="34" charset="77"/>
                <a:cs typeface="Arial"/>
              </a:rPr>
              <a:t>Mechanism of action</a:t>
            </a:r>
          </a:p>
        </p:txBody>
      </p:sp>
      <p:sp>
        <p:nvSpPr>
          <p:cNvPr id="3" name="Content Placeholder 2"/>
          <p:cNvSpPr>
            <a:spLocks noGrp="1"/>
          </p:cNvSpPr>
          <p:nvPr>
            <p:ph idx="1"/>
          </p:nvPr>
        </p:nvSpPr>
        <p:spPr>
          <a:xfrm>
            <a:off x="1598871" y="1835371"/>
            <a:ext cx="9309248" cy="4351338"/>
          </a:xfrm>
        </p:spPr>
        <p:txBody>
          <a:bodyPr>
            <a:noAutofit/>
          </a:bodyPr>
          <a:lstStyle/>
          <a:p>
            <a:pPr marL="228600" lvl="1">
              <a:lnSpc>
                <a:spcPct val="80000"/>
              </a:lnSpc>
              <a:spcBef>
                <a:spcPts val="1000"/>
              </a:spcBef>
            </a:pPr>
            <a:r>
              <a:rPr lang="en-GB" sz="2800">
                <a:latin typeface="Gill Sans MT" panose="020B0502020104020203" pitchFamily="34" charset="77"/>
                <a:cs typeface="Arial"/>
              </a:rPr>
              <a:t>Damage to sperm membrane (lipid peroxidation)</a:t>
            </a:r>
          </a:p>
          <a:p>
            <a:pPr marL="685800" lvl="2">
              <a:lnSpc>
                <a:spcPct val="80000"/>
              </a:lnSpc>
              <a:spcBef>
                <a:spcPts val="1000"/>
              </a:spcBef>
            </a:pPr>
            <a:r>
              <a:rPr lang="en-GB" sz="2400">
                <a:latin typeface="Gill Sans MT" panose="020B0502020104020203" pitchFamily="34" charset="77"/>
                <a:cs typeface="Arial"/>
              </a:rPr>
              <a:t>sperm susceptible due to high levels polyunsaturated fats in cell membrane</a:t>
            </a:r>
          </a:p>
          <a:p>
            <a:pPr marL="228600" lvl="1">
              <a:lnSpc>
                <a:spcPct val="80000"/>
              </a:lnSpc>
              <a:spcBef>
                <a:spcPts val="1000"/>
              </a:spcBef>
            </a:pPr>
            <a:r>
              <a:rPr lang="en-GB" sz="2800">
                <a:latin typeface="Gill Sans MT" panose="020B0502020104020203" pitchFamily="34" charset="77"/>
                <a:cs typeface="Arial"/>
              </a:rPr>
              <a:t>Decrease in sperm motility</a:t>
            </a:r>
          </a:p>
          <a:p>
            <a:pPr marL="685800" lvl="2">
              <a:lnSpc>
                <a:spcPct val="80000"/>
              </a:lnSpc>
              <a:spcBef>
                <a:spcPts val="1000"/>
              </a:spcBef>
            </a:pPr>
            <a:r>
              <a:rPr lang="en-GB" sz="2400">
                <a:latin typeface="Gill Sans MT" panose="020B0502020104020203" pitchFamily="34" charset="77"/>
                <a:cs typeface="Arial"/>
              </a:rPr>
              <a:t>Sperm motility correlated both to spontaneous conception and ART success</a:t>
            </a:r>
          </a:p>
          <a:p>
            <a:pPr marL="685800" lvl="2">
              <a:lnSpc>
                <a:spcPct val="80000"/>
              </a:lnSpc>
              <a:spcBef>
                <a:spcPts val="1000"/>
              </a:spcBef>
            </a:pPr>
            <a:r>
              <a:rPr lang="en-GB" sz="2400">
                <a:latin typeface="Gill Sans MT" panose="020B0502020104020203" pitchFamily="34" charset="77"/>
                <a:cs typeface="Arial"/>
              </a:rPr>
              <a:t>Impaired fertilisation</a:t>
            </a:r>
          </a:p>
          <a:p>
            <a:pPr marL="228600" lvl="1">
              <a:lnSpc>
                <a:spcPct val="80000"/>
              </a:lnSpc>
              <a:spcBef>
                <a:spcPts val="1000"/>
              </a:spcBef>
            </a:pPr>
            <a:r>
              <a:rPr lang="en-GB" sz="2800">
                <a:latin typeface="Gill Sans MT" panose="020B0502020104020203" pitchFamily="34" charset="77"/>
                <a:cs typeface="Arial"/>
              </a:rPr>
              <a:t>DNA damage  </a:t>
            </a:r>
          </a:p>
          <a:p>
            <a:pPr marL="685800" lvl="2">
              <a:lnSpc>
                <a:spcPct val="80000"/>
              </a:lnSpc>
              <a:spcBef>
                <a:spcPts val="1000"/>
              </a:spcBef>
            </a:pPr>
            <a:r>
              <a:rPr lang="en-GB" sz="2400">
                <a:latin typeface="Gill Sans MT" panose="020B0502020104020203" pitchFamily="34" charset="77"/>
                <a:cs typeface="Arial"/>
              </a:rPr>
              <a:t>spermatozoa only possess 1st enzyme in base excision repair pathway (8-oxoguanine DNA glycosylase)</a:t>
            </a:r>
          </a:p>
          <a:p>
            <a:pPr marL="685800" lvl="2">
              <a:lnSpc>
                <a:spcPct val="80000"/>
              </a:lnSpc>
              <a:spcBef>
                <a:spcPts val="1000"/>
              </a:spcBef>
            </a:pPr>
            <a:r>
              <a:rPr lang="en-GB" sz="2400">
                <a:latin typeface="Gill Sans MT" panose="020B0502020104020203" pitchFamily="34" charset="77"/>
                <a:cs typeface="Arial"/>
              </a:rPr>
              <a:t>associated with miscarriage / developmental abnormalities in offspring</a:t>
            </a:r>
          </a:p>
          <a:p>
            <a:endParaRPr lang="en-NZ" sz="2400" dirty="0">
              <a:latin typeface="Arial"/>
              <a:cs typeface="Arial"/>
            </a:endParaRPr>
          </a:p>
        </p:txBody>
      </p:sp>
    </p:spTree>
    <p:extLst>
      <p:ext uri="{BB962C8B-B14F-4D97-AF65-F5344CB8AC3E}">
        <p14:creationId xmlns:p14="http://schemas.microsoft.com/office/powerpoint/2010/main" val="3819978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68940"/>
            <a:ext cx="7924800" cy="1143000"/>
          </a:xfrm>
        </p:spPr>
        <p:txBody>
          <a:bodyPr>
            <a:normAutofit/>
          </a:bodyPr>
          <a:lstStyle/>
          <a:p>
            <a:pPr algn="ctr"/>
            <a:r>
              <a:rPr lang="en-US" sz="4000" dirty="0">
                <a:latin typeface="Gill Sans MT" panose="020B0502020104020203" pitchFamily="34" charset="77"/>
                <a:cs typeface="Arial" panose="020B0604020202020204" pitchFamily="34" charset="0"/>
              </a:rPr>
              <a:t>Antioxidants</a:t>
            </a:r>
            <a:endParaRPr lang="en-GB" sz="4000" dirty="0">
              <a:latin typeface="Gill Sans MT" panose="020B0502020104020203" pitchFamily="34" charset="77"/>
              <a:cs typeface="Arial" panose="020B0604020202020204" pitchFamily="34" charset="0"/>
            </a:endParaRPr>
          </a:p>
        </p:txBody>
      </p:sp>
      <p:sp>
        <p:nvSpPr>
          <p:cNvPr id="3" name="Content Placeholder 2"/>
          <p:cNvSpPr>
            <a:spLocks noGrp="1"/>
          </p:cNvSpPr>
          <p:nvPr>
            <p:ph idx="1"/>
          </p:nvPr>
        </p:nvSpPr>
        <p:spPr>
          <a:xfrm>
            <a:off x="1612900" y="1562100"/>
            <a:ext cx="9994899" cy="4838700"/>
          </a:xfrm>
          <a:prstGeom prst="rect">
            <a:avLst/>
          </a:prstGeom>
        </p:spPr>
        <p:txBody>
          <a:bodyPr>
            <a:normAutofit lnSpcReduction="10000"/>
          </a:bodyPr>
          <a:lstStyle/>
          <a:p>
            <a:r>
              <a:rPr lang="en-GB" sz="2800" dirty="0">
                <a:latin typeface="Gill Sans MT" panose="020B0502020104020203" pitchFamily="34" charset="77"/>
                <a:cs typeface="Arial" panose="020B0604020202020204" pitchFamily="34" charset="0"/>
              </a:rPr>
              <a:t>Protective agents against ROS (free radical scavengers)</a:t>
            </a:r>
          </a:p>
          <a:p>
            <a:r>
              <a:rPr lang="en-GB" sz="2800" dirty="0">
                <a:latin typeface="Gill Sans MT" panose="020B0502020104020203" pitchFamily="34" charset="77"/>
                <a:cs typeface="Arial" panose="020B0604020202020204" pitchFamily="34" charset="0"/>
              </a:rPr>
              <a:t>Naturally found in semen</a:t>
            </a:r>
            <a:endParaRPr lang="en-US" sz="2800" dirty="0">
              <a:latin typeface="Gill Sans MT" panose="020B0502020104020203" pitchFamily="34" charset="77"/>
              <a:cs typeface="Arial" panose="020B0604020202020204" pitchFamily="34" charset="0"/>
            </a:endParaRPr>
          </a:p>
          <a:p>
            <a:pPr lvl="1"/>
            <a:r>
              <a:rPr lang="en-US" sz="2800" dirty="0">
                <a:latin typeface="Gill Sans MT" panose="020B0502020104020203" pitchFamily="34" charset="77"/>
                <a:cs typeface="Arial" panose="020B0604020202020204" pitchFamily="34" charset="0"/>
              </a:rPr>
              <a:t>Vitamins: C, E, folic acid</a:t>
            </a:r>
          </a:p>
          <a:p>
            <a:pPr lvl="1"/>
            <a:r>
              <a:rPr lang="en-US" sz="2800" dirty="0">
                <a:latin typeface="Gill Sans MT" panose="020B0502020104020203" pitchFamily="34" charset="77"/>
                <a:cs typeface="Arial" panose="020B0604020202020204" pitchFamily="34" charset="0"/>
              </a:rPr>
              <a:t>Trace elements: zinc, selenium</a:t>
            </a:r>
          </a:p>
          <a:p>
            <a:pPr lvl="1"/>
            <a:r>
              <a:rPr lang="en-US" sz="2800" dirty="0">
                <a:latin typeface="Gill Sans MT" panose="020B0502020104020203" pitchFamily="34" charset="77"/>
                <a:cs typeface="Arial" panose="020B0604020202020204" pitchFamily="34" charset="0"/>
              </a:rPr>
              <a:t>Micronutrients: carnitines, carotenoids</a:t>
            </a:r>
            <a:endParaRPr lang="en-NZ" sz="2800" dirty="0">
              <a:latin typeface="Gill Sans MT" panose="020B0502020104020203" pitchFamily="34" charset="77"/>
              <a:cs typeface="Arial"/>
            </a:endParaRPr>
          </a:p>
          <a:p>
            <a:r>
              <a:rPr lang="en-NZ" sz="2800" dirty="0">
                <a:latin typeface="Gill Sans MT" panose="020B0502020104020203" pitchFamily="34" charset="77"/>
                <a:cs typeface="Arial"/>
              </a:rPr>
              <a:t>Antioxidant therapy theoretically beneficial to </a:t>
            </a:r>
            <a:r>
              <a:rPr lang="en-NZ" sz="2800" dirty="0" err="1">
                <a:latin typeface="Gill Sans MT" panose="020B0502020104020203" pitchFamily="34" charset="77"/>
                <a:cs typeface="Arial"/>
              </a:rPr>
              <a:t>subfertile</a:t>
            </a:r>
            <a:r>
              <a:rPr lang="en-NZ" sz="2800" dirty="0">
                <a:latin typeface="Gill Sans MT" panose="020B0502020104020203" pitchFamily="34" charset="77"/>
                <a:cs typeface="Arial"/>
              </a:rPr>
              <a:t> men? </a:t>
            </a:r>
          </a:p>
          <a:p>
            <a:endParaRPr lang="en-NZ" sz="2800" dirty="0">
              <a:latin typeface="Gill Sans MT" panose="020B0502020104020203" pitchFamily="34" charset="77"/>
              <a:cs typeface="Arial"/>
            </a:endParaRPr>
          </a:p>
          <a:p>
            <a:r>
              <a:rPr lang="en-NZ" sz="2800" dirty="0">
                <a:latin typeface="Gill Sans MT" panose="020B0502020104020203" pitchFamily="34" charset="77"/>
                <a:cs typeface="Arial"/>
              </a:rPr>
              <a:t>Oxidative stress not routinely assessed</a:t>
            </a:r>
          </a:p>
          <a:p>
            <a:r>
              <a:rPr lang="en-NZ" sz="2800" dirty="0">
                <a:latin typeface="Gill Sans MT" panose="020B0502020104020203" pitchFamily="34" charset="77"/>
                <a:cs typeface="Arial"/>
              </a:rPr>
              <a:t>DNA damage testing currently lacks clinical utility</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35309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CDA5-B139-4040-8D1E-7ABB939BE414}"/>
              </a:ext>
            </a:extLst>
          </p:cNvPr>
          <p:cNvSpPr>
            <a:spLocks noGrp="1"/>
          </p:cNvSpPr>
          <p:nvPr>
            <p:ph type="title"/>
          </p:nvPr>
        </p:nvSpPr>
        <p:spPr>
          <a:xfrm>
            <a:off x="1121343" y="1444753"/>
            <a:ext cx="437943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4000" dirty="0">
                <a:solidFill>
                  <a:srgbClr val="FFFFFF"/>
                </a:solidFill>
              </a:rPr>
              <a:t>Infertility</a:t>
            </a:r>
          </a:p>
        </p:txBody>
      </p:sp>
      <p:sp>
        <p:nvSpPr>
          <p:cNvPr id="3" name="Content Placeholder 2">
            <a:extLst>
              <a:ext uri="{FF2B5EF4-FFF2-40B4-BE49-F238E27FC236}">
                <a16:creationId xmlns:a16="http://schemas.microsoft.com/office/drawing/2014/main" id="{8A23FCBA-B267-E246-BDEE-E24BD1FA3247}"/>
              </a:ext>
            </a:extLst>
          </p:cNvPr>
          <p:cNvSpPr>
            <a:spLocks noGrp="1"/>
          </p:cNvSpPr>
          <p:nvPr>
            <p:ph idx="1"/>
          </p:nvPr>
        </p:nvSpPr>
        <p:spPr>
          <a:xfrm>
            <a:off x="5880100" y="635000"/>
            <a:ext cx="5041900" cy="5918200"/>
          </a:xfrm>
        </p:spPr>
        <p:txBody>
          <a:bodyPr anchor="ctr">
            <a:normAutofit/>
          </a:bodyPr>
          <a:lstStyle/>
          <a:p>
            <a:pPr>
              <a:spcBef>
                <a:spcPts val="600"/>
              </a:spcBef>
            </a:pPr>
            <a:r>
              <a:rPr lang="en-US" sz="2400" dirty="0">
                <a:solidFill>
                  <a:schemeClr val="tx1">
                    <a:lumMod val="75000"/>
                    <a:lumOff val="25000"/>
                  </a:schemeClr>
                </a:solidFill>
              </a:rPr>
              <a:t>Infertility defined as inability to conceive after 12 months regular unprotected intercourse</a:t>
            </a:r>
          </a:p>
          <a:p>
            <a:pPr lvl="1">
              <a:spcBef>
                <a:spcPts val="600"/>
              </a:spcBef>
            </a:pPr>
            <a:r>
              <a:rPr lang="en-GB" altLang="en-US" sz="2400" dirty="0">
                <a:solidFill>
                  <a:schemeClr val="tx1">
                    <a:lumMod val="75000"/>
                    <a:lumOff val="25000"/>
                  </a:schemeClr>
                </a:solidFill>
              </a:rPr>
              <a:t>50% conceive within 3 months</a:t>
            </a:r>
          </a:p>
          <a:p>
            <a:pPr lvl="1">
              <a:spcBef>
                <a:spcPts val="600"/>
              </a:spcBef>
            </a:pPr>
            <a:r>
              <a:rPr lang="en-GB" altLang="en-US" sz="2400" dirty="0">
                <a:solidFill>
                  <a:schemeClr val="tx1">
                    <a:lumMod val="75000"/>
                    <a:lumOff val="25000"/>
                  </a:schemeClr>
                </a:solidFill>
              </a:rPr>
              <a:t>72% within 6 months</a:t>
            </a:r>
          </a:p>
          <a:p>
            <a:pPr lvl="1">
              <a:spcBef>
                <a:spcPts val="600"/>
              </a:spcBef>
            </a:pPr>
            <a:r>
              <a:rPr lang="en-GB" altLang="en-US" sz="2400" dirty="0">
                <a:solidFill>
                  <a:schemeClr val="tx1">
                    <a:lumMod val="75000"/>
                    <a:lumOff val="25000"/>
                  </a:schemeClr>
                </a:solidFill>
              </a:rPr>
              <a:t>85% within 12 months</a:t>
            </a:r>
            <a:endParaRPr lang="en-US" sz="2400" dirty="0">
              <a:solidFill>
                <a:schemeClr val="tx1">
                  <a:lumMod val="75000"/>
                  <a:lumOff val="25000"/>
                </a:schemeClr>
              </a:solidFill>
            </a:endParaRPr>
          </a:p>
          <a:p>
            <a:pPr>
              <a:spcBef>
                <a:spcPts val="600"/>
              </a:spcBef>
            </a:pPr>
            <a:r>
              <a:rPr lang="en-US" sz="2400" dirty="0">
                <a:solidFill>
                  <a:schemeClr val="tx1">
                    <a:lumMod val="75000"/>
                    <a:lumOff val="25000"/>
                  </a:schemeClr>
                </a:solidFill>
              </a:rPr>
              <a:t> Primary or secondary</a:t>
            </a:r>
          </a:p>
          <a:p>
            <a:pPr>
              <a:spcBef>
                <a:spcPts val="600"/>
              </a:spcBef>
            </a:pPr>
            <a:r>
              <a:rPr lang="en-GB" altLang="en-US" sz="2400" dirty="0">
                <a:solidFill>
                  <a:schemeClr val="tx1">
                    <a:lumMod val="75000"/>
                    <a:lumOff val="25000"/>
                  </a:schemeClr>
                </a:solidFill>
                <a:cs typeface="Arial" panose="020B0604020202020204" pitchFamily="34" charset="0"/>
              </a:rPr>
              <a:t>1:6 couples affected globally, 3.5 million people in UK</a:t>
            </a:r>
          </a:p>
          <a:p>
            <a:pPr>
              <a:spcBef>
                <a:spcPts val="600"/>
              </a:spcBef>
            </a:pPr>
            <a:r>
              <a:rPr lang="en-GB" sz="2400" dirty="0">
                <a:solidFill>
                  <a:schemeClr val="tx1">
                    <a:lumMod val="75000"/>
                    <a:lumOff val="25000"/>
                  </a:schemeClr>
                </a:solidFill>
                <a:cs typeface="Arial"/>
              </a:rPr>
              <a:t>Male factor underlying or contributory cause in over half of all cases</a:t>
            </a:r>
          </a:p>
          <a:p>
            <a:pPr>
              <a:spcBef>
                <a:spcPts val="600"/>
              </a:spcBef>
            </a:pPr>
            <a:endParaRPr lang="en-GB" altLang="en-US" sz="2400"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165963952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0625" y="1816273"/>
            <a:ext cx="4021383" cy="2912051"/>
          </a:xfrm>
          <a:prstGeom prst="ellipse">
            <a:avLst/>
          </a:prstGeom>
        </p:spPr>
        <p:txBody>
          <a:bodyPr vert="horz" lIns="274320" tIns="182880" rIns="274320" bIns="182880" rtlCol="0" anchor="ctr" anchorCtr="1">
            <a:noAutofit/>
          </a:bodyPr>
          <a:lstStyle/>
          <a:p>
            <a:r>
              <a:rPr lang="en-US" sz="3600" dirty="0"/>
              <a:t>Smoking</a:t>
            </a:r>
          </a:p>
        </p:txBody>
      </p:sp>
      <p:sp>
        <p:nvSpPr>
          <p:cNvPr id="6" name="Content Placeholder 5">
            <a:extLst>
              <a:ext uri="{FF2B5EF4-FFF2-40B4-BE49-F238E27FC236}">
                <a16:creationId xmlns:a16="http://schemas.microsoft.com/office/drawing/2014/main" id="{E14BA88A-367E-4942-970F-7F2E6FCFC2E6}"/>
              </a:ext>
            </a:extLst>
          </p:cNvPr>
          <p:cNvSpPr>
            <a:spLocks noGrp="1"/>
          </p:cNvSpPr>
          <p:nvPr>
            <p:ph idx="1"/>
          </p:nvPr>
        </p:nvSpPr>
        <p:spPr>
          <a:xfrm>
            <a:off x="1121822" y="4352544"/>
            <a:ext cx="2410650" cy="1239894"/>
          </a:xfrm>
        </p:spPr>
        <p:txBody>
          <a:bodyPr vert="horz" lIns="91440" tIns="45720" rIns="91440" bIns="45720" rtlCol="0">
            <a:normAutofit/>
          </a:bodyPr>
          <a:lstStyle/>
          <a:p>
            <a:pPr marL="0" indent="0" algn="ctr">
              <a:buNone/>
            </a:pPr>
            <a:r>
              <a:rPr lang="en-US" kern="1200">
                <a:solidFill>
                  <a:srgbClr val="FFFFFF"/>
                </a:solidFill>
                <a:latin typeface="+mn-lt"/>
                <a:ea typeface="+mn-ea"/>
                <a:cs typeface="+mn-cs"/>
              </a:rPr>
              <a:t>  </a:t>
            </a:r>
          </a:p>
        </p:txBody>
      </p:sp>
      <p:pic>
        <p:nvPicPr>
          <p:cNvPr id="8" name="Picture 7" descr="Diagram, schematic&#10;&#10;Description automatically generated">
            <a:extLst>
              <a:ext uri="{FF2B5EF4-FFF2-40B4-BE49-F238E27FC236}">
                <a16:creationId xmlns:a16="http://schemas.microsoft.com/office/drawing/2014/main" id="{351ACAEA-52FD-7149-8CE5-BD7B19E3011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686980" y="211667"/>
            <a:ext cx="7366197" cy="6646333"/>
          </a:xfrm>
          <a:prstGeom prst="rect">
            <a:avLst/>
          </a:prstGeom>
        </p:spPr>
      </p:pic>
      <p:sp>
        <p:nvSpPr>
          <p:cNvPr id="5" name="Rectangle 4"/>
          <p:cNvSpPr/>
          <p:nvPr/>
        </p:nvSpPr>
        <p:spPr>
          <a:xfrm>
            <a:off x="10095318" y="6277001"/>
            <a:ext cx="1314933" cy="369332"/>
          </a:xfrm>
          <a:prstGeom prst="rect">
            <a:avLst/>
          </a:prstGeom>
        </p:spPr>
        <p:txBody>
          <a:bodyPr wrap="none">
            <a:spAutoFit/>
          </a:bodyPr>
          <a:lstStyle/>
          <a:p>
            <a:pPr>
              <a:spcAft>
                <a:spcPts val="600"/>
              </a:spcAft>
            </a:pPr>
            <a:r>
              <a:rPr lang="en-US" dirty="0"/>
              <a:t>Li et al 2011</a:t>
            </a:r>
          </a:p>
        </p:txBody>
      </p:sp>
    </p:spTree>
    <p:extLst>
      <p:ext uri="{BB962C8B-B14F-4D97-AF65-F5344CB8AC3E}">
        <p14:creationId xmlns:p14="http://schemas.microsoft.com/office/powerpoint/2010/main" val="369985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Content Placeholder 10">
            <a:extLst>
              <a:ext uri="{FF2B5EF4-FFF2-40B4-BE49-F238E27FC236}">
                <a16:creationId xmlns:a16="http://schemas.microsoft.com/office/drawing/2014/main" id="{1CEAEA9D-EB81-46F7-AAD1-382CB7E523B4}"/>
              </a:ext>
            </a:extLst>
          </p:cNvPr>
          <p:cNvSpPr>
            <a:spLocks noGrp="1"/>
          </p:cNvSpPr>
          <p:nvPr>
            <p:ph idx="1"/>
          </p:nvPr>
        </p:nvSpPr>
        <p:spPr>
          <a:xfrm>
            <a:off x="6739465" y="6214525"/>
            <a:ext cx="4305856" cy="321733"/>
          </a:xfrm>
        </p:spPr>
        <p:txBody>
          <a:bodyPr vert="horz" lIns="91440" tIns="45720" rIns="91440" bIns="45720" rtlCol="0" anchor="b">
            <a:normAutofit/>
          </a:bodyPr>
          <a:lstStyle/>
          <a:p>
            <a:pPr marL="0" indent="0" algn="r">
              <a:buNone/>
            </a:pPr>
            <a:r>
              <a:rPr lang="en-US" sz="1500"/>
              <a:t>Bundhun et al 2019</a:t>
            </a:r>
          </a:p>
        </p:txBody>
      </p:sp>
      <p:pic>
        <p:nvPicPr>
          <p:cNvPr id="6" name="Content Placeholder 5"/>
          <p:cNvPicPr>
            <a:picLocks noChangeAspect="1"/>
          </p:cNvPicPr>
          <p:nvPr/>
        </p:nvPicPr>
        <p:blipFill rotWithShape="1">
          <a:blip r:embed="rId3">
            <a:extLst>
              <a:ext uri="{28A0092B-C50C-407E-A947-70E740481C1C}">
                <a14:useLocalDpi xmlns:a14="http://schemas.microsoft.com/office/drawing/2010/main"/>
              </a:ext>
            </a:extLst>
          </a:blip>
          <a:srcRect r="-2"/>
          <a:stretch/>
        </p:blipFill>
        <p:spPr>
          <a:xfrm>
            <a:off x="1155556" y="637761"/>
            <a:ext cx="9889765" cy="5576763"/>
          </a:xfrm>
          <a:prstGeom prst="rect">
            <a:avLst/>
          </a:prstGeom>
        </p:spPr>
      </p:pic>
    </p:spTree>
    <p:extLst>
      <p:ext uri="{BB962C8B-B14F-4D97-AF65-F5344CB8AC3E}">
        <p14:creationId xmlns:p14="http://schemas.microsoft.com/office/powerpoint/2010/main" val="4258351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Content Placeholder 10">
            <a:extLst>
              <a:ext uri="{FF2B5EF4-FFF2-40B4-BE49-F238E27FC236}">
                <a16:creationId xmlns:a16="http://schemas.microsoft.com/office/drawing/2014/main" id="{1CEAEA9D-EB81-46F7-AAD1-382CB7E523B4}"/>
              </a:ext>
            </a:extLst>
          </p:cNvPr>
          <p:cNvSpPr>
            <a:spLocks noGrp="1"/>
          </p:cNvSpPr>
          <p:nvPr>
            <p:ph idx="1"/>
          </p:nvPr>
        </p:nvSpPr>
        <p:spPr>
          <a:xfrm>
            <a:off x="6739465" y="6214525"/>
            <a:ext cx="4305856" cy="321733"/>
          </a:xfrm>
        </p:spPr>
        <p:txBody>
          <a:bodyPr vert="horz" lIns="91440" tIns="45720" rIns="91440" bIns="45720" rtlCol="0" anchor="b">
            <a:normAutofit/>
          </a:bodyPr>
          <a:lstStyle/>
          <a:p>
            <a:pPr marL="0" indent="0" algn="r">
              <a:buNone/>
            </a:pPr>
            <a:r>
              <a:rPr lang="en-US" sz="1500"/>
              <a:t>Bundhun et al 2019</a:t>
            </a:r>
          </a:p>
        </p:txBody>
      </p:sp>
      <p:pic>
        <p:nvPicPr>
          <p:cNvPr id="7" name="Content Placeholder 3">
            <a:extLst>
              <a:ext uri="{FF2B5EF4-FFF2-40B4-BE49-F238E27FC236}">
                <a16:creationId xmlns:a16="http://schemas.microsoft.com/office/drawing/2014/main" id="{696D5910-1207-6F48-89CE-5455CEDE34FD}"/>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838057" y="640619"/>
            <a:ext cx="9220343" cy="5355466"/>
          </a:xfrm>
          <a:prstGeom prst="rect">
            <a:avLst/>
          </a:prstGeom>
        </p:spPr>
      </p:pic>
    </p:spTree>
    <p:extLst>
      <p:ext uri="{BB962C8B-B14F-4D97-AF65-F5344CB8AC3E}">
        <p14:creationId xmlns:p14="http://schemas.microsoft.com/office/powerpoint/2010/main" val="998860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0842" y="1901506"/>
            <a:ext cx="4032000" cy="2916000"/>
          </a:xfrm>
          <a:prstGeom prst="ellipse">
            <a:avLst/>
          </a:prstGeom>
        </p:spPr>
        <p:txBody>
          <a:bodyPr vert="horz" lIns="274320" tIns="182880" rIns="274320" bIns="182880" rtlCol="0" anchor="ctr" anchorCtr="1">
            <a:normAutofit/>
          </a:bodyPr>
          <a:lstStyle/>
          <a:p>
            <a:r>
              <a:rPr lang="en-US" sz="3200" dirty="0"/>
              <a:t>Smoking </a:t>
            </a:r>
            <a:br>
              <a:rPr lang="en-US" sz="3200" dirty="0"/>
            </a:br>
            <a:r>
              <a:rPr lang="en-US" sz="3200" dirty="0"/>
              <a:t>+ Male fertility</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a:ext>
            </a:extLst>
          </a:blip>
          <a:srcRect b="-3"/>
          <a:stretch/>
        </p:blipFill>
        <p:spPr>
          <a:xfrm>
            <a:off x="4917584" y="366755"/>
            <a:ext cx="7011128" cy="5985502"/>
          </a:xfrm>
          <a:prstGeom prst="rect">
            <a:avLst/>
          </a:prstGeom>
        </p:spPr>
      </p:pic>
      <p:sp>
        <p:nvSpPr>
          <p:cNvPr id="5" name="Rectangle 4"/>
          <p:cNvSpPr/>
          <p:nvPr/>
        </p:nvSpPr>
        <p:spPr>
          <a:xfrm>
            <a:off x="7641263" y="6352258"/>
            <a:ext cx="2112703" cy="369332"/>
          </a:xfrm>
          <a:prstGeom prst="rect">
            <a:avLst/>
          </a:prstGeom>
        </p:spPr>
        <p:txBody>
          <a:bodyPr wrap="none">
            <a:spAutoFit/>
          </a:bodyPr>
          <a:lstStyle/>
          <a:p>
            <a:pPr>
              <a:spcAft>
                <a:spcPts val="600"/>
              </a:spcAft>
            </a:pPr>
            <a:r>
              <a:rPr lang="en-US"/>
              <a:t>Wesselink et al 2018</a:t>
            </a:r>
          </a:p>
        </p:txBody>
      </p:sp>
    </p:spTree>
    <p:extLst>
      <p:ext uri="{BB962C8B-B14F-4D97-AF65-F5344CB8AC3E}">
        <p14:creationId xmlns:p14="http://schemas.microsoft.com/office/powerpoint/2010/main" val="2409273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2108200"/>
            <a:ext cx="3653141" cy="2273300"/>
          </a:xfrm>
          <a:solidFill>
            <a:srgbClr val="FFFFFF"/>
          </a:solidFill>
          <a:ln>
            <a:solidFill>
              <a:srgbClr val="262626"/>
            </a:solidFill>
          </a:ln>
        </p:spPr>
        <p:txBody>
          <a:bodyPr>
            <a:noAutofit/>
          </a:bodyPr>
          <a:lstStyle/>
          <a:p>
            <a:r>
              <a:rPr lang="en-US" sz="4000" dirty="0"/>
              <a:t>Smoking </a:t>
            </a:r>
            <a:br>
              <a:rPr lang="en-US" sz="4000" dirty="0"/>
            </a:br>
            <a:r>
              <a:rPr lang="en-US" sz="4000" dirty="0"/>
              <a:t>+ ART outcomes</a:t>
            </a:r>
          </a:p>
        </p:txBody>
      </p:sp>
      <p:sp useBgFill="1">
        <p:nvSpPr>
          <p:cNvPr id="21" name="Rectangle 2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4">
            <a:extLst>
              <a:ext uri="{FF2B5EF4-FFF2-40B4-BE49-F238E27FC236}">
                <a16:creationId xmlns:a16="http://schemas.microsoft.com/office/drawing/2014/main" id="{C9A450D3-AB71-44B5-ABD8-324E469B4C4E}"/>
              </a:ext>
            </a:extLst>
          </p:cNvPr>
          <p:cNvGraphicFramePr/>
          <p:nvPr>
            <p:extLst>
              <p:ext uri="{D42A27DB-BD31-4B8C-83A1-F6EECF244321}">
                <p14:modId xmlns:p14="http://schemas.microsoft.com/office/powerpoint/2010/main" val="4103985172"/>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622535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Alcohol</a:t>
            </a:r>
          </a:p>
        </p:txBody>
      </p:sp>
      <p:pic>
        <p:nvPicPr>
          <p:cNvPr id="11" name="Content Placeholder 10"/>
          <p:cNvPicPr>
            <a:picLocks noGrp="1" noChangeAspect="1"/>
          </p:cNvPicPr>
          <p:nvPr>
            <p:ph idx="1"/>
          </p:nvPr>
        </p:nvPicPr>
        <p:blipFill>
          <a:blip r:embed="rId3"/>
          <a:stretch>
            <a:fillRect/>
          </a:stretch>
        </p:blipFill>
        <p:spPr>
          <a:xfrm>
            <a:off x="4747310" y="3111500"/>
            <a:ext cx="6395518" cy="1805061"/>
          </a:xfrm>
        </p:spPr>
      </p:pic>
      <p:sp>
        <p:nvSpPr>
          <p:cNvPr id="7" name="Rectangle 6"/>
          <p:cNvSpPr/>
          <p:nvPr/>
        </p:nvSpPr>
        <p:spPr>
          <a:xfrm>
            <a:off x="8981148" y="4916561"/>
            <a:ext cx="1591414" cy="369332"/>
          </a:xfrm>
          <a:prstGeom prst="rect">
            <a:avLst/>
          </a:prstGeom>
        </p:spPr>
        <p:txBody>
          <a:bodyPr wrap="none">
            <a:spAutoFit/>
          </a:bodyPr>
          <a:lstStyle/>
          <a:p>
            <a:r>
              <a:rPr lang="en-US"/>
              <a:t>Ricci et al 2017</a:t>
            </a:r>
            <a:endParaRPr lang="en-US" dirty="0"/>
          </a:p>
        </p:txBody>
      </p:sp>
      <p:pic>
        <p:nvPicPr>
          <p:cNvPr id="12" name="Picture 11"/>
          <p:cNvPicPr>
            <a:picLocks noChangeAspect="1"/>
          </p:cNvPicPr>
          <p:nvPr/>
        </p:nvPicPr>
        <p:blipFill>
          <a:blip r:embed="rId4"/>
          <a:stretch>
            <a:fillRect/>
          </a:stretch>
        </p:blipFill>
        <p:spPr>
          <a:xfrm>
            <a:off x="695548" y="3241749"/>
            <a:ext cx="3715676" cy="1510769"/>
          </a:xfrm>
          <a:prstGeom prst="rect">
            <a:avLst/>
          </a:prstGeom>
        </p:spPr>
      </p:pic>
      <p:sp>
        <p:nvSpPr>
          <p:cNvPr id="14" name="Rectangle 13"/>
          <p:cNvSpPr/>
          <p:nvPr/>
        </p:nvSpPr>
        <p:spPr>
          <a:xfrm>
            <a:off x="2862111" y="4916561"/>
            <a:ext cx="1314933" cy="369332"/>
          </a:xfrm>
          <a:prstGeom prst="rect">
            <a:avLst/>
          </a:prstGeom>
        </p:spPr>
        <p:txBody>
          <a:bodyPr wrap="none">
            <a:spAutoFit/>
          </a:bodyPr>
          <a:lstStyle/>
          <a:p>
            <a:r>
              <a:rPr lang="en-US" dirty="0"/>
              <a:t>Li et al 2011</a:t>
            </a:r>
          </a:p>
        </p:txBody>
      </p:sp>
    </p:spTree>
    <p:extLst>
      <p:ext uri="{BB962C8B-B14F-4D97-AF65-F5344CB8AC3E}">
        <p14:creationId xmlns:p14="http://schemas.microsoft.com/office/powerpoint/2010/main" val="4280132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534" y="710692"/>
            <a:ext cx="9639300" cy="1188720"/>
          </a:xfrm>
        </p:spPr>
        <p:txBody>
          <a:bodyPr>
            <a:normAutofit/>
          </a:bodyPr>
          <a:lstStyle/>
          <a:p>
            <a:r>
              <a:rPr lang="en-US" sz="4000" dirty="0"/>
              <a:t>Obesity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rcRect t="-33143" b="-33143"/>
          <a:stretch>
            <a:fillRect/>
          </a:stretch>
        </p:blipFill>
        <p:spPr>
          <a:xfrm>
            <a:off x="964969" y="838200"/>
            <a:ext cx="10490431" cy="6007100"/>
          </a:xfrm>
        </p:spPr>
      </p:pic>
      <p:sp>
        <p:nvSpPr>
          <p:cNvPr id="5" name="Rectangle 4"/>
          <p:cNvSpPr/>
          <p:nvPr/>
        </p:nvSpPr>
        <p:spPr>
          <a:xfrm>
            <a:off x="8582571" y="5777976"/>
            <a:ext cx="1852340" cy="369332"/>
          </a:xfrm>
          <a:prstGeom prst="rect">
            <a:avLst/>
          </a:prstGeom>
        </p:spPr>
        <p:txBody>
          <a:bodyPr wrap="none">
            <a:spAutoFit/>
          </a:bodyPr>
          <a:lstStyle/>
          <a:p>
            <a:r>
              <a:rPr lang="en-US" dirty="0" err="1"/>
              <a:t>Bieniek</a:t>
            </a:r>
            <a:r>
              <a:rPr lang="en-US" dirty="0"/>
              <a:t> et al 2016</a:t>
            </a:r>
          </a:p>
        </p:txBody>
      </p:sp>
    </p:spTree>
    <p:extLst>
      <p:ext uri="{BB962C8B-B14F-4D97-AF65-F5344CB8AC3E}">
        <p14:creationId xmlns:p14="http://schemas.microsoft.com/office/powerpoint/2010/main" val="1547882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1149" y="1647635"/>
            <a:ext cx="4032000" cy="2916000"/>
          </a:xfrm>
          <a:prstGeom prst="ellipse">
            <a:avLst/>
          </a:prstGeom>
        </p:spPr>
        <p:txBody>
          <a:bodyPr vert="horz" lIns="274320" tIns="182880" rIns="274320" bIns="182880" rtlCol="0" anchor="ctr" anchorCtr="1">
            <a:normAutofit/>
          </a:bodyPr>
          <a:lstStyle/>
          <a:p>
            <a:r>
              <a:rPr lang="en-US" sz="4000" dirty="0"/>
              <a:t>Diet</a:t>
            </a:r>
          </a:p>
        </p:txBody>
      </p:sp>
      <p:pic>
        <p:nvPicPr>
          <p:cNvPr id="4" name="Content Placeholder 3" descr="Chart, bubble chart&#10;&#10;Description automatically generated"/>
          <p:cNvPicPr>
            <a:picLocks noGrp="1" noChangeAspect="1"/>
          </p:cNvPicPr>
          <p:nvPr>
            <p:ph idx="1"/>
          </p:nvPr>
        </p:nvPicPr>
        <p:blipFill rotWithShape="1">
          <a:blip r:embed="rId3">
            <a:extLst>
              <a:ext uri="{28A0092B-C50C-407E-A947-70E740481C1C}">
                <a14:useLocalDpi xmlns:a14="http://schemas.microsoft.com/office/drawing/2010/main"/>
              </a:ext>
            </a:extLst>
          </a:blip>
          <a:srcRect t="-1" b="-1"/>
          <a:stretch/>
        </p:blipFill>
        <p:spPr>
          <a:xfrm>
            <a:off x="5003023" y="100208"/>
            <a:ext cx="6915406" cy="6641497"/>
          </a:xfrm>
          <a:prstGeom prst="rect">
            <a:avLst/>
          </a:prstGeom>
        </p:spPr>
      </p:pic>
    </p:spTree>
    <p:extLst>
      <p:ext uri="{BB962C8B-B14F-4D97-AF65-F5344CB8AC3E}">
        <p14:creationId xmlns:p14="http://schemas.microsoft.com/office/powerpoint/2010/main" val="3113420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7924800" cy="1143000"/>
          </a:xfrm>
        </p:spPr>
        <p:txBody>
          <a:bodyPr>
            <a:normAutofit/>
          </a:bodyPr>
          <a:lstStyle/>
          <a:p>
            <a:r>
              <a:rPr lang="en-GB" sz="4000" dirty="0" err="1">
                <a:latin typeface="Gill Sans MT" panose="020B0502020104020203" pitchFamily="34" charset="77"/>
                <a:cs typeface="Arial"/>
              </a:rPr>
              <a:t>VITAMINs</a:t>
            </a:r>
            <a:endParaRPr lang="en-US" sz="4000" dirty="0">
              <a:latin typeface="Gill Sans MT" panose="020B0502020104020203" pitchFamily="34" charset="77"/>
              <a:cs typeface="Arial"/>
            </a:endParaRPr>
          </a:p>
        </p:txBody>
      </p:sp>
      <p:sp>
        <p:nvSpPr>
          <p:cNvPr id="3" name="Content Placeholder 2"/>
          <p:cNvSpPr>
            <a:spLocks noGrp="1"/>
          </p:cNvSpPr>
          <p:nvPr>
            <p:ph sz="quarter" idx="13"/>
          </p:nvPr>
        </p:nvSpPr>
        <p:spPr>
          <a:xfrm>
            <a:off x="812800" y="1905000"/>
            <a:ext cx="10566400" cy="4114800"/>
          </a:xfrm>
        </p:spPr>
        <p:txBody>
          <a:bodyPr>
            <a:normAutofit fontScale="92500" lnSpcReduction="20000"/>
          </a:bodyPr>
          <a:lstStyle/>
          <a:p>
            <a:r>
              <a:rPr lang="en-GB" sz="2800" dirty="0">
                <a:latin typeface="Gill Sans MT" panose="020B0502020104020203" pitchFamily="34" charset="77"/>
                <a:cs typeface="Arial" pitchFamily="34" charset="0"/>
              </a:rPr>
              <a:t>Vitamin C supplement 1000mg/day x 3/12: statistically significant increase in sperm motility [Dawson et al 1990]</a:t>
            </a:r>
          </a:p>
          <a:p>
            <a:r>
              <a:rPr lang="en-US" sz="2800" dirty="0">
                <a:latin typeface="Gill Sans MT" panose="020B0502020104020203" pitchFamily="34" charset="77"/>
                <a:cs typeface="Arial" pitchFamily="34" charset="0"/>
              </a:rPr>
              <a:t>Folic acid 15mg daily x 3/12 : 65 males, significant variability following treatment, consistent increase in sperm count and motility [</a:t>
            </a:r>
            <a:r>
              <a:rPr lang="en-US" sz="2800" dirty="0" err="1">
                <a:latin typeface="Gill Sans MT" panose="020B0502020104020203" pitchFamily="34" charset="77"/>
                <a:cs typeface="Arial" pitchFamily="34" charset="0"/>
              </a:rPr>
              <a:t>Bentivoglio</a:t>
            </a:r>
            <a:r>
              <a:rPr lang="en-US" sz="2800" dirty="0">
                <a:latin typeface="Gill Sans MT" panose="020B0502020104020203" pitchFamily="34" charset="77"/>
                <a:cs typeface="Arial" pitchFamily="34" charset="0"/>
              </a:rPr>
              <a:t> et al 1993]</a:t>
            </a:r>
            <a:endParaRPr lang="en-GB" sz="2800" dirty="0">
              <a:latin typeface="Gill Sans MT" panose="020B0502020104020203" pitchFamily="34" charset="77"/>
              <a:cs typeface="Arial" pitchFamily="34" charset="0"/>
            </a:endParaRPr>
          </a:p>
          <a:p>
            <a:r>
              <a:rPr lang="en-GB" sz="2800" dirty="0">
                <a:latin typeface="Gill Sans MT" panose="020B0502020104020203" pitchFamily="34" charset="77"/>
                <a:cs typeface="Arial" pitchFamily="34" charset="0"/>
              </a:rPr>
              <a:t>Vitamin E supplementation (600mg): improves sperm motility [</a:t>
            </a:r>
            <a:r>
              <a:rPr lang="en-GB" sz="2800" dirty="0" err="1">
                <a:latin typeface="Gill Sans MT" panose="020B0502020104020203" pitchFamily="34" charset="77"/>
                <a:cs typeface="Arial" pitchFamily="34" charset="0"/>
              </a:rPr>
              <a:t>Suleman</a:t>
            </a:r>
            <a:r>
              <a:rPr lang="en-GB" sz="2800" dirty="0">
                <a:latin typeface="Gill Sans MT" panose="020B0502020104020203" pitchFamily="34" charset="77"/>
                <a:cs typeface="Arial" pitchFamily="34" charset="0"/>
              </a:rPr>
              <a:t> et al 1996] and carries significant improvements in CPR and LBR [</a:t>
            </a:r>
            <a:r>
              <a:rPr lang="en-GB" sz="2800" dirty="0" err="1">
                <a:latin typeface="Gill Sans MT" panose="020B0502020104020203" pitchFamily="34" charset="77"/>
                <a:cs typeface="Arial" pitchFamily="34" charset="0"/>
              </a:rPr>
              <a:t>Kessopolou</a:t>
            </a:r>
            <a:r>
              <a:rPr lang="en-GB" sz="2800" dirty="0">
                <a:latin typeface="Gill Sans MT" panose="020B0502020104020203" pitchFamily="34" charset="77"/>
                <a:cs typeface="Arial" pitchFamily="34" charset="0"/>
              </a:rPr>
              <a:t> et al 1995; </a:t>
            </a:r>
            <a:r>
              <a:rPr lang="en-GB" sz="2800" dirty="0" err="1">
                <a:latin typeface="Gill Sans MT" panose="020B0502020104020203" pitchFamily="34" charset="77"/>
                <a:cs typeface="Arial" pitchFamily="34" charset="0"/>
              </a:rPr>
              <a:t>Suleman</a:t>
            </a:r>
            <a:r>
              <a:rPr lang="en-GB" sz="2800" dirty="0">
                <a:latin typeface="Gill Sans MT" panose="020B0502020104020203" pitchFamily="34" charset="77"/>
                <a:cs typeface="Arial" pitchFamily="34" charset="0"/>
              </a:rPr>
              <a:t> et al 1996]</a:t>
            </a:r>
          </a:p>
          <a:p>
            <a:r>
              <a:rPr lang="en-US" sz="2800" dirty="0">
                <a:latin typeface="Gill Sans MT" panose="020B0502020104020203" pitchFamily="34" charset="77"/>
                <a:cs typeface="Arial" pitchFamily="34" charset="0"/>
              </a:rPr>
              <a:t>Men with high </a:t>
            </a:r>
            <a:r>
              <a:rPr lang="en-US" sz="2800" dirty="0" err="1">
                <a:latin typeface="Gill Sans MT" panose="020B0502020104020203" pitchFamily="34" charset="77"/>
                <a:cs typeface="Arial" pitchFamily="34" charset="0"/>
              </a:rPr>
              <a:t>folate</a:t>
            </a:r>
            <a:r>
              <a:rPr lang="en-US" sz="2800" dirty="0">
                <a:latin typeface="Gill Sans MT" panose="020B0502020104020203" pitchFamily="34" charset="77"/>
                <a:cs typeface="Arial" pitchFamily="34" charset="0"/>
              </a:rPr>
              <a:t> intake have significantly lower frequencies of </a:t>
            </a:r>
            <a:r>
              <a:rPr lang="en-US" sz="2800" dirty="0" err="1">
                <a:latin typeface="Gill Sans MT" panose="020B0502020104020203" pitchFamily="34" charset="77"/>
                <a:cs typeface="Arial" pitchFamily="34" charset="0"/>
              </a:rPr>
              <a:t>aneuploid</a:t>
            </a:r>
            <a:r>
              <a:rPr lang="en-US" sz="2800" dirty="0">
                <a:latin typeface="Gill Sans MT" panose="020B0502020104020203" pitchFamily="34" charset="77"/>
                <a:cs typeface="Arial" pitchFamily="34" charset="0"/>
              </a:rPr>
              <a:t> sperm [Young et al 2008]</a:t>
            </a:r>
          </a:p>
          <a:p>
            <a:r>
              <a:rPr lang="en-GB" sz="2800" dirty="0">
                <a:latin typeface="Gill Sans MT" panose="020B0502020104020203" pitchFamily="34" charset="77"/>
                <a:cs typeface="Arial" pitchFamily="34" charset="0"/>
              </a:rPr>
              <a:t>Vit C + Vit E: reduced DNA fragmentation [Greco et al 2005]</a:t>
            </a:r>
            <a:endParaRPr lang="en-US" sz="2800" dirty="0">
              <a:latin typeface="Gill Sans MT" panose="020B0502020104020203" pitchFamily="34" charset="77"/>
              <a:cs typeface="Arial" pitchFamily="34" charset="0"/>
            </a:endParaRPr>
          </a:p>
          <a:p>
            <a:endParaRPr lang="en-US" dirty="0"/>
          </a:p>
        </p:txBody>
      </p:sp>
    </p:spTree>
    <p:extLst>
      <p:ext uri="{BB962C8B-B14F-4D97-AF65-F5344CB8AC3E}">
        <p14:creationId xmlns:p14="http://schemas.microsoft.com/office/powerpoint/2010/main" val="1756510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66316"/>
            <a:ext cx="7924800" cy="1143000"/>
          </a:xfrm>
        </p:spPr>
        <p:txBody>
          <a:bodyPr>
            <a:normAutofit/>
          </a:bodyPr>
          <a:lstStyle/>
          <a:p>
            <a:r>
              <a:rPr lang="en-GB" sz="4000" dirty="0">
                <a:latin typeface="Gill Sans MT" panose="020B0502020104020203" pitchFamily="34" charset="77"/>
                <a:cs typeface="Arial"/>
              </a:rPr>
              <a:t>TRACE ELEMENTS</a:t>
            </a:r>
            <a:endParaRPr lang="en-US" sz="4000" dirty="0">
              <a:latin typeface="Gill Sans MT" panose="020B0502020104020203" pitchFamily="34" charset="77"/>
              <a:cs typeface="Arial"/>
            </a:endParaRPr>
          </a:p>
        </p:txBody>
      </p:sp>
      <p:sp>
        <p:nvSpPr>
          <p:cNvPr id="3" name="Content Placeholder 2"/>
          <p:cNvSpPr>
            <a:spLocks noGrp="1"/>
          </p:cNvSpPr>
          <p:nvPr>
            <p:ph sz="quarter" idx="13"/>
          </p:nvPr>
        </p:nvSpPr>
        <p:spPr/>
        <p:txBody>
          <a:bodyPr>
            <a:noAutofit/>
          </a:bodyPr>
          <a:lstStyle/>
          <a:p>
            <a:r>
              <a:rPr lang="en-GB" sz="2800" dirty="0">
                <a:latin typeface="Gill Sans MT" panose="020B0502020104020203" pitchFamily="34" charset="77"/>
                <a:cs typeface="Arial" pitchFamily="34" charset="0"/>
              </a:rPr>
              <a:t>Zinc is essential trace element for spermatogenesis [Yamaguchi et al 2009] </a:t>
            </a:r>
          </a:p>
          <a:p>
            <a:r>
              <a:rPr lang="en-GB" sz="2800" dirty="0">
                <a:latin typeface="Gill Sans MT" panose="020B0502020104020203" pitchFamily="34" charset="77"/>
                <a:cs typeface="Arial" pitchFamily="34" charset="0"/>
              </a:rPr>
              <a:t>Zinc 250mg BD: beneficial effects on sperm motility and fertilising capacity [</a:t>
            </a:r>
            <a:r>
              <a:rPr lang="en-GB" sz="2800" dirty="0" err="1">
                <a:latin typeface="Gill Sans MT" panose="020B0502020104020203" pitchFamily="34" charset="77"/>
                <a:cs typeface="Arial" pitchFamily="34" charset="0"/>
              </a:rPr>
              <a:t>Omu</a:t>
            </a:r>
            <a:r>
              <a:rPr lang="en-GB" sz="2800" dirty="0">
                <a:latin typeface="Gill Sans MT" panose="020B0502020104020203" pitchFamily="34" charset="77"/>
                <a:cs typeface="Arial" pitchFamily="34" charset="0"/>
              </a:rPr>
              <a:t> et al 1998]</a:t>
            </a:r>
          </a:p>
          <a:p>
            <a:r>
              <a:rPr lang="en-GB" sz="2800" dirty="0">
                <a:latin typeface="Gill Sans MT" panose="020B0502020104020203" pitchFamily="34" charset="77"/>
                <a:cs typeface="Arial" pitchFamily="34" charset="0"/>
              </a:rPr>
              <a:t>No association with 3/12 or 6/12 zinc supplements and improved sperm motility (compared to placebo) [</a:t>
            </a:r>
            <a:r>
              <a:rPr lang="en-GB" sz="2800" dirty="0" err="1">
                <a:latin typeface="Gill Sans MT" panose="020B0502020104020203" pitchFamily="34" charset="77"/>
                <a:cs typeface="Arial" pitchFamily="34" charset="0"/>
              </a:rPr>
              <a:t>Azizollahi</a:t>
            </a:r>
            <a:r>
              <a:rPr lang="en-GB" sz="2800" dirty="0">
                <a:latin typeface="Gill Sans MT" panose="020B0502020104020203" pitchFamily="34" charset="77"/>
                <a:cs typeface="Arial" pitchFamily="34" charset="0"/>
              </a:rPr>
              <a:t> et al 2013]</a:t>
            </a:r>
          </a:p>
          <a:p>
            <a:r>
              <a:rPr lang="en-GB" sz="2800" dirty="0">
                <a:latin typeface="Gill Sans MT" panose="020B0502020104020203" pitchFamily="34" charset="77"/>
                <a:cs typeface="Arial" pitchFamily="34" charset="0"/>
              </a:rPr>
              <a:t>Magnesium x3/12: no association with supplementation and sperm motility [</a:t>
            </a:r>
            <a:r>
              <a:rPr lang="en-GB" sz="2800" dirty="0" err="1">
                <a:latin typeface="Gill Sans MT" panose="020B0502020104020203" pitchFamily="34" charset="77"/>
                <a:cs typeface="Arial" pitchFamily="34" charset="0"/>
              </a:rPr>
              <a:t>Zavaczki</a:t>
            </a:r>
            <a:r>
              <a:rPr lang="en-GB" sz="2800" dirty="0">
                <a:latin typeface="Gill Sans MT" panose="020B0502020104020203" pitchFamily="34" charset="77"/>
                <a:cs typeface="Arial" pitchFamily="34" charset="0"/>
              </a:rPr>
              <a:t> et al 2003]</a:t>
            </a:r>
          </a:p>
          <a:p>
            <a:r>
              <a:rPr lang="en-GB" sz="2800" dirty="0">
                <a:latin typeface="Gill Sans MT" panose="020B0502020104020203" pitchFamily="34" charset="77"/>
                <a:cs typeface="Arial" pitchFamily="34" charset="0"/>
              </a:rPr>
              <a:t>Improvement in sperm motility parameters following 200</a:t>
            </a:r>
            <a:r>
              <a:rPr lang="en-GB" sz="2800" dirty="0">
                <a:latin typeface="Gill Sans MT" panose="020B0502020104020203" pitchFamily="34" charset="77"/>
                <a:cs typeface="Symbol" charset="2"/>
              </a:rPr>
              <a:t>m</a:t>
            </a:r>
            <a:r>
              <a:rPr lang="en-GB" sz="2800" dirty="0">
                <a:latin typeface="Gill Sans MT" panose="020B0502020104020203" pitchFamily="34" charset="77"/>
                <a:cs typeface="Arial" pitchFamily="34" charset="0"/>
              </a:rPr>
              <a:t>g selenium supplementation [Scott et al 1998; </a:t>
            </a:r>
            <a:r>
              <a:rPr lang="en-GB" sz="2800" dirty="0" err="1">
                <a:latin typeface="Gill Sans MT" panose="020B0502020104020203" pitchFamily="34" charset="77"/>
                <a:cs typeface="Arial" pitchFamily="34" charset="0"/>
              </a:rPr>
              <a:t>Safarinejad</a:t>
            </a:r>
            <a:r>
              <a:rPr lang="en-GB" sz="2800" dirty="0">
                <a:latin typeface="Gill Sans MT" panose="020B0502020104020203" pitchFamily="34" charset="77"/>
                <a:cs typeface="Arial" pitchFamily="34" charset="0"/>
              </a:rPr>
              <a:t> et al 2009]</a:t>
            </a:r>
            <a:endParaRPr lang="en-US" sz="2800" dirty="0">
              <a:latin typeface="Gill Sans MT" panose="020B0502020104020203" pitchFamily="34" charset="77"/>
              <a:cs typeface="Arial" pitchFamily="34" charset="0"/>
            </a:endParaRPr>
          </a:p>
        </p:txBody>
      </p:sp>
    </p:spTree>
    <p:extLst>
      <p:ext uri="{BB962C8B-B14F-4D97-AF65-F5344CB8AC3E}">
        <p14:creationId xmlns:p14="http://schemas.microsoft.com/office/powerpoint/2010/main" val="336227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22ED-CB0A-0948-83B7-EBC008DE78C0}"/>
              </a:ext>
            </a:extLst>
          </p:cNvPr>
          <p:cNvSpPr>
            <a:spLocks noGrp="1"/>
          </p:cNvSpPr>
          <p:nvPr>
            <p:ph type="title"/>
          </p:nvPr>
        </p:nvSpPr>
        <p:spPr>
          <a:xfrm>
            <a:off x="2231136" y="350999"/>
            <a:ext cx="7729728" cy="1188720"/>
          </a:xfrm>
        </p:spPr>
        <p:txBody>
          <a:bodyPr>
            <a:normAutofit/>
          </a:bodyPr>
          <a:lstStyle/>
          <a:p>
            <a:pPr algn="ctr"/>
            <a:r>
              <a:rPr lang="en-GB" sz="4000" dirty="0"/>
              <a:t>Investigation: male</a:t>
            </a:r>
            <a:endParaRPr lang="en-US" sz="4000" dirty="0"/>
          </a:p>
        </p:txBody>
      </p:sp>
      <p:sp>
        <p:nvSpPr>
          <p:cNvPr id="3" name="Content Placeholder 2">
            <a:extLst>
              <a:ext uri="{FF2B5EF4-FFF2-40B4-BE49-F238E27FC236}">
                <a16:creationId xmlns:a16="http://schemas.microsoft.com/office/drawing/2014/main" id="{FC4521DD-9D8D-BA49-B107-B3193F3FE9B9}"/>
              </a:ext>
            </a:extLst>
          </p:cNvPr>
          <p:cNvSpPr>
            <a:spLocks noGrp="1"/>
          </p:cNvSpPr>
          <p:nvPr>
            <p:ph idx="1"/>
          </p:nvPr>
        </p:nvSpPr>
        <p:spPr>
          <a:xfrm>
            <a:off x="423862" y="214317"/>
            <a:ext cx="10972800" cy="4525963"/>
          </a:xfrm>
        </p:spPr>
        <p:txBody>
          <a:bodyPr/>
          <a:lstStyle/>
          <a:p>
            <a:endParaRPr lang="en-GB" altLang="en-US" dirty="0"/>
          </a:p>
          <a:p>
            <a:pPr marL="0" indent="0">
              <a:buNone/>
            </a:pPr>
            <a:r>
              <a:rPr lang="en-US" altLang="en-US" dirty="0"/>
              <a:t>   </a:t>
            </a:r>
            <a:endParaRPr lang="en-GB" altLang="en-US" dirty="0"/>
          </a:p>
        </p:txBody>
      </p:sp>
    </p:spTree>
    <p:extLst>
      <p:ext uri="{BB962C8B-B14F-4D97-AF65-F5344CB8AC3E}">
        <p14:creationId xmlns:p14="http://schemas.microsoft.com/office/powerpoint/2010/main" val="3109662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28918"/>
            <a:ext cx="7729728" cy="1188720"/>
          </a:xfrm>
        </p:spPr>
        <p:txBody>
          <a:bodyPr>
            <a:normAutofit/>
          </a:bodyPr>
          <a:lstStyle/>
          <a:p>
            <a:r>
              <a:rPr lang="en-US" sz="4000" dirty="0"/>
              <a:t>Zinc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rcRect l="-15548" r="-15548"/>
          <a:stretch>
            <a:fillRect/>
          </a:stretch>
        </p:blipFill>
        <p:spPr>
          <a:xfrm>
            <a:off x="1392289" y="1571324"/>
            <a:ext cx="9407421" cy="5173718"/>
          </a:xfrm>
        </p:spPr>
      </p:pic>
      <p:sp>
        <p:nvSpPr>
          <p:cNvPr id="5" name="Rectangle 4"/>
          <p:cNvSpPr/>
          <p:nvPr/>
        </p:nvSpPr>
        <p:spPr>
          <a:xfrm>
            <a:off x="9750623" y="6375710"/>
            <a:ext cx="2377574" cy="369332"/>
          </a:xfrm>
          <a:prstGeom prst="rect">
            <a:avLst/>
          </a:prstGeom>
        </p:spPr>
        <p:txBody>
          <a:bodyPr wrap="none">
            <a:spAutoFit/>
          </a:bodyPr>
          <a:lstStyle/>
          <a:p>
            <a:r>
              <a:rPr lang="en-US" dirty="0"/>
              <a:t>Salas-</a:t>
            </a:r>
            <a:r>
              <a:rPr lang="en-US" dirty="0" err="1"/>
              <a:t>Huetos</a:t>
            </a:r>
            <a:r>
              <a:rPr lang="en-US" dirty="0"/>
              <a:t> et al 2018</a:t>
            </a:r>
          </a:p>
        </p:txBody>
      </p:sp>
    </p:spTree>
    <p:extLst>
      <p:ext uri="{BB962C8B-B14F-4D97-AF65-F5344CB8AC3E}">
        <p14:creationId xmlns:p14="http://schemas.microsoft.com/office/powerpoint/2010/main" val="3531683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a:ext>
            </a:extLst>
          </a:blip>
          <a:srcRect/>
          <a:stretch/>
        </p:blipFill>
        <p:spPr>
          <a:xfrm>
            <a:off x="3109039" y="1271016"/>
            <a:ext cx="6429766" cy="4315968"/>
          </a:xfrm>
          <a:prstGeom prst="rect">
            <a:avLst/>
          </a:prstGeom>
        </p:spPr>
      </p:pic>
      <p:sp>
        <p:nvSpPr>
          <p:cNvPr id="33" name="Oval 32">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164" y="70705"/>
            <a:ext cx="3381328" cy="3265610"/>
          </a:xfrm>
          <a:prstGeom prst="ellipse">
            <a:avLst/>
          </a:prstGeom>
          <a:noFill/>
          <a:ln>
            <a:noFill/>
          </a:ln>
        </p:spPr>
        <p:txBody>
          <a:bodyPr vert="horz" lIns="182880" tIns="182880" rIns="182880" bIns="182880" rtlCol="0" anchor="ctr" anchorCtr="1">
            <a:normAutofit/>
          </a:bodyPr>
          <a:lstStyle/>
          <a:p>
            <a:r>
              <a:rPr lang="en-US" dirty="0">
                <a:solidFill>
                  <a:srgbClr val="FFFFFF"/>
                </a:solidFill>
              </a:rPr>
              <a:t>Selenium</a:t>
            </a:r>
          </a:p>
        </p:txBody>
      </p:sp>
      <p:sp>
        <p:nvSpPr>
          <p:cNvPr id="5" name="Rectangle 4">
            <a:extLst>
              <a:ext uri="{FF2B5EF4-FFF2-40B4-BE49-F238E27FC236}">
                <a16:creationId xmlns:a16="http://schemas.microsoft.com/office/drawing/2014/main" id="{2429785D-9EC4-5E4A-AC9A-7D5DE47DC8E8}"/>
              </a:ext>
            </a:extLst>
          </p:cNvPr>
          <p:cNvSpPr/>
          <p:nvPr/>
        </p:nvSpPr>
        <p:spPr>
          <a:xfrm>
            <a:off x="8239021" y="6068891"/>
            <a:ext cx="2377574" cy="369332"/>
          </a:xfrm>
          <a:prstGeom prst="rect">
            <a:avLst/>
          </a:prstGeom>
        </p:spPr>
        <p:txBody>
          <a:bodyPr wrap="none">
            <a:spAutoFit/>
          </a:bodyPr>
          <a:lstStyle/>
          <a:p>
            <a:pPr algn="ctr">
              <a:spcAft>
                <a:spcPts val="600"/>
              </a:spcAft>
            </a:pPr>
            <a:r>
              <a:rPr lang="en-US" dirty="0"/>
              <a:t>Salas-</a:t>
            </a:r>
            <a:r>
              <a:rPr lang="en-US" dirty="0" err="1"/>
              <a:t>Huetos</a:t>
            </a:r>
            <a:r>
              <a:rPr lang="en-US" dirty="0"/>
              <a:t> et al 2018</a:t>
            </a:r>
          </a:p>
        </p:txBody>
      </p:sp>
    </p:spTree>
    <p:extLst>
      <p:ext uri="{BB962C8B-B14F-4D97-AF65-F5344CB8AC3E}">
        <p14:creationId xmlns:p14="http://schemas.microsoft.com/office/powerpoint/2010/main" val="403669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469900"/>
            <a:ext cx="10452100" cy="1143000"/>
          </a:xfrm>
        </p:spPr>
        <p:txBody>
          <a:bodyPr>
            <a:normAutofit/>
          </a:bodyPr>
          <a:lstStyle/>
          <a:p>
            <a:r>
              <a:rPr lang="en-GB" sz="4000" dirty="0">
                <a:latin typeface="Gill Sans MT" panose="020B0502020104020203" pitchFamily="34" charset="77"/>
                <a:cs typeface="Arial"/>
              </a:rPr>
              <a:t>COMBINATION THERAPY</a:t>
            </a:r>
            <a:endParaRPr lang="en-US" sz="4000" dirty="0">
              <a:latin typeface="Gill Sans MT" panose="020B0502020104020203" pitchFamily="34" charset="77"/>
              <a:cs typeface="Arial"/>
            </a:endParaRPr>
          </a:p>
        </p:txBody>
      </p:sp>
      <p:sp>
        <p:nvSpPr>
          <p:cNvPr id="3" name="Content Placeholder 2"/>
          <p:cNvSpPr>
            <a:spLocks noGrp="1"/>
          </p:cNvSpPr>
          <p:nvPr>
            <p:ph sz="quarter" idx="13"/>
          </p:nvPr>
        </p:nvSpPr>
        <p:spPr>
          <a:xfrm>
            <a:off x="812800" y="2273300"/>
            <a:ext cx="10566400" cy="4114800"/>
          </a:xfrm>
        </p:spPr>
        <p:txBody>
          <a:bodyPr>
            <a:normAutofit/>
          </a:bodyPr>
          <a:lstStyle/>
          <a:p>
            <a:r>
              <a:rPr lang="en-US" sz="2800" dirty="0">
                <a:latin typeface="Gill Sans MT" panose="020B0502020104020203" pitchFamily="34" charset="77"/>
                <a:cs typeface="Arial"/>
              </a:rPr>
              <a:t>66mg zinc + 5mg folic acid daily : 26/52 treatment significantly increased sperm count [Wong et al 2002; </a:t>
            </a:r>
            <a:r>
              <a:rPr lang="en-US" sz="2800" dirty="0" err="1">
                <a:latin typeface="Gill Sans MT" panose="020B0502020104020203" pitchFamily="34" charset="77"/>
                <a:cs typeface="Arial"/>
              </a:rPr>
              <a:t>Ebisch</a:t>
            </a:r>
            <a:r>
              <a:rPr lang="en-US" sz="2800" dirty="0">
                <a:latin typeface="Gill Sans MT" panose="020B0502020104020203" pitchFamily="34" charset="77"/>
                <a:cs typeface="Arial"/>
              </a:rPr>
              <a:t> et al 2006]</a:t>
            </a:r>
          </a:p>
          <a:p>
            <a:r>
              <a:rPr lang="en-GB" sz="2800" dirty="0">
                <a:latin typeface="Gill Sans MT" panose="020B0502020104020203" pitchFamily="34" charset="77"/>
                <a:cs typeface="Arial"/>
              </a:rPr>
              <a:t>Zinc + folic acid x 6/12: no association with improved sperm motility when compared to placebo [</a:t>
            </a:r>
            <a:r>
              <a:rPr lang="en-GB" sz="2800" dirty="0" err="1">
                <a:latin typeface="Gill Sans MT" panose="020B0502020104020203" pitchFamily="34" charset="77"/>
                <a:cs typeface="Arial"/>
              </a:rPr>
              <a:t>Azizollahi</a:t>
            </a:r>
            <a:r>
              <a:rPr lang="en-GB" sz="2800" dirty="0">
                <a:latin typeface="Gill Sans MT" panose="020B0502020104020203" pitchFamily="34" charset="77"/>
                <a:cs typeface="Arial"/>
              </a:rPr>
              <a:t> et al 2013]</a:t>
            </a:r>
            <a:endParaRPr lang="en-US" sz="2800" dirty="0">
              <a:latin typeface="Gill Sans MT" panose="020B0502020104020203" pitchFamily="34" charset="77"/>
              <a:cs typeface="Arial"/>
            </a:endParaRPr>
          </a:p>
          <a:p>
            <a:r>
              <a:rPr lang="en-US" sz="2800" dirty="0">
                <a:latin typeface="Gill Sans MT" panose="020B0502020104020203" pitchFamily="34" charset="77"/>
                <a:cs typeface="Arial"/>
              </a:rPr>
              <a:t>220mg zinc + 5mg folic acid daily : 16 weeks treatment did not ameliorate in infertile men with OAT / severely compromised sperm parameters [</a:t>
            </a:r>
            <a:r>
              <a:rPr lang="en-US" sz="2800" dirty="0" err="1">
                <a:latin typeface="Gill Sans MT" panose="020B0502020104020203" pitchFamily="34" charset="77"/>
                <a:cs typeface="Arial"/>
              </a:rPr>
              <a:t>Raigani</a:t>
            </a:r>
            <a:r>
              <a:rPr lang="en-US" sz="2800" dirty="0">
                <a:latin typeface="Gill Sans MT" panose="020B0502020104020203" pitchFamily="34" charset="77"/>
                <a:cs typeface="Arial"/>
              </a:rPr>
              <a:t> et al 2014]</a:t>
            </a:r>
          </a:p>
          <a:p>
            <a:endParaRPr lang="en-US" sz="2800" dirty="0">
              <a:latin typeface="Gill Sans MT" panose="020B0502020104020203" pitchFamily="34" charset="77"/>
              <a:cs typeface="Arial"/>
            </a:endParaRPr>
          </a:p>
          <a:p>
            <a:endParaRPr lang="en-US" sz="2000" dirty="0">
              <a:latin typeface="Arial"/>
              <a:cs typeface="Arial"/>
            </a:endParaRPr>
          </a:p>
        </p:txBody>
      </p:sp>
    </p:spTree>
    <p:extLst>
      <p:ext uri="{BB962C8B-B14F-4D97-AF65-F5344CB8AC3E}">
        <p14:creationId xmlns:p14="http://schemas.microsoft.com/office/powerpoint/2010/main" val="1786326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97532"/>
            <a:ext cx="7924800" cy="1143000"/>
          </a:xfrm>
        </p:spPr>
        <p:txBody>
          <a:bodyPr>
            <a:normAutofit/>
          </a:bodyPr>
          <a:lstStyle/>
          <a:p>
            <a:r>
              <a:rPr lang="en-GB" sz="4000" dirty="0">
                <a:latin typeface="Gill Sans MT" panose="020B0502020104020203" pitchFamily="34" charset="77"/>
                <a:cs typeface="Arial"/>
              </a:rPr>
              <a:t>MICRONUTRIENTS</a:t>
            </a:r>
            <a:endParaRPr lang="en-US" sz="4000" dirty="0">
              <a:latin typeface="Gill Sans MT" panose="020B0502020104020203" pitchFamily="34" charset="77"/>
              <a:cs typeface="Arial"/>
            </a:endParaRPr>
          </a:p>
        </p:txBody>
      </p:sp>
      <p:sp>
        <p:nvSpPr>
          <p:cNvPr id="3" name="Content Placeholder 2"/>
          <p:cNvSpPr>
            <a:spLocks noGrp="1"/>
          </p:cNvSpPr>
          <p:nvPr>
            <p:ph sz="quarter" idx="13"/>
          </p:nvPr>
        </p:nvSpPr>
        <p:spPr>
          <a:xfrm>
            <a:off x="1168400" y="1683668"/>
            <a:ext cx="10096500" cy="4114800"/>
          </a:xfrm>
        </p:spPr>
        <p:txBody>
          <a:bodyPr>
            <a:noAutofit/>
          </a:bodyPr>
          <a:lstStyle/>
          <a:p>
            <a:pPr>
              <a:spcBef>
                <a:spcPts val="400"/>
              </a:spcBef>
            </a:pPr>
            <a:r>
              <a:rPr lang="en-GB" sz="2800" dirty="0">
                <a:latin typeface="Gill Sans MT" panose="020B0502020104020203" pitchFamily="34" charset="77"/>
                <a:cs typeface="Arial" pitchFamily="34" charset="0"/>
              </a:rPr>
              <a:t>L-carnitine: significantly increased sperm motility </a:t>
            </a:r>
          </a:p>
          <a:p>
            <a:pPr lvl="1">
              <a:spcBef>
                <a:spcPts val="400"/>
              </a:spcBef>
            </a:pPr>
            <a:r>
              <a:rPr lang="en-GB" sz="2000" dirty="0" err="1">
                <a:latin typeface="Gill Sans MT" panose="020B0502020104020203" pitchFamily="34" charset="77"/>
                <a:cs typeface="Arial" pitchFamily="34" charset="0"/>
              </a:rPr>
              <a:t>Balercia</a:t>
            </a:r>
            <a:r>
              <a:rPr lang="en-GB" sz="2000" dirty="0">
                <a:latin typeface="Gill Sans MT" panose="020B0502020104020203" pitchFamily="34" charset="77"/>
                <a:cs typeface="Arial" pitchFamily="34" charset="0"/>
              </a:rPr>
              <a:t> et al 2005; </a:t>
            </a:r>
            <a:r>
              <a:rPr lang="en-GB" sz="2000" dirty="0" err="1">
                <a:latin typeface="Gill Sans MT" panose="020B0502020104020203" pitchFamily="34" charset="77"/>
                <a:cs typeface="Arial" pitchFamily="34" charset="0"/>
              </a:rPr>
              <a:t>Peivandi</a:t>
            </a:r>
            <a:r>
              <a:rPr lang="en-GB" sz="2000" dirty="0">
                <a:latin typeface="Gill Sans MT" panose="020B0502020104020203" pitchFamily="34" charset="77"/>
                <a:cs typeface="Arial" pitchFamily="34" charset="0"/>
              </a:rPr>
              <a:t> et al 2010</a:t>
            </a:r>
          </a:p>
          <a:p>
            <a:pPr>
              <a:spcBef>
                <a:spcPts val="400"/>
              </a:spcBef>
            </a:pPr>
            <a:r>
              <a:rPr lang="en-GB" sz="2800" dirty="0">
                <a:latin typeface="Gill Sans MT" panose="020B0502020104020203" pitchFamily="34" charset="77"/>
                <a:cs typeface="Arial" pitchFamily="34" charset="0"/>
              </a:rPr>
              <a:t>Significant increase in pregnancy rates following male L-carnitine supplementation </a:t>
            </a:r>
          </a:p>
          <a:p>
            <a:pPr lvl="1">
              <a:spcBef>
                <a:spcPts val="400"/>
              </a:spcBef>
            </a:pPr>
            <a:r>
              <a:rPr lang="en-GB" sz="2000" dirty="0" err="1">
                <a:latin typeface="Gill Sans MT" panose="020B0502020104020203" pitchFamily="34" charset="77"/>
                <a:cs typeface="Arial" pitchFamily="34" charset="0"/>
              </a:rPr>
              <a:t>Lenzi</a:t>
            </a:r>
            <a:r>
              <a:rPr lang="en-GB" sz="2000" dirty="0">
                <a:latin typeface="Gill Sans MT" panose="020B0502020104020203" pitchFamily="34" charset="77"/>
                <a:cs typeface="Arial" pitchFamily="34" charset="0"/>
              </a:rPr>
              <a:t> et al 2003; </a:t>
            </a:r>
            <a:r>
              <a:rPr lang="en-GB" sz="2000" dirty="0" err="1">
                <a:latin typeface="Gill Sans MT" panose="020B0502020104020203" pitchFamily="34" charset="77"/>
                <a:cs typeface="Arial" pitchFamily="34" charset="0"/>
              </a:rPr>
              <a:t>Cavallini</a:t>
            </a:r>
            <a:r>
              <a:rPr lang="en-GB" sz="2000" dirty="0">
                <a:latin typeface="Gill Sans MT" panose="020B0502020104020203" pitchFamily="34" charset="77"/>
                <a:cs typeface="Arial" pitchFamily="34" charset="0"/>
              </a:rPr>
              <a:t> et al 2004; </a:t>
            </a:r>
            <a:r>
              <a:rPr lang="en-GB" sz="2000" dirty="0" err="1">
                <a:latin typeface="Gill Sans MT" panose="020B0502020104020203" pitchFamily="34" charset="77"/>
                <a:cs typeface="Arial" pitchFamily="34" charset="0"/>
              </a:rPr>
              <a:t>Balercia</a:t>
            </a:r>
            <a:r>
              <a:rPr lang="en-GB" sz="2000" dirty="0">
                <a:latin typeface="Gill Sans MT" panose="020B0502020104020203" pitchFamily="34" charset="77"/>
                <a:cs typeface="Arial" pitchFamily="34" charset="0"/>
              </a:rPr>
              <a:t> et al 2005; </a:t>
            </a:r>
            <a:r>
              <a:rPr lang="en-GB" sz="2000" dirty="0" err="1">
                <a:latin typeface="Gill Sans MT" panose="020B0502020104020203" pitchFamily="34" charset="77"/>
                <a:cs typeface="Arial" pitchFamily="34" charset="0"/>
              </a:rPr>
              <a:t>Peivandi</a:t>
            </a:r>
            <a:r>
              <a:rPr lang="en-GB" sz="2000" dirty="0">
                <a:latin typeface="Gill Sans MT" panose="020B0502020104020203" pitchFamily="34" charset="77"/>
                <a:cs typeface="Arial" pitchFamily="34" charset="0"/>
              </a:rPr>
              <a:t> et al 2010</a:t>
            </a:r>
          </a:p>
          <a:p>
            <a:pPr>
              <a:spcBef>
                <a:spcPts val="400"/>
              </a:spcBef>
            </a:pPr>
            <a:r>
              <a:rPr lang="en-GB" sz="2800" dirty="0">
                <a:latin typeface="Gill Sans MT" panose="020B0502020104020203" pitchFamily="34" charset="77"/>
                <a:cs typeface="Arial" pitchFamily="34" charset="0"/>
              </a:rPr>
              <a:t>Significant increase in sperm motility following N-acetyl cysteine supplementation</a:t>
            </a:r>
          </a:p>
          <a:p>
            <a:pPr lvl="1">
              <a:spcBef>
                <a:spcPts val="400"/>
              </a:spcBef>
            </a:pPr>
            <a:r>
              <a:rPr lang="en-GB" sz="2000" dirty="0" err="1">
                <a:latin typeface="Gill Sans MT" panose="020B0502020104020203" pitchFamily="34" charset="77"/>
                <a:cs typeface="Arial" pitchFamily="34" charset="0"/>
              </a:rPr>
              <a:t>Ciftci</a:t>
            </a:r>
            <a:r>
              <a:rPr lang="en-GB" sz="2000" dirty="0">
                <a:latin typeface="Gill Sans MT" panose="020B0502020104020203" pitchFamily="34" charset="77"/>
                <a:cs typeface="Arial" pitchFamily="34" charset="0"/>
              </a:rPr>
              <a:t> et al 2009; </a:t>
            </a:r>
            <a:r>
              <a:rPr lang="en-GB" sz="2000" dirty="0" err="1">
                <a:latin typeface="Gill Sans MT" panose="020B0502020104020203" pitchFamily="34" charset="77"/>
                <a:cs typeface="Arial" pitchFamily="34" charset="0"/>
              </a:rPr>
              <a:t>Safarinejad</a:t>
            </a:r>
            <a:r>
              <a:rPr lang="en-GB" sz="2000" dirty="0">
                <a:latin typeface="Gill Sans MT" panose="020B0502020104020203" pitchFamily="34" charset="77"/>
                <a:cs typeface="Arial" pitchFamily="34" charset="0"/>
              </a:rPr>
              <a:t> et al 2009; </a:t>
            </a:r>
            <a:r>
              <a:rPr lang="en-GB" sz="2000" dirty="0" err="1">
                <a:latin typeface="Gill Sans MT" panose="020B0502020104020203" pitchFamily="34" charset="77"/>
                <a:cs typeface="Arial" pitchFamily="34" charset="0"/>
              </a:rPr>
              <a:t>Attallah</a:t>
            </a:r>
            <a:r>
              <a:rPr lang="en-GB" sz="2000" dirty="0">
                <a:latin typeface="Gill Sans MT" panose="020B0502020104020203" pitchFamily="34" charset="77"/>
                <a:cs typeface="Arial" pitchFamily="34" charset="0"/>
              </a:rPr>
              <a:t> et al 2013</a:t>
            </a:r>
          </a:p>
          <a:p>
            <a:pPr>
              <a:spcBef>
                <a:spcPts val="400"/>
              </a:spcBef>
            </a:pPr>
            <a:r>
              <a:rPr lang="en-GB" sz="2800" dirty="0">
                <a:latin typeface="Gill Sans MT" panose="020B0502020104020203" pitchFamily="34" charset="77"/>
                <a:cs typeface="Arial" pitchFamily="34" charset="0"/>
              </a:rPr>
              <a:t>Improved sperm motility parameters following Coenzyme Q10 supplement </a:t>
            </a:r>
          </a:p>
          <a:p>
            <a:pPr lvl="1">
              <a:spcBef>
                <a:spcPts val="400"/>
              </a:spcBef>
            </a:pPr>
            <a:r>
              <a:rPr lang="en-GB" sz="2000" dirty="0" err="1">
                <a:latin typeface="Gill Sans MT" panose="020B0502020104020203" pitchFamily="34" charset="77"/>
                <a:cs typeface="Arial" pitchFamily="34" charset="0"/>
              </a:rPr>
              <a:t>Balercia</a:t>
            </a:r>
            <a:r>
              <a:rPr lang="en-GB" sz="2000" dirty="0">
                <a:latin typeface="Gill Sans MT" panose="020B0502020104020203" pitchFamily="34" charset="77"/>
                <a:cs typeface="Arial" pitchFamily="34" charset="0"/>
              </a:rPr>
              <a:t> et al 2009; </a:t>
            </a:r>
            <a:r>
              <a:rPr lang="en-GB" sz="2000" dirty="0" err="1">
                <a:latin typeface="Gill Sans MT" panose="020B0502020104020203" pitchFamily="34" charset="77"/>
                <a:cs typeface="Arial" pitchFamily="34" charset="0"/>
              </a:rPr>
              <a:t>Safarinejad</a:t>
            </a:r>
            <a:r>
              <a:rPr lang="en-GB" sz="2000" dirty="0">
                <a:latin typeface="Gill Sans MT" panose="020B0502020104020203" pitchFamily="34" charset="77"/>
                <a:cs typeface="Arial" pitchFamily="34" charset="0"/>
              </a:rPr>
              <a:t> et al 2009; </a:t>
            </a:r>
            <a:r>
              <a:rPr lang="en-GB" sz="2000" dirty="0" err="1">
                <a:latin typeface="Gill Sans MT" panose="020B0502020104020203" pitchFamily="34" charset="77"/>
                <a:cs typeface="Arial" pitchFamily="34" charset="0"/>
              </a:rPr>
              <a:t>Safarinejad</a:t>
            </a:r>
            <a:r>
              <a:rPr lang="en-GB" sz="2000" dirty="0">
                <a:latin typeface="Gill Sans MT" panose="020B0502020104020203" pitchFamily="34" charset="77"/>
                <a:cs typeface="Arial" pitchFamily="34" charset="0"/>
              </a:rPr>
              <a:t> et al 2012</a:t>
            </a:r>
          </a:p>
        </p:txBody>
      </p:sp>
    </p:spTree>
    <p:extLst>
      <p:ext uri="{BB962C8B-B14F-4D97-AF65-F5344CB8AC3E}">
        <p14:creationId xmlns:p14="http://schemas.microsoft.com/office/powerpoint/2010/main" val="211079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04292"/>
            <a:ext cx="7729728" cy="1188720"/>
          </a:xfrm>
        </p:spPr>
        <p:txBody>
          <a:bodyPr>
            <a:normAutofit/>
          </a:bodyPr>
          <a:lstStyle/>
          <a:p>
            <a:r>
              <a:rPr lang="en-US" sz="4000" dirty="0"/>
              <a:t>Carnitines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rcRect l="-36889" r="-36889"/>
          <a:stretch>
            <a:fillRect/>
          </a:stretch>
        </p:blipFill>
        <p:spPr>
          <a:xfrm>
            <a:off x="1582025" y="1587501"/>
            <a:ext cx="9491028" cy="5219700"/>
          </a:xfrm>
        </p:spPr>
      </p:pic>
      <p:sp>
        <p:nvSpPr>
          <p:cNvPr id="5" name="Rectangle 4"/>
          <p:cNvSpPr/>
          <p:nvPr/>
        </p:nvSpPr>
        <p:spPr>
          <a:xfrm>
            <a:off x="9349328" y="6082776"/>
            <a:ext cx="2377574" cy="369332"/>
          </a:xfrm>
          <a:prstGeom prst="rect">
            <a:avLst/>
          </a:prstGeom>
        </p:spPr>
        <p:txBody>
          <a:bodyPr wrap="none">
            <a:spAutoFit/>
          </a:bodyPr>
          <a:lstStyle/>
          <a:p>
            <a:r>
              <a:rPr lang="en-US" dirty="0"/>
              <a:t>Salas-</a:t>
            </a:r>
            <a:r>
              <a:rPr lang="en-US" dirty="0" err="1"/>
              <a:t>Huetos</a:t>
            </a:r>
            <a:r>
              <a:rPr lang="en-US" dirty="0"/>
              <a:t> et al 2018</a:t>
            </a:r>
          </a:p>
        </p:txBody>
      </p:sp>
    </p:spTree>
    <p:extLst>
      <p:ext uri="{BB962C8B-B14F-4D97-AF65-F5344CB8AC3E}">
        <p14:creationId xmlns:p14="http://schemas.microsoft.com/office/powerpoint/2010/main" val="3501169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80267"/>
            <a:ext cx="7729728" cy="1188720"/>
          </a:xfrm>
        </p:spPr>
        <p:txBody>
          <a:bodyPr>
            <a:normAutofit/>
          </a:bodyPr>
          <a:lstStyle/>
          <a:p>
            <a:r>
              <a:rPr lang="en-US" sz="4000" dirty="0"/>
              <a:t>Co-enzyme Q</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rcRect l="-52576" r="-52576"/>
          <a:stretch>
            <a:fillRect/>
          </a:stretch>
        </p:blipFill>
        <p:spPr>
          <a:xfrm>
            <a:off x="1662227" y="1700925"/>
            <a:ext cx="8867545" cy="4876808"/>
          </a:xfrm>
        </p:spPr>
      </p:pic>
      <p:sp>
        <p:nvSpPr>
          <p:cNvPr id="5" name="Rectangle 4"/>
          <p:cNvSpPr/>
          <p:nvPr/>
        </p:nvSpPr>
        <p:spPr>
          <a:xfrm>
            <a:off x="8455526" y="6208401"/>
            <a:ext cx="2377574" cy="369332"/>
          </a:xfrm>
          <a:prstGeom prst="rect">
            <a:avLst/>
          </a:prstGeom>
        </p:spPr>
        <p:txBody>
          <a:bodyPr wrap="none">
            <a:spAutoFit/>
          </a:bodyPr>
          <a:lstStyle/>
          <a:p>
            <a:r>
              <a:rPr lang="en-US" dirty="0"/>
              <a:t>Salas-</a:t>
            </a:r>
            <a:r>
              <a:rPr lang="en-US" dirty="0" err="1"/>
              <a:t>Huetos</a:t>
            </a:r>
            <a:r>
              <a:rPr lang="en-US" dirty="0"/>
              <a:t> et al 2018</a:t>
            </a:r>
          </a:p>
        </p:txBody>
      </p:sp>
    </p:spTree>
    <p:extLst>
      <p:ext uri="{BB962C8B-B14F-4D97-AF65-F5344CB8AC3E}">
        <p14:creationId xmlns:p14="http://schemas.microsoft.com/office/powerpoint/2010/main" val="2436600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26817"/>
            <a:ext cx="7729728" cy="1188720"/>
          </a:xfrm>
        </p:spPr>
        <p:txBody>
          <a:bodyPr>
            <a:normAutofit/>
          </a:bodyPr>
          <a:lstStyle/>
          <a:p>
            <a:r>
              <a:rPr lang="en-US" sz="4000" dirty="0"/>
              <a:t>Omega 3 fatty acids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rcRect l="-23070" r="-23070"/>
          <a:stretch>
            <a:fillRect/>
          </a:stretch>
        </p:blipFill>
        <p:spPr>
          <a:xfrm>
            <a:off x="1727200" y="1593134"/>
            <a:ext cx="8978900" cy="4938049"/>
          </a:xfrm>
        </p:spPr>
      </p:pic>
      <p:sp>
        <p:nvSpPr>
          <p:cNvPr id="5" name="Rectangle 4"/>
          <p:cNvSpPr/>
          <p:nvPr/>
        </p:nvSpPr>
        <p:spPr>
          <a:xfrm>
            <a:off x="9390313" y="6161851"/>
            <a:ext cx="2377574" cy="369332"/>
          </a:xfrm>
          <a:prstGeom prst="rect">
            <a:avLst/>
          </a:prstGeom>
        </p:spPr>
        <p:txBody>
          <a:bodyPr wrap="none">
            <a:spAutoFit/>
          </a:bodyPr>
          <a:lstStyle/>
          <a:p>
            <a:r>
              <a:rPr lang="en-US" dirty="0"/>
              <a:t>Salas-</a:t>
            </a:r>
            <a:r>
              <a:rPr lang="en-US" dirty="0" err="1"/>
              <a:t>Huetos</a:t>
            </a:r>
            <a:r>
              <a:rPr lang="en-US" dirty="0"/>
              <a:t> et al 2018</a:t>
            </a:r>
          </a:p>
        </p:txBody>
      </p:sp>
    </p:spTree>
    <p:extLst>
      <p:ext uri="{BB962C8B-B14F-4D97-AF65-F5344CB8AC3E}">
        <p14:creationId xmlns:p14="http://schemas.microsoft.com/office/powerpoint/2010/main" val="148188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1078" y="3243716"/>
            <a:ext cx="3894700" cy="312880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34484" y="73071"/>
            <a:ext cx="2722038" cy="236820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77978" y="54829"/>
            <a:ext cx="2575517" cy="2575517"/>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1078" y="105359"/>
            <a:ext cx="2500522" cy="225047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39096" y="2186441"/>
            <a:ext cx="2857500" cy="2114550"/>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788030" y="22276"/>
            <a:ext cx="1879827" cy="3221440"/>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590626" y="146926"/>
            <a:ext cx="2332453" cy="2332453"/>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606884" y="3900294"/>
            <a:ext cx="2338753" cy="2900994"/>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086869" y="4186058"/>
            <a:ext cx="3970979" cy="2598651"/>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478261" y="4039994"/>
            <a:ext cx="3186350" cy="3186350"/>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518134" y="1784856"/>
            <a:ext cx="1688415" cy="1904228"/>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124696" y="2425689"/>
            <a:ext cx="2691513" cy="1830229"/>
          </a:xfrm>
          <a:prstGeom prst="rect">
            <a:avLst/>
          </a:prstGeom>
        </p:spPr>
      </p:pic>
    </p:spTree>
    <p:extLst>
      <p:ext uri="{BB962C8B-B14F-4D97-AF65-F5344CB8AC3E}">
        <p14:creationId xmlns:p14="http://schemas.microsoft.com/office/powerpoint/2010/main" val="3176384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100" y="252016"/>
            <a:ext cx="9728200" cy="1143000"/>
          </a:xfrm>
        </p:spPr>
        <p:txBody>
          <a:bodyPr>
            <a:normAutofit/>
          </a:bodyPr>
          <a:lstStyle/>
          <a:p>
            <a:r>
              <a:rPr lang="en-GB" sz="4000" dirty="0">
                <a:latin typeface="Gill Sans MT" panose="020B0502020104020203" pitchFamily="34" charset="77"/>
                <a:cs typeface="Arial" panose="020B0604020202020204" pitchFamily="34" charset="0"/>
              </a:rPr>
              <a:t>VITAMIN SUPPLEMENTS</a:t>
            </a:r>
          </a:p>
        </p:txBody>
      </p:sp>
      <p:graphicFrame>
        <p:nvGraphicFramePr>
          <p:cNvPr id="7" name="Table 6"/>
          <p:cNvGraphicFramePr>
            <a:graphicFrameLocks noGrp="1"/>
          </p:cNvGraphicFramePr>
          <p:nvPr>
            <p:extLst>
              <p:ext uri="{D42A27DB-BD31-4B8C-83A1-F6EECF244321}">
                <p14:modId xmlns:p14="http://schemas.microsoft.com/office/powerpoint/2010/main" val="115160457"/>
              </p:ext>
            </p:extLst>
          </p:nvPr>
        </p:nvGraphicFramePr>
        <p:xfrm>
          <a:off x="2211760" y="1612900"/>
          <a:ext cx="7920879" cy="4820920"/>
        </p:xfrm>
        <a:graphic>
          <a:graphicData uri="http://schemas.openxmlformats.org/drawingml/2006/table">
            <a:tbl>
              <a:tblPr firstRow="1" bandRow="1">
                <a:tableStyleId>{D7AC3CCA-C797-4891-BE02-D94E43425B78}</a:tableStyleId>
              </a:tblPr>
              <a:tblGrid>
                <a:gridCol w="2376266">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432048">
                  <a:extLst>
                    <a:ext uri="{9D8B030D-6E8A-4147-A177-3AD203B41FA5}">
                      <a16:colId xmlns:a16="http://schemas.microsoft.com/office/drawing/2014/main" val="20008"/>
                    </a:ext>
                  </a:extLst>
                </a:gridCol>
                <a:gridCol w="576064">
                  <a:extLst>
                    <a:ext uri="{9D8B030D-6E8A-4147-A177-3AD203B41FA5}">
                      <a16:colId xmlns:a16="http://schemas.microsoft.com/office/drawing/2014/main" val="20009"/>
                    </a:ext>
                  </a:extLst>
                </a:gridCol>
                <a:gridCol w="360040">
                  <a:extLst>
                    <a:ext uri="{9D8B030D-6E8A-4147-A177-3AD203B41FA5}">
                      <a16:colId xmlns:a16="http://schemas.microsoft.com/office/drawing/2014/main" val="20010"/>
                    </a:ext>
                  </a:extLst>
                </a:gridCol>
                <a:gridCol w="360040">
                  <a:extLst>
                    <a:ext uri="{9D8B030D-6E8A-4147-A177-3AD203B41FA5}">
                      <a16:colId xmlns:a16="http://schemas.microsoft.com/office/drawing/2014/main" val="20011"/>
                    </a:ext>
                  </a:extLst>
                </a:gridCol>
                <a:gridCol w="360040">
                  <a:extLst>
                    <a:ext uri="{9D8B030D-6E8A-4147-A177-3AD203B41FA5}">
                      <a16:colId xmlns:a16="http://schemas.microsoft.com/office/drawing/2014/main" val="20012"/>
                    </a:ext>
                  </a:extLst>
                </a:gridCol>
                <a:gridCol w="432045">
                  <a:extLst>
                    <a:ext uri="{9D8B030D-6E8A-4147-A177-3AD203B41FA5}">
                      <a16:colId xmlns:a16="http://schemas.microsoft.com/office/drawing/2014/main" val="20013"/>
                    </a:ext>
                  </a:extLst>
                </a:gridCol>
              </a:tblGrid>
              <a:tr h="370840">
                <a:tc>
                  <a:txBody>
                    <a:bodyPr/>
                    <a:lstStyle/>
                    <a:p>
                      <a:pPr algn="ctr"/>
                      <a:endParaRPr lang="en-US" sz="1600" dirty="0">
                        <a:latin typeface="+mj-lt"/>
                        <a:cs typeface="Arial" pitchFamily="34" charset="0"/>
                      </a:endParaRPr>
                    </a:p>
                  </a:txBody>
                  <a:tcPr/>
                </a:tc>
                <a:tc>
                  <a:txBody>
                    <a:bodyPr/>
                    <a:lstStyle/>
                    <a:p>
                      <a:pPr algn="ctr"/>
                      <a:r>
                        <a:rPr lang="en-GB" sz="1400" b="0" dirty="0">
                          <a:latin typeface="+mj-lt"/>
                          <a:cs typeface="Arial" pitchFamily="34" charset="0"/>
                        </a:rPr>
                        <a:t>A</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B1</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B2</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B3</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B5</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B6</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B7</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B9</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B12</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C</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D</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E</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K</a:t>
                      </a:r>
                      <a:endParaRPr lang="en-US" sz="1400" b="0" dirty="0">
                        <a:latin typeface="+mj-lt"/>
                        <a:cs typeface="Arial" pitchFamily="34" charset="0"/>
                      </a:endParaRPr>
                    </a:p>
                  </a:txBody>
                  <a:tcPr/>
                </a:tc>
                <a:extLst>
                  <a:ext uri="{0D108BD9-81ED-4DB2-BD59-A6C34878D82A}">
                    <a16:rowId xmlns:a16="http://schemas.microsoft.com/office/drawing/2014/main" val="10000"/>
                  </a:ext>
                </a:extLst>
              </a:tr>
              <a:tr h="370840">
                <a:tc>
                  <a:txBody>
                    <a:bodyPr/>
                    <a:lstStyle/>
                    <a:p>
                      <a:r>
                        <a:rPr lang="en-GB" sz="1800" dirty="0" err="1">
                          <a:latin typeface="+mj-lt"/>
                          <a:cs typeface="Arial" pitchFamily="34" charset="0"/>
                        </a:rPr>
                        <a:t>FertilAid</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1"/>
                  </a:ext>
                </a:extLst>
              </a:tr>
              <a:tr h="370840">
                <a:tc>
                  <a:txBody>
                    <a:bodyPr/>
                    <a:lstStyle/>
                    <a:p>
                      <a:r>
                        <a:rPr lang="en-GB" sz="1800" dirty="0">
                          <a:latin typeface="+mj-lt"/>
                          <a:cs typeface="Arial" pitchFamily="34" charset="0"/>
                        </a:rPr>
                        <a:t>Fertility Support</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extLst>
                  <a:ext uri="{0D108BD9-81ED-4DB2-BD59-A6C34878D82A}">
                    <a16:rowId xmlns:a16="http://schemas.microsoft.com/office/drawing/2014/main" val="10002"/>
                  </a:ext>
                </a:extLst>
              </a:tr>
              <a:tr h="370840">
                <a:tc>
                  <a:txBody>
                    <a:bodyPr/>
                    <a:lstStyle/>
                    <a:p>
                      <a:r>
                        <a:rPr lang="en-GB" sz="1800" dirty="0" err="1">
                          <a:latin typeface="+mj-lt"/>
                          <a:cs typeface="Arial" pitchFamily="34" charset="0"/>
                        </a:rPr>
                        <a:t>Fertilovit</a:t>
                      </a:r>
                      <a:r>
                        <a:rPr lang="en-GB" sz="1800" dirty="0">
                          <a:latin typeface="+mj-lt"/>
                          <a:cs typeface="Arial" pitchFamily="34" charset="0"/>
                        </a:rPr>
                        <a:t> M Plus</a:t>
                      </a:r>
                      <a:endParaRPr lang="en-US" sz="1800" dirty="0">
                        <a:latin typeface="+mj-lt"/>
                        <a:cs typeface="Arial" pitchFamily="34" charset="0"/>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extLst>
                  <a:ext uri="{0D108BD9-81ED-4DB2-BD59-A6C34878D82A}">
                    <a16:rowId xmlns:a16="http://schemas.microsoft.com/office/drawing/2014/main" val="10003"/>
                  </a:ext>
                </a:extLst>
              </a:tr>
              <a:tr h="370840">
                <a:tc>
                  <a:txBody>
                    <a:bodyPr/>
                    <a:lstStyle/>
                    <a:p>
                      <a:r>
                        <a:rPr lang="en-GB" sz="1800" dirty="0" err="1">
                          <a:latin typeface="+mj-lt"/>
                          <a:cs typeface="Arial" pitchFamily="34" charset="0"/>
                        </a:rPr>
                        <a:t>Fertilman</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extLst>
                  <a:ext uri="{0D108BD9-81ED-4DB2-BD59-A6C34878D82A}">
                    <a16:rowId xmlns:a16="http://schemas.microsoft.com/office/drawing/2014/main" val="10004"/>
                  </a:ext>
                </a:extLst>
              </a:tr>
              <a:tr h="370840">
                <a:tc>
                  <a:txBody>
                    <a:bodyPr/>
                    <a:lstStyle/>
                    <a:p>
                      <a:r>
                        <a:rPr lang="en-GB" sz="1800" dirty="0" err="1">
                          <a:latin typeface="+mj-lt"/>
                          <a:cs typeface="Arial" pitchFamily="34" charset="0"/>
                        </a:rPr>
                        <a:t>Fertilsan</a:t>
                      </a:r>
                      <a:r>
                        <a:rPr lang="en-GB" sz="1800" dirty="0">
                          <a:latin typeface="+mj-lt"/>
                          <a:cs typeface="Arial" pitchFamily="34" charset="0"/>
                        </a:rPr>
                        <a:t> M</a:t>
                      </a:r>
                      <a:endParaRPr lang="en-US" sz="1800" dirty="0">
                        <a:latin typeface="+mj-lt"/>
                        <a:cs typeface="Arial" pitchFamily="34" charset="0"/>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a:latin typeface="+mj-lt"/>
                          <a:cs typeface="Arial" pitchFamily="34" charset="0"/>
                        </a:rPr>
                        <a:t>Fertimax</a:t>
                      </a:r>
                      <a:endParaRPr lang="en-US" sz="1800" dirty="0">
                        <a:latin typeface="+mj-lt"/>
                        <a:cs typeface="Arial" pitchFamily="34" charset="0"/>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extLst>
                  <a:ext uri="{0D108BD9-81ED-4DB2-BD59-A6C34878D82A}">
                    <a16:rowId xmlns:a16="http://schemas.microsoft.com/office/drawing/2014/main" val="10006"/>
                  </a:ext>
                </a:extLst>
              </a:tr>
              <a:tr h="370840">
                <a:tc>
                  <a:txBody>
                    <a:bodyPr/>
                    <a:lstStyle/>
                    <a:p>
                      <a:r>
                        <a:rPr lang="en-GB" sz="1800" dirty="0" err="1">
                          <a:latin typeface="+mj-lt"/>
                          <a:cs typeface="Arial" pitchFamily="34" charset="0"/>
                        </a:rPr>
                        <a:t>Orthomol</a:t>
                      </a:r>
                      <a:r>
                        <a:rPr lang="en-GB" sz="1800" dirty="0">
                          <a:latin typeface="+mj-lt"/>
                          <a:cs typeface="Arial" pitchFamily="34" charset="0"/>
                        </a:rPr>
                        <a:t> </a:t>
                      </a:r>
                      <a:r>
                        <a:rPr lang="en-GB" sz="1800" dirty="0" err="1">
                          <a:latin typeface="+mj-lt"/>
                          <a:cs typeface="Arial" pitchFamily="34" charset="0"/>
                        </a:rPr>
                        <a:t>Fertil</a:t>
                      </a:r>
                      <a:r>
                        <a:rPr lang="en-GB" sz="1800" dirty="0">
                          <a:latin typeface="+mj-lt"/>
                          <a:cs typeface="Arial" pitchFamily="34" charset="0"/>
                        </a:rPr>
                        <a:t> plus</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extLst>
                  <a:ext uri="{0D108BD9-81ED-4DB2-BD59-A6C34878D82A}">
                    <a16:rowId xmlns:a16="http://schemas.microsoft.com/office/drawing/2014/main" val="10007"/>
                  </a:ext>
                </a:extLst>
              </a:tr>
              <a:tr h="370840">
                <a:tc>
                  <a:txBody>
                    <a:bodyPr/>
                    <a:lstStyle/>
                    <a:p>
                      <a:r>
                        <a:rPr lang="en-GB" sz="1800" dirty="0" err="1">
                          <a:latin typeface="+mj-lt"/>
                          <a:cs typeface="Arial" pitchFamily="34" charset="0"/>
                        </a:rPr>
                        <a:t>Pregnapure</a:t>
                      </a:r>
                      <a:endParaRPr lang="en-US" sz="1800" dirty="0">
                        <a:latin typeface="+mj-lt"/>
                        <a:cs typeface="Arial" pitchFamily="34" charset="0"/>
                      </a:endParaRPr>
                    </a:p>
                  </a:txBody>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8"/>
                  </a:ext>
                </a:extLst>
              </a:tr>
              <a:tr h="370840">
                <a:tc>
                  <a:txBody>
                    <a:bodyPr/>
                    <a:lstStyle/>
                    <a:p>
                      <a:r>
                        <a:rPr lang="en-GB" sz="1800" dirty="0" err="1">
                          <a:latin typeface="+mj-lt"/>
                          <a:cs typeface="Arial" pitchFamily="34" charset="0"/>
                        </a:rPr>
                        <a:t>Profertil</a:t>
                      </a:r>
                      <a:endParaRPr lang="en-US" sz="1800" dirty="0">
                        <a:latin typeface="+mj-lt"/>
                        <a:cs typeface="Arial" pitchFamily="34" charset="0"/>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solidFill>
                      <a:srgbClr val="FFC000"/>
                    </a:solidFill>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extLst>
                  <a:ext uri="{0D108BD9-81ED-4DB2-BD59-A6C34878D82A}">
                    <a16:rowId xmlns:a16="http://schemas.microsoft.com/office/drawing/2014/main" val="10009"/>
                  </a:ext>
                </a:extLst>
              </a:tr>
              <a:tr h="370840">
                <a:tc>
                  <a:txBody>
                    <a:bodyPr/>
                    <a:lstStyle/>
                    <a:p>
                      <a:r>
                        <a:rPr lang="en-GB" sz="1800" dirty="0" err="1">
                          <a:latin typeface="+mj-lt"/>
                          <a:cs typeface="Arial" pitchFamily="34" charset="0"/>
                        </a:rPr>
                        <a:t>Proxeed</a:t>
                      </a:r>
                      <a:r>
                        <a:rPr lang="en-GB" sz="1800" dirty="0">
                          <a:latin typeface="+mj-lt"/>
                          <a:cs typeface="Arial" pitchFamily="34" charset="0"/>
                        </a:rPr>
                        <a:t> plus</a:t>
                      </a:r>
                      <a:endParaRPr lang="en-US" sz="1800" dirty="0">
                        <a:latin typeface="+mj-lt"/>
                        <a:cs typeface="Arial" pitchFamily="34" charset="0"/>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10"/>
                  </a:ext>
                </a:extLst>
              </a:tr>
              <a:tr h="370840">
                <a:tc>
                  <a:txBody>
                    <a:bodyPr/>
                    <a:lstStyle/>
                    <a:p>
                      <a:r>
                        <a:rPr lang="en-GB" sz="1800" dirty="0" err="1">
                          <a:latin typeface="+mj-lt"/>
                          <a:cs typeface="Arial" pitchFamily="34" charset="0"/>
                        </a:rPr>
                        <a:t>Vitamen</a:t>
                      </a:r>
                      <a:endParaRPr lang="en-US" sz="1800" dirty="0">
                        <a:latin typeface="+mj-lt"/>
                        <a:cs typeface="Arial" pitchFamily="34" charset="0"/>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extLst>
                  <a:ext uri="{0D108BD9-81ED-4DB2-BD59-A6C34878D82A}">
                    <a16:rowId xmlns:a16="http://schemas.microsoft.com/office/drawing/2014/main" val="10011"/>
                  </a:ext>
                </a:extLst>
              </a:tr>
              <a:tr h="370840">
                <a:tc>
                  <a:txBody>
                    <a:bodyPr/>
                    <a:lstStyle/>
                    <a:p>
                      <a:r>
                        <a:rPr lang="en-GB" sz="1800" dirty="0">
                          <a:latin typeface="+mj-lt"/>
                          <a:cs typeface="Arial" pitchFamily="34" charset="0"/>
                        </a:rPr>
                        <a:t>Wellman</a:t>
                      </a:r>
                      <a:r>
                        <a:rPr lang="en-GB" sz="1800" baseline="0" dirty="0">
                          <a:latin typeface="+mj-lt"/>
                          <a:cs typeface="Arial" pitchFamily="34" charset="0"/>
                        </a:rPr>
                        <a:t> Conception</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extLst>
                  <a:ext uri="{0D108BD9-81ED-4DB2-BD59-A6C34878D82A}">
                    <a16:rowId xmlns:a16="http://schemas.microsoft.com/office/drawing/2014/main" val="10012"/>
                  </a:ext>
                </a:extLst>
              </a:tr>
            </a:tbl>
          </a:graphicData>
        </a:graphic>
      </p:graphicFrame>
      <p:sp>
        <p:nvSpPr>
          <p:cNvPr id="4" name="Rectangle 3">
            <a:extLst>
              <a:ext uri="{FF2B5EF4-FFF2-40B4-BE49-F238E27FC236}">
                <a16:creationId xmlns:a16="http://schemas.microsoft.com/office/drawing/2014/main" id="{959891D7-C2B4-004A-9AFC-81BAF83B4810}"/>
              </a:ext>
            </a:extLst>
          </p:cNvPr>
          <p:cNvSpPr/>
          <p:nvPr/>
        </p:nvSpPr>
        <p:spPr>
          <a:xfrm>
            <a:off x="9256529" y="6433820"/>
            <a:ext cx="1853777" cy="369332"/>
          </a:xfrm>
          <a:prstGeom prst="rect">
            <a:avLst/>
          </a:prstGeom>
        </p:spPr>
        <p:txBody>
          <a:bodyPr wrap="none">
            <a:spAutoFit/>
          </a:bodyPr>
          <a:lstStyle/>
          <a:p>
            <a:r>
              <a:rPr lang="en-GB" dirty="0">
                <a:latin typeface="Gill Sans MT" panose="020B0502020104020203" pitchFamily="34" charset="77"/>
                <a:cs typeface="Arial" panose="020B0604020202020204" pitchFamily="34" charset="0"/>
              </a:rPr>
              <a:t>[</a:t>
            </a:r>
            <a:r>
              <a:rPr lang="en-GB" sz="1400" dirty="0">
                <a:latin typeface="Gill Sans MT" panose="020B0502020104020203" pitchFamily="34" charset="77"/>
                <a:cs typeface="Arial" panose="020B0604020202020204" pitchFamily="34" charset="0"/>
              </a:rPr>
              <a:t>Martins da Silva 2019</a:t>
            </a:r>
            <a:r>
              <a:rPr lang="en-GB"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79348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15516"/>
            <a:ext cx="7924800" cy="1143000"/>
          </a:xfrm>
        </p:spPr>
        <p:txBody>
          <a:bodyPr>
            <a:normAutofit/>
          </a:bodyPr>
          <a:lstStyle/>
          <a:p>
            <a:r>
              <a:rPr lang="en-GB" sz="4000" dirty="0" err="1">
                <a:latin typeface="Gill Sans MT" panose="020B0502020104020203" pitchFamily="34" charset="77"/>
                <a:cs typeface="Arial"/>
              </a:rPr>
              <a:t>VITAMINs</a:t>
            </a:r>
            <a:endParaRPr lang="en-US" sz="4000" dirty="0">
              <a:latin typeface="Gill Sans MT" panose="020B0502020104020203" pitchFamily="34" charset="77"/>
              <a:cs typeface="Arial"/>
            </a:endParaRPr>
          </a:p>
        </p:txBody>
      </p:sp>
      <p:sp>
        <p:nvSpPr>
          <p:cNvPr id="3" name="Content Placeholder 2"/>
          <p:cNvSpPr>
            <a:spLocks noGrp="1"/>
          </p:cNvSpPr>
          <p:nvPr>
            <p:ph sz="quarter" idx="13"/>
          </p:nvPr>
        </p:nvSpPr>
        <p:spPr>
          <a:xfrm>
            <a:off x="812800" y="1600200"/>
            <a:ext cx="10706100" cy="4686300"/>
          </a:xfrm>
        </p:spPr>
        <p:txBody>
          <a:bodyPr>
            <a:normAutofit fontScale="92500" lnSpcReduction="10000"/>
          </a:bodyPr>
          <a:lstStyle/>
          <a:p>
            <a:r>
              <a:rPr lang="en-GB" sz="2800" dirty="0">
                <a:latin typeface="Gill Sans MT" panose="020B0502020104020203" pitchFamily="34" charset="77"/>
                <a:cs typeface="Arial" pitchFamily="34" charset="0"/>
              </a:rPr>
              <a:t>Vitamin C supplement 1000mg/day x 3/12: statistically significant increase in sperm motility [Dawson et al 1990]</a:t>
            </a:r>
          </a:p>
          <a:p>
            <a:r>
              <a:rPr lang="en-GB" sz="2800" dirty="0">
                <a:solidFill>
                  <a:srgbClr val="0070C0"/>
                </a:solidFill>
                <a:latin typeface="Gill Sans MT" panose="020B0502020104020203" pitchFamily="34" charset="77"/>
                <a:cs typeface="Arial" pitchFamily="34" charset="0"/>
              </a:rPr>
              <a:t>80 – 250mg</a:t>
            </a:r>
          </a:p>
          <a:p>
            <a:r>
              <a:rPr lang="en-US" sz="2800" dirty="0">
                <a:latin typeface="Gill Sans MT" panose="020B0502020104020203" pitchFamily="34" charset="77"/>
                <a:cs typeface="Arial" pitchFamily="34" charset="0"/>
              </a:rPr>
              <a:t>Folic acid 15mg daily x 3/12 : 65 males, significant variability following treatment, consistent increase in sperm count and motility [</a:t>
            </a:r>
            <a:r>
              <a:rPr lang="en-US" sz="2800" dirty="0" err="1">
                <a:latin typeface="Gill Sans MT" panose="020B0502020104020203" pitchFamily="34" charset="77"/>
                <a:cs typeface="Arial" pitchFamily="34" charset="0"/>
              </a:rPr>
              <a:t>Bentivoglio</a:t>
            </a:r>
            <a:r>
              <a:rPr lang="en-US" sz="2800" dirty="0">
                <a:latin typeface="Gill Sans MT" panose="020B0502020104020203" pitchFamily="34" charset="77"/>
                <a:cs typeface="Arial" pitchFamily="34" charset="0"/>
              </a:rPr>
              <a:t> et al 1993]</a:t>
            </a:r>
          </a:p>
          <a:p>
            <a:r>
              <a:rPr lang="en-US" sz="2800" dirty="0">
                <a:solidFill>
                  <a:srgbClr val="0070C0"/>
                </a:solidFill>
                <a:latin typeface="Gill Sans MT" panose="020B0502020104020203" pitchFamily="34" charset="77"/>
                <a:cs typeface="Arial" pitchFamily="34" charset="0"/>
              </a:rPr>
              <a:t>400 – 800</a:t>
            </a:r>
            <a:r>
              <a:rPr lang="en-US" sz="2800" dirty="0">
                <a:solidFill>
                  <a:srgbClr val="0070C0"/>
                </a:solidFill>
                <a:latin typeface="Gill Sans MT" panose="020B0502020104020203" pitchFamily="34" charset="77"/>
                <a:cs typeface="Symbol" charset="2"/>
              </a:rPr>
              <a:t>m</a:t>
            </a:r>
            <a:r>
              <a:rPr lang="en-US" sz="2800" dirty="0">
                <a:solidFill>
                  <a:srgbClr val="0070C0"/>
                </a:solidFill>
                <a:latin typeface="Gill Sans MT" panose="020B0502020104020203" pitchFamily="34" charset="77"/>
                <a:cs typeface="Arial" pitchFamily="34" charset="0"/>
              </a:rPr>
              <a:t>g</a:t>
            </a:r>
            <a:endParaRPr lang="en-GB" sz="2800" dirty="0">
              <a:solidFill>
                <a:srgbClr val="0070C0"/>
              </a:solidFill>
              <a:latin typeface="Gill Sans MT" panose="020B0502020104020203" pitchFamily="34" charset="77"/>
              <a:cs typeface="Arial" pitchFamily="34" charset="0"/>
            </a:endParaRPr>
          </a:p>
          <a:p>
            <a:r>
              <a:rPr lang="en-GB" sz="2800" dirty="0">
                <a:latin typeface="Gill Sans MT" panose="020B0502020104020203" pitchFamily="34" charset="77"/>
                <a:cs typeface="Arial" pitchFamily="34" charset="0"/>
              </a:rPr>
              <a:t>Vitamin E supplementation (600mg): improves sperm motility [Suleiman et al 1996] and carries significant improvements in CPR and LBR [</a:t>
            </a:r>
            <a:r>
              <a:rPr lang="en-GB" sz="2800" dirty="0" err="1">
                <a:latin typeface="Gill Sans MT" panose="020B0502020104020203" pitchFamily="34" charset="77"/>
                <a:cs typeface="Arial" pitchFamily="34" charset="0"/>
              </a:rPr>
              <a:t>Kessopolou</a:t>
            </a:r>
            <a:r>
              <a:rPr lang="en-GB" sz="2800" dirty="0">
                <a:latin typeface="Gill Sans MT" panose="020B0502020104020203" pitchFamily="34" charset="77"/>
                <a:cs typeface="Arial" pitchFamily="34" charset="0"/>
              </a:rPr>
              <a:t> et al 1995; Suleiman et al 1996]</a:t>
            </a:r>
          </a:p>
          <a:p>
            <a:r>
              <a:rPr lang="en-GB" sz="2800" dirty="0">
                <a:solidFill>
                  <a:srgbClr val="0070C0"/>
                </a:solidFill>
                <a:latin typeface="Gill Sans MT" panose="020B0502020104020203" pitchFamily="34" charset="77"/>
                <a:cs typeface="Arial" pitchFamily="34" charset="0"/>
              </a:rPr>
              <a:t>20mg – 120mg</a:t>
            </a:r>
          </a:p>
          <a:p>
            <a:endParaRPr lang="en-US" dirty="0"/>
          </a:p>
        </p:txBody>
      </p:sp>
    </p:spTree>
    <p:extLst>
      <p:ext uri="{BB962C8B-B14F-4D97-AF65-F5344CB8AC3E}">
        <p14:creationId xmlns:p14="http://schemas.microsoft.com/office/powerpoint/2010/main" val="130288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2DCD-8D58-BF4A-9D39-395CAECF0D95}"/>
              </a:ext>
            </a:extLst>
          </p:cNvPr>
          <p:cNvSpPr>
            <a:spLocks noGrp="1"/>
          </p:cNvSpPr>
          <p:nvPr>
            <p:ph type="title"/>
          </p:nvPr>
        </p:nvSpPr>
        <p:spPr>
          <a:xfrm>
            <a:off x="383059" y="454025"/>
            <a:ext cx="11491784" cy="1143000"/>
          </a:xfrm>
        </p:spPr>
        <p:txBody>
          <a:bodyPr>
            <a:noAutofit/>
          </a:bodyPr>
          <a:lstStyle/>
          <a:p>
            <a:pPr algn="ctr">
              <a:defRPr/>
            </a:pPr>
            <a:r>
              <a:rPr lang="en-GB" sz="4000" dirty="0"/>
              <a:t>Diagnostic semen analysis</a:t>
            </a:r>
            <a:endParaRPr lang="en-US" sz="4000" dirty="0"/>
          </a:p>
        </p:txBody>
      </p:sp>
      <p:sp>
        <p:nvSpPr>
          <p:cNvPr id="6147" name="Content Placeholder 2">
            <a:extLst>
              <a:ext uri="{FF2B5EF4-FFF2-40B4-BE49-F238E27FC236}">
                <a16:creationId xmlns:a16="http://schemas.microsoft.com/office/drawing/2014/main" id="{C8519804-7722-8343-9F32-AE85664F9BAF}"/>
              </a:ext>
            </a:extLst>
          </p:cNvPr>
          <p:cNvSpPr>
            <a:spLocks noGrp="1"/>
          </p:cNvSpPr>
          <p:nvPr>
            <p:ph idx="1"/>
          </p:nvPr>
        </p:nvSpPr>
        <p:spPr>
          <a:xfrm>
            <a:off x="1928813" y="1214439"/>
            <a:ext cx="8229600" cy="4625975"/>
          </a:xfrm>
        </p:spPr>
        <p:txBody>
          <a:bodyPr/>
          <a:lstStyle/>
          <a:p>
            <a:pPr eaLnBrk="1" hangingPunct="1">
              <a:buFont typeface="Wingdings 2" pitchFamily="2" charset="2"/>
              <a:buNone/>
            </a:pPr>
            <a:r>
              <a:rPr lang="en-GB" altLang="en-US"/>
              <a:t> </a:t>
            </a:r>
            <a:endParaRPr lang="en-GB" altLang="en-US" dirty="0"/>
          </a:p>
        </p:txBody>
      </p:sp>
      <p:graphicFrame>
        <p:nvGraphicFramePr>
          <p:cNvPr id="4" name="Table 3">
            <a:extLst>
              <a:ext uri="{FF2B5EF4-FFF2-40B4-BE49-F238E27FC236}">
                <a16:creationId xmlns:a16="http://schemas.microsoft.com/office/drawing/2014/main" id="{DD5DEB7E-5593-6B42-BF72-2AA950DF9B1C}"/>
              </a:ext>
            </a:extLst>
          </p:cNvPr>
          <p:cNvGraphicFramePr>
            <a:graphicFrameLocks noGrp="1"/>
          </p:cNvGraphicFramePr>
          <p:nvPr>
            <p:extLst>
              <p:ext uri="{D42A27DB-BD31-4B8C-83A1-F6EECF244321}">
                <p14:modId xmlns:p14="http://schemas.microsoft.com/office/powerpoint/2010/main" val="2604912000"/>
              </p:ext>
            </p:extLst>
          </p:nvPr>
        </p:nvGraphicFramePr>
        <p:xfrm>
          <a:off x="2081214" y="1825625"/>
          <a:ext cx="7921625" cy="4618046"/>
        </p:xfrm>
        <a:graphic>
          <a:graphicData uri="http://schemas.openxmlformats.org/drawingml/2006/table">
            <a:tbl>
              <a:tblPr firstRow="1" bandRow="1">
                <a:tableStyleId>{21E4AEA4-8DFA-4A89-87EB-49C32662AFE0}</a:tableStyleId>
              </a:tblPr>
              <a:tblGrid>
                <a:gridCol w="5473123">
                  <a:extLst>
                    <a:ext uri="{9D8B030D-6E8A-4147-A177-3AD203B41FA5}">
                      <a16:colId xmlns:a16="http://schemas.microsoft.com/office/drawing/2014/main" val="20000"/>
                    </a:ext>
                  </a:extLst>
                </a:gridCol>
                <a:gridCol w="2448502">
                  <a:extLst>
                    <a:ext uri="{9D8B030D-6E8A-4147-A177-3AD203B41FA5}">
                      <a16:colId xmlns:a16="http://schemas.microsoft.com/office/drawing/2014/main" val="20001"/>
                    </a:ext>
                  </a:extLst>
                </a:gridCol>
              </a:tblGrid>
              <a:tr h="640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Parameter</a:t>
                      </a:r>
                    </a:p>
                  </a:txBody>
                  <a:tcPr marL="91449" marR="91449"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Lower Reference Limit</a:t>
                      </a:r>
                    </a:p>
                  </a:txBody>
                  <a:tcPr marL="91449" marR="91449" marT="45724" marB="45724"/>
                </a:tc>
                <a:extLst>
                  <a:ext uri="{0D108BD9-81ED-4DB2-BD59-A6C34878D82A}">
                    <a16:rowId xmlns:a16="http://schemas.microsoft.com/office/drawing/2014/main" val="10000"/>
                  </a:ext>
                </a:extLst>
              </a:tr>
              <a:tr h="370875">
                <a:tc>
                  <a:txBody>
                    <a:bodyPr/>
                    <a:lstStyle/>
                    <a:p>
                      <a:r>
                        <a:rPr lang="en-GB" sz="1800" dirty="0"/>
                        <a:t>Semen Volume</a:t>
                      </a:r>
                      <a:r>
                        <a:rPr lang="en-GB" sz="1800" baseline="0" dirty="0"/>
                        <a:t> (ml)</a:t>
                      </a:r>
                      <a:endParaRPr lang="en-GB" sz="1800" dirty="0"/>
                    </a:p>
                  </a:txBody>
                  <a:tcPr marL="91449" marR="91449" marT="45724" marB="45724"/>
                </a:tc>
                <a:tc>
                  <a:txBody>
                    <a:bodyPr/>
                    <a:lstStyle/>
                    <a:p>
                      <a:pPr algn="ctr"/>
                      <a:r>
                        <a:rPr lang="en-GB" sz="1800" dirty="0"/>
                        <a:t>1.5 </a:t>
                      </a:r>
                    </a:p>
                  </a:txBody>
                  <a:tcPr marL="91449" marR="91449" marT="45724" marB="45724"/>
                </a:tc>
                <a:extLst>
                  <a:ext uri="{0D108BD9-81ED-4DB2-BD59-A6C34878D82A}">
                    <a16:rowId xmlns:a16="http://schemas.microsoft.com/office/drawing/2014/main" val="10001"/>
                  </a:ext>
                </a:extLst>
              </a:tr>
              <a:tr h="370875">
                <a:tc>
                  <a:txBody>
                    <a:bodyPr/>
                    <a:lstStyle/>
                    <a:p>
                      <a:r>
                        <a:rPr lang="en-GB" sz="1800" dirty="0"/>
                        <a:t>Total sperm number (10</a:t>
                      </a:r>
                      <a:r>
                        <a:rPr lang="en-GB" sz="1800" baseline="30000" dirty="0"/>
                        <a:t>6</a:t>
                      </a:r>
                      <a:r>
                        <a:rPr lang="en-GB" sz="1800" dirty="0"/>
                        <a:t> per ejaculate)</a:t>
                      </a:r>
                    </a:p>
                  </a:txBody>
                  <a:tcPr marL="91449" marR="91449" marT="45724" marB="45724"/>
                </a:tc>
                <a:tc>
                  <a:txBody>
                    <a:bodyPr/>
                    <a:lstStyle/>
                    <a:p>
                      <a:pPr algn="ctr"/>
                      <a:r>
                        <a:rPr lang="en-GB" sz="1800" dirty="0"/>
                        <a:t>39</a:t>
                      </a:r>
                    </a:p>
                  </a:txBody>
                  <a:tcPr marL="91449" marR="91449" marT="45724" marB="45724"/>
                </a:tc>
                <a:extLst>
                  <a:ext uri="{0D108BD9-81ED-4DB2-BD59-A6C34878D82A}">
                    <a16:rowId xmlns:a16="http://schemas.microsoft.com/office/drawing/2014/main" val="10002"/>
                  </a:ext>
                </a:extLst>
              </a:tr>
              <a:tr h="370875">
                <a:tc>
                  <a:txBody>
                    <a:bodyPr/>
                    <a:lstStyle/>
                    <a:p>
                      <a:r>
                        <a:rPr lang="en-GB" sz="1800" dirty="0"/>
                        <a:t>Sperm concentration (10</a:t>
                      </a:r>
                      <a:r>
                        <a:rPr lang="en-GB" sz="1800" baseline="30000" dirty="0"/>
                        <a:t>6</a:t>
                      </a:r>
                      <a:r>
                        <a:rPr lang="en-GB" sz="1800" dirty="0"/>
                        <a:t> per ml)</a:t>
                      </a:r>
                    </a:p>
                  </a:txBody>
                  <a:tcPr marL="91449" marR="91449" marT="45724" marB="45724"/>
                </a:tc>
                <a:tc>
                  <a:txBody>
                    <a:bodyPr/>
                    <a:lstStyle/>
                    <a:p>
                      <a:pPr algn="ctr"/>
                      <a:r>
                        <a:rPr lang="en-GB" sz="1800" dirty="0"/>
                        <a:t>15</a:t>
                      </a:r>
                    </a:p>
                  </a:txBody>
                  <a:tcPr marL="91449" marR="91449" marT="45724" marB="45724"/>
                </a:tc>
                <a:extLst>
                  <a:ext uri="{0D108BD9-81ED-4DB2-BD59-A6C34878D82A}">
                    <a16:rowId xmlns:a16="http://schemas.microsoft.com/office/drawing/2014/main" val="10003"/>
                  </a:ext>
                </a:extLst>
              </a:tr>
              <a:tr h="370875">
                <a:tc>
                  <a:txBody>
                    <a:bodyPr/>
                    <a:lstStyle/>
                    <a:p>
                      <a:r>
                        <a:rPr lang="en-GB" sz="1800" dirty="0"/>
                        <a:t>Total</a:t>
                      </a:r>
                      <a:r>
                        <a:rPr lang="en-GB" sz="1800" baseline="0" dirty="0"/>
                        <a:t> motility (PR + NP, %)</a:t>
                      </a:r>
                      <a:endParaRPr lang="en-GB" sz="1800" dirty="0"/>
                    </a:p>
                  </a:txBody>
                  <a:tcPr marL="91449" marR="91449" marT="45724" marB="45724"/>
                </a:tc>
                <a:tc>
                  <a:txBody>
                    <a:bodyPr/>
                    <a:lstStyle/>
                    <a:p>
                      <a:pPr algn="ctr"/>
                      <a:r>
                        <a:rPr lang="en-GB" sz="1800" dirty="0"/>
                        <a:t>40</a:t>
                      </a:r>
                    </a:p>
                  </a:txBody>
                  <a:tcPr marL="91449" marR="91449" marT="45724" marB="45724"/>
                </a:tc>
                <a:extLst>
                  <a:ext uri="{0D108BD9-81ED-4DB2-BD59-A6C34878D82A}">
                    <a16:rowId xmlns:a16="http://schemas.microsoft.com/office/drawing/2014/main" val="10004"/>
                  </a:ext>
                </a:extLst>
              </a:tr>
              <a:tr h="370875">
                <a:tc>
                  <a:txBody>
                    <a:bodyPr/>
                    <a:lstStyle/>
                    <a:p>
                      <a:r>
                        <a:rPr lang="en-GB" sz="1800" dirty="0"/>
                        <a:t>Progressive motility (PR, %)</a:t>
                      </a:r>
                    </a:p>
                  </a:txBody>
                  <a:tcPr marL="91449" marR="91449" marT="45724" marB="45724"/>
                </a:tc>
                <a:tc>
                  <a:txBody>
                    <a:bodyPr/>
                    <a:lstStyle/>
                    <a:p>
                      <a:pPr algn="ctr"/>
                      <a:r>
                        <a:rPr lang="en-GB" sz="1800" dirty="0"/>
                        <a:t>32</a:t>
                      </a:r>
                    </a:p>
                  </a:txBody>
                  <a:tcPr marL="91449" marR="91449" marT="45724" marB="45724"/>
                </a:tc>
                <a:extLst>
                  <a:ext uri="{0D108BD9-81ED-4DB2-BD59-A6C34878D82A}">
                    <a16:rowId xmlns:a16="http://schemas.microsoft.com/office/drawing/2014/main" val="10005"/>
                  </a:ext>
                </a:extLst>
              </a:tr>
              <a:tr h="370875">
                <a:tc>
                  <a:txBody>
                    <a:bodyPr/>
                    <a:lstStyle/>
                    <a:p>
                      <a:r>
                        <a:rPr lang="en-GB" sz="1800" dirty="0"/>
                        <a:t>Vitality</a:t>
                      </a:r>
                      <a:r>
                        <a:rPr lang="en-GB" sz="1800" baseline="0" dirty="0"/>
                        <a:t> (live spermatozoa, %)</a:t>
                      </a:r>
                      <a:endParaRPr lang="en-GB" sz="1800" dirty="0"/>
                    </a:p>
                  </a:txBody>
                  <a:tcPr marL="91449" marR="91449" marT="45724" marB="45724"/>
                </a:tc>
                <a:tc>
                  <a:txBody>
                    <a:bodyPr/>
                    <a:lstStyle/>
                    <a:p>
                      <a:pPr algn="ctr"/>
                      <a:r>
                        <a:rPr lang="en-GB" sz="1800" dirty="0"/>
                        <a:t>58</a:t>
                      </a:r>
                    </a:p>
                  </a:txBody>
                  <a:tcPr marL="91449" marR="91449" marT="45724" marB="45724"/>
                </a:tc>
                <a:extLst>
                  <a:ext uri="{0D108BD9-81ED-4DB2-BD59-A6C34878D82A}">
                    <a16:rowId xmlns:a16="http://schemas.microsoft.com/office/drawing/2014/main" val="10006"/>
                  </a:ext>
                </a:extLst>
              </a:tr>
              <a:tr h="370875">
                <a:tc>
                  <a:txBody>
                    <a:bodyPr/>
                    <a:lstStyle/>
                    <a:p>
                      <a:r>
                        <a:rPr lang="en-GB" sz="1800" dirty="0"/>
                        <a:t>Sperm morphology (normal forms,%)</a:t>
                      </a:r>
                    </a:p>
                  </a:txBody>
                  <a:tcPr marL="91449" marR="91449" marT="45724" marB="45724"/>
                </a:tc>
                <a:tc>
                  <a:txBody>
                    <a:bodyPr/>
                    <a:lstStyle/>
                    <a:p>
                      <a:pPr algn="ctr"/>
                      <a:r>
                        <a:rPr lang="en-GB" sz="1800" dirty="0"/>
                        <a:t>4</a:t>
                      </a:r>
                    </a:p>
                  </a:txBody>
                  <a:tcPr marL="91449" marR="91449" marT="45724" marB="45724"/>
                </a:tc>
                <a:extLst>
                  <a:ext uri="{0D108BD9-81ED-4DB2-BD59-A6C34878D82A}">
                    <a16:rowId xmlns:a16="http://schemas.microsoft.com/office/drawing/2014/main" val="10007"/>
                  </a:ext>
                </a:extLst>
              </a:tr>
              <a:tr h="370875">
                <a:tc>
                  <a:txBody>
                    <a:bodyPr/>
                    <a:lstStyle/>
                    <a:p>
                      <a:r>
                        <a:rPr lang="en-GB" sz="1800" dirty="0"/>
                        <a:t>Other consensus threshold</a:t>
                      </a:r>
                      <a:r>
                        <a:rPr lang="en-GB" sz="1800" baseline="0" dirty="0"/>
                        <a:t> values</a:t>
                      </a:r>
                      <a:endParaRPr lang="en-GB" sz="1800" dirty="0"/>
                    </a:p>
                  </a:txBody>
                  <a:tcPr marL="91449" marR="91449" marT="45724" marB="45724"/>
                </a:tc>
                <a:tc>
                  <a:txBody>
                    <a:bodyPr/>
                    <a:lstStyle/>
                    <a:p>
                      <a:pPr algn="ctr"/>
                      <a:endParaRPr lang="en-GB" sz="1800" dirty="0"/>
                    </a:p>
                  </a:txBody>
                  <a:tcPr marL="91449" marR="91449" marT="45724" marB="45724"/>
                </a:tc>
                <a:extLst>
                  <a:ext uri="{0D108BD9-81ED-4DB2-BD59-A6C34878D82A}">
                    <a16:rowId xmlns:a16="http://schemas.microsoft.com/office/drawing/2014/main" val="10008"/>
                  </a:ext>
                </a:extLst>
              </a:tr>
              <a:tr h="370875">
                <a:tc>
                  <a:txBody>
                    <a:bodyPr/>
                    <a:lstStyle/>
                    <a:p>
                      <a:r>
                        <a:rPr lang="en-GB" sz="1800" dirty="0"/>
                        <a:t>pH</a:t>
                      </a:r>
                    </a:p>
                  </a:txBody>
                  <a:tcPr marL="91449" marR="91449" marT="45724" marB="45724"/>
                </a:tc>
                <a:tc>
                  <a:txBody>
                    <a:bodyPr/>
                    <a:lstStyle/>
                    <a:p>
                      <a:pPr algn="ctr"/>
                      <a:r>
                        <a:rPr lang="en-GB" sz="1800" dirty="0"/>
                        <a:t>&gt;7.2</a:t>
                      </a:r>
                    </a:p>
                  </a:txBody>
                  <a:tcPr marL="91449" marR="91449" marT="45724" marB="45724"/>
                </a:tc>
                <a:extLst>
                  <a:ext uri="{0D108BD9-81ED-4DB2-BD59-A6C34878D82A}">
                    <a16:rowId xmlns:a16="http://schemas.microsoft.com/office/drawing/2014/main" val="10009"/>
                  </a:ext>
                </a:extLst>
              </a:tr>
              <a:tr h="640083">
                <a:tc>
                  <a:txBody>
                    <a:bodyPr/>
                    <a:lstStyle/>
                    <a:p>
                      <a:r>
                        <a:rPr lang="en-GB" sz="1800" dirty="0"/>
                        <a:t>MAR test (motile spermatozoa with bound particles, %)</a:t>
                      </a:r>
                    </a:p>
                  </a:txBody>
                  <a:tcPr marL="91449" marR="91449" marT="45724" marB="45724"/>
                </a:tc>
                <a:tc>
                  <a:txBody>
                    <a:bodyPr/>
                    <a:lstStyle/>
                    <a:p>
                      <a:pPr algn="ctr"/>
                      <a:r>
                        <a:rPr lang="en-GB" sz="1800" dirty="0"/>
                        <a:t>&lt;50</a:t>
                      </a:r>
                    </a:p>
                  </a:txBody>
                  <a:tcPr marL="91449" marR="91449" marT="45724" marB="45724"/>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4229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321714"/>
            <a:ext cx="10998200" cy="1143000"/>
          </a:xfrm>
        </p:spPr>
        <p:txBody>
          <a:bodyPr>
            <a:noAutofit/>
          </a:bodyPr>
          <a:lstStyle/>
          <a:p>
            <a:r>
              <a:rPr lang="en-GB" sz="4000" dirty="0">
                <a:latin typeface="Gill Sans MT" panose="020B0502020104020203" pitchFamily="34" charset="77"/>
                <a:cs typeface="Arial" panose="020B0604020202020204" pitchFamily="34" charset="0"/>
              </a:rPr>
              <a:t>TRACE ELEMENT SUPPLEMENTS</a:t>
            </a:r>
          </a:p>
        </p:txBody>
      </p:sp>
      <p:sp>
        <p:nvSpPr>
          <p:cNvPr id="3" name="Rectangle 2"/>
          <p:cNvSpPr/>
          <p:nvPr/>
        </p:nvSpPr>
        <p:spPr>
          <a:xfrm>
            <a:off x="9039200" y="6390848"/>
            <a:ext cx="1845762" cy="307777"/>
          </a:xfrm>
          <a:prstGeom prst="rect">
            <a:avLst/>
          </a:prstGeom>
        </p:spPr>
        <p:txBody>
          <a:bodyPr wrap="none">
            <a:spAutoFit/>
          </a:bodyPr>
          <a:lstStyle/>
          <a:p>
            <a:r>
              <a:rPr lang="en-GB" sz="1400" dirty="0">
                <a:latin typeface="+mj-lt"/>
                <a:cs typeface="Arial" panose="020B0604020202020204" pitchFamily="34" charset="0"/>
              </a:rPr>
              <a:t>[Martins da Silva 2019]</a:t>
            </a:r>
          </a:p>
        </p:txBody>
      </p:sp>
      <p:graphicFrame>
        <p:nvGraphicFramePr>
          <p:cNvPr id="4" name="Table 3"/>
          <p:cNvGraphicFramePr>
            <a:graphicFrameLocks noGrp="1"/>
          </p:cNvGraphicFramePr>
          <p:nvPr>
            <p:extLst>
              <p:ext uri="{D42A27DB-BD31-4B8C-83A1-F6EECF244321}">
                <p14:modId xmlns:p14="http://schemas.microsoft.com/office/powerpoint/2010/main" val="4100977412"/>
              </p:ext>
            </p:extLst>
          </p:nvPr>
        </p:nvGraphicFramePr>
        <p:xfrm>
          <a:off x="1473201" y="1628122"/>
          <a:ext cx="9105898" cy="4753207"/>
        </p:xfrm>
        <a:graphic>
          <a:graphicData uri="http://schemas.openxmlformats.org/drawingml/2006/table">
            <a:tbl>
              <a:tblPr firstRow="1" bandRow="1">
                <a:tableStyleId>{D7AC3CCA-C797-4891-BE02-D94E43425B78}</a:tableStyleId>
              </a:tblPr>
              <a:tblGrid>
                <a:gridCol w="2220755">
                  <a:extLst>
                    <a:ext uri="{9D8B030D-6E8A-4147-A177-3AD203B41FA5}">
                      <a16:colId xmlns:a16="http://schemas.microsoft.com/office/drawing/2014/main" val="20000"/>
                    </a:ext>
                  </a:extLst>
                </a:gridCol>
                <a:gridCol w="681477">
                  <a:extLst>
                    <a:ext uri="{9D8B030D-6E8A-4147-A177-3AD203B41FA5}">
                      <a16:colId xmlns:a16="http://schemas.microsoft.com/office/drawing/2014/main" val="20001"/>
                    </a:ext>
                  </a:extLst>
                </a:gridCol>
                <a:gridCol w="681477">
                  <a:extLst>
                    <a:ext uri="{9D8B030D-6E8A-4147-A177-3AD203B41FA5}">
                      <a16:colId xmlns:a16="http://schemas.microsoft.com/office/drawing/2014/main" val="20002"/>
                    </a:ext>
                  </a:extLst>
                </a:gridCol>
                <a:gridCol w="681477">
                  <a:extLst>
                    <a:ext uri="{9D8B030D-6E8A-4147-A177-3AD203B41FA5}">
                      <a16:colId xmlns:a16="http://schemas.microsoft.com/office/drawing/2014/main" val="20003"/>
                    </a:ext>
                  </a:extLst>
                </a:gridCol>
                <a:gridCol w="605758">
                  <a:extLst>
                    <a:ext uri="{9D8B030D-6E8A-4147-A177-3AD203B41FA5}">
                      <a16:colId xmlns:a16="http://schemas.microsoft.com/office/drawing/2014/main" val="20004"/>
                    </a:ext>
                  </a:extLst>
                </a:gridCol>
                <a:gridCol w="681477">
                  <a:extLst>
                    <a:ext uri="{9D8B030D-6E8A-4147-A177-3AD203B41FA5}">
                      <a16:colId xmlns:a16="http://schemas.microsoft.com/office/drawing/2014/main" val="20005"/>
                    </a:ext>
                  </a:extLst>
                </a:gridCol>
                <a:gridCol w="681477">
                  <a:extLst>
                    <a:ext uri="{9D8B030D-6E8A-4147-A177-3AD203B41FA5}">
                      <a16:colId xmlns:a16="http://schemas.microsoft.com/office/drawing/2014/main" val="20006"/>
                    </a:ext>
                  </a:extLst>
                </a:gridCol>
                <a:gridCol w="757197">
                  <a:extLst>
                    <a:ext uri="{9D8B030D-6E8A-4147-A177-3AD203B41FA5}">
                      <a16:colId xmlns:a16="http://schemas.microsoft.com/office/drawing/2014/main" val="20007"/>
                    </a:ext>
                  </a:extLst>
                </a:gridCol>
                <a:gridCol w="729587">
                  <a:extLst>
                    <a:ext uri="{9D8B030D-6E8A-4147-A177-3AD203B41FA5}">
                      <a16:colId xmlns:a16="http://schemas.microsoft.com/office/drawing/2014/main" val="20008"/>
                    </a:ext>
                  </a:extLst>
                </a:gridCol>
                <a:gridCol w="678540">
                  <a:extLst>
                    <a:ext uri="{9D8B030D-6E8A-4147-A177-3AD203B41FA5}">
                      <a16:colId xmlns:a16="http://schemas.microsoft.com/office/drawing/2014/main" val="20009"/>
                    </a:ext>
                  </a:extLst>
                </a:gridCol>
                <a:gridCol w="706676">
                  <a:extLst>
                    <a:ext uri="{9D8B030D-6E8A-4147-A177-3AD203B41FA5}">
                      <a16:colId xmlns:a16="http://schemas.microsoft.com/office/drawing/2014/main" val="20010"/>
                    </a:ext>
                  </a:extLst>
                </a:gridCol>
              </a:tblGrid>
              <a:tr h="364087">
                <a:tc>
                  <a:txBody>
                    <a:bodyPr/>
                    <a:lstStyle/>
                    <a:p>
                      <a:pPr algn="ctr"/>
                      <a:endParaRPr lang="en-US" sz="1600" dirty="0">
                        <a:latin typeface="+mj-lt"/>
                        <a:cs typeface="Arial" pitchFamily="34" charset="0"/>
                      </a:endParaRPr>
                    </a:p>
                  </a:txBody>
                  <a:tcPr/>
                </a:tc>
                <a:tc>
                  <a:txBody>
                    <a:bodyPr/>
                    <a:lstStyle/>
                    <a:p>
                      <a:pPr algn="ctr"/>
                      <a:r>
                        <a:rPr lang="en-GB" sz="1400" b="0" dirty="0">
                          <a:latin typeface="+mj-lt"/>
                          <a:cs typeface="Arial" pitchFamily="34" charset="0"/>
                        </a:rPr>
                        <a:t>Ca2+</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Cr2+</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Cu2+</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I2</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Fe2+</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Mg2+</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Mn2+</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PO4</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Se</a:t>
                      </a:r>
                      <a:endParaRPr lang="en-US" sz="1400" b="0" dirty="0">
                        <a:latin typeface="+mj-lt"/>
                        <a:cs typeface="Arial" pitchFamily="34" charset="0"/>
                      </a:endParaRPr>
                    </a:p>
                  </a:txBody>
                  <a:tcPr/>
                </a:tc>
                <a:tc>
                  <a:txBody>
                    <a:bodyPr/>
                    <a:lstStyle/>
                    <a:p>
                      <a:pPr algn="ctr"/>
                      <a:r>
                        <a:rPr lang="en-GB" sz="1400" b="0" dirty="0">
                          <a:latin typeface="+mj-lt"/>
                          <a:cs typeface="Arial" pitchFamily="34" charset="0"/>
                        </a:rPr>
                        <a:t>Zn2+</a:t>
                      </a:r>
                      <a:endParaRPr lang="en-US" sz="1400" b="0" dirty="0">
                        <a:latin typeface="+mj-lt"/>
                        <a:cs typeface="Arial" pitchFamily="34" charset="0"/>
                      </a:endParaRPr>
                    </a:p>
                  </a:txBody>
                  <a:tcPr/>
                </a:tc>
                <a:extLst>
                  <a:ext uri="{0D108BD9-81ED-4DB2-BD59-A6C34878D82A}">
                    <a16:rowId xmlns:a16="http://schemas.microsoft.com/office/drawing/2014/main" val="10000"/>
                  </a:ext>
                </a:extLst>
              </a:tr>
              <a:tr h="364087">
                <a:tc>
                  <a:txBody>
                    <a:bodyPr/>
                    <a:lstStyle/>
                    <a:p>
                      <a:r>
                        <a:rPr lang="en-GB" sz="1800" dirty="0" err="1">
                          <a:latin typeface="+mj-lt"/>
                          <a:cs typeface="Arial" pitchFamily="34" charset="0"/>
                        </a:rPr>
                        <a:t>FertilAid</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1"/>
                  </a:ext>
                </a:extLst>
              </a:tr>
              <a:tr h="364087">
                <a:tc>
                  <a:txBody>
                    <a:bodyPr/>
                    <a:lstStyle/>
                    <a:p>
                      <a:r>
                        <a:rPr lang="en-GB" sz="1800" dirty="0">
                          <a:latin typeface="+mj-lt"/>
                          <a:cs typeface="Arial" pitchFamily="34" charset="0"/>
                        </a:rPr>
                        <a:t>Fertility Support</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2"/>
                  </a:ext>
                </a:extLst>
              </a:tr>
              <a:tr h="364087">
                <a:tc>
                  <a:txBody>
                    <a:bodyPr/>
                    <a:lstStyle/>
                    <a:p>
                      <a:r>
                        <a:rPr lang="en-GB" sz="1800" dirty="0" err="1">
                          <a:latin typeface="+mj-lt"/>
                          <a:cs typeface="Arial" pitchFamily="34" charset="0"/>
                        </a:rPr>
                        <a:t>Fertilovit</a:t>
                      </a:r>
                      <a:r>
                        <a:rPr lang="en-GB" sz="1800" dirty="0">
                          <a:latin typeface="+mj-lt"/>
                          <a:cs typeface="Arial" pitchFamily="34" charset="0"/>
                        </a:rPr>
                        <a:t> M Plus</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3"/>
                  </a:ext>
                </a:extLst>
              </a:tr>
              <a:tr h="364087">
                <a:tc>
                  <a:txBody>
                    <a:bodyPr/>
                    <a:lstStyle/>
                    <a:p>
                      <a:r>
                        <a:rPr lang="en-GB" sz="1800" dirty="0" err="1">
                          <a:latin typeface="+mj-lt"/>
                          <a:cs typeface="Arial" pitchFamily="34" charset="0"/>
                        </a:rPr>
                        <a:t>Fertilman</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4"/>
                  </a:ext>
                </a:extLst>
              </a:tr>
              <a:tr h="364087">
                <a:tc>
                  <a:txBody>
                    <a:bodyPr/>
                    <a:lstStyle/>
                    <a:p>
                      <a:r>
                        <a:rPr lang="en-GB" sz="1800" dirty="0" err="1">
                          <a:latin typeface="+mj-lt"/>
                          <a:cs typeface="Arial" pitchFamily="34" charset="0"/>
                        </a:rPr>
                        <a:t>Fertilsan</a:t>
                      </a:r>
                      <a:r>
                        <a:rPr lang="en-GB" sz="1800" dirty="0">
                          <a:latin typeface="+mj-lt"/>
                          <a:cs typeface="Arial" pitchFamily="34" charset="0"/>
                        </a:rPr>
                        <a:t> M</a:t>
                      </a:r>
                      <a:endParaRPr lang="en-US" sz="1800" dirty="0">
                        <a:latin typeface="+mj-lt"/>
                        <a:cs typeface="Arial" pitchFamily="34" charset="0"/>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5"/>
                  </a:ext>
                </a:extLst>
              </a:tr>
              <a:tr h="364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a:latin typeface="+mj-lt"/>
                          <a:cs typeface="Arial" pitchFamily="34" charset="0"/>
                        </a:rPr>
                        <a:t>Fertimax</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6"/>
                  </a:ext>
                </a:extLst>
              </a:tr>
              <a:tr h="364087">
                <a:tc>
                  <a:txBody>
                    <a:bodyPr/>
                    <a:lstStyle/>
                    <a:p>
                      <a:r>
                        <a:rPr lang="en-GB" sz="1800" dirty="0" err="1">
                          <a:latin typeface="+mj-lt"/>
                          <a:cs typeface="Arial" pitchFamily="34" charset="0"/>
                        </a:rPr>
                        <a:t>Orthomol</a:t>
                      </a:r>
                      <a:r>
                        <a:rPr lang="en-GB" sz="1800" dirty="0">
                          <a:latin typeface="+mj-lt"/>
                          <a:cs typeface="Arial" pitchFamily="34" charset="0"/>
                        </a:rPr>
                        <a:t> </a:t>
                      </a:r>
                      <a:r>
                        <a:rPr lang="en-GB" sz="1800" dirty="0" err="1">
                          <a:latin typeface="+mj-lt"/>
                          <a:cs typeface="Arial" pitchFamily="34" charset="0"/>
                        </a:rPr>
                        <a:t>Fertil</a:t>
                      </a:r>
                      <a:r>
                        <a:rPr lang="en-GB" sz="1800" dirty="0">
                          <a:latin typeface="+mj-lt"/>
                          <a:cs typeface="Arial" pitchFamily="34" charset="0"/>
                        </a:rPr>
                        <a:t> plus</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7"/>
                  </a:ext>
                </a:extLst>
              </a:tr>
              <a:tr h="364087">
                <a:tc>
                  <a:txBody>
                    <a:bodyPr/>
                    <a:lstStyle/>
                    <a:p>
                      <a:r>
                        <a:rPr lang="en-GB" sz="1800" dirty="0" err="1">
                          <a:latin typeface="+mj-lt"/>
                          <a:cs typeface="Arial" pitchFamily="34" charset="0"/>
                        </a:rPr>
                        <a:t>Pregnapure</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8"/>
                  </a:ext>
                </a:extLst>
              </a:tr>
              <a:tr h="364087">
                <a:tc>
                  <a:txBody>
                    <a:bodyPr/>
                    <a:lstStyle/>
                    <a:p>
                      <a:r>
                        <a:rPr lang="en-GB" sz="1800" dirty="0" err="1">
                          <a:latin typeface="+mj-lt"/>
                          <a:cs typeface="Arial" pitchFamily="34" charset="0"/>
                        </a:rPr>
                        <a:t>Profertil</a:t>
                      </a:r>
                      <a:endParaRPr lang="en-US" sz="1800" dirty="0">
                        <a:latin typeface="+mj-lt"/>
                        <a:cs typeface="Arial" pitchFamily="34" charset="0"/>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9"/>
                  </a:ext>
                </a:extLst>
              </a:tr>
              <a:tr h="364087">
                <a:tc>
                  <a:txBody>
                    <a:bodyPr/>
                    <a:lstStyle/>
                    <a:p>
                      <a:r>
                        <a:rPr lang="en-GB" sz="1800" dirty="0" err="1">
                          <a:latin typeface="+mj-lt"/>
                          <a:cs typeface="Arial" pitchFamily="34" charset="0"/>
                        </a:rPr>
                        <a:t>Proxeed</a:t>
                      </a:r>
                      <a:r>
                        <a:rPr lang="en-GB" sz="1800" dirty="0">
                          <a:latin typeface="+mj-lt"/>
                          <a:cs typeface="Arial" pitchFamily="34" charset="0"/>
                        </a:rPr>
                        <a:t> plus</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10"/>
                  </a:ext>
                </a:extLst>
              </a:tr>
              <a:tr h="364087">
                <a:tc>
                  <a:txBody>
                    <a:bodyPr/>
                    <a:lstStyle/>
                    <a:p>
                      <a:r>
                        <a:rPr lang="en-GB" sz="1800" dirty="0" err="1">
                          <a:latin typeface="+mj-lt"/>
                          <a:cs typeface="Arial" pitchFamily="34" charset="0"/>
                        </a:rPr>
                        <a:t>Vitamen</a:t>
                      </a:r>
                      <a:endParaRPr lang="en-US" sz="1800" dirty="0">
                        <a:latin typeface="+mj-lt"/>
                        <a:cs typeface="Arial" pitchFamily="34" charset="0"/>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11"/>
                  </a:ext>
                </a:extLst>
              </a:tr>
              <a:tr h="364087">
                <a:tc>
                  <a:txBody>
                    <a:bodyPr/>
                    <a:lstStyle/>
                    <a:p>
                      <a:r>
                        <a:rPr lang="en-GB" sz="1800" dirty="0">
                          <a:latin typeface="+mj-lt"/>
                          <a:cs typeface="Arial" pitchFamily="34" charset="0"/>
                        </a:rPr>
                        <a:t>Wellman</a:t>
                      </a:r>
                      <a:r>
                        <a:rPr lang="en-GB" sz="1800" baseline="0" dirty="0">
                          <a:latin typeface="+mj-lt"/>
                          <a:cs typeface="Arial" pitchFamily="34" charset="0"/>
                        </a:rPr>
                        <a:t> Conception</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1662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90116"/>
            <a:ext cx="7924800" cy="1143000"/>
          </a:xfrm>
        </p:spPr>
        <p:txBody>
          <a:bodyPr>
            <a:normAutofit/>
          </a:bodyPr>
          <a:lstStyle/>
          <a:p>
            <a:r>
              <a:rPr lang="en-GB" sz="4000" dirty="0">
                <a:latin typeface="Gill Sans MT" panose="020B0502020104020203" pitchFamily="34" charset="77"/>
                <a:cs typeface="Arial"/>
              </a:rPr>
              <a:t>TRACE ELEMENTS</a:t>
            </a:r>
            <a:endParaRPr lang="en-US" sz="4000" dirty="0">
              <a:latin typeface="Gill Sans MT" panose="020B0502020104020203" pitchFamily="34" charset="77"/>
              <a:cs typeface="Arial"/>
            </a:endParaRPr>
          </a:p>
        </p:txBody>
      </p:sp>
      <p:sp>
        <p:nvSpPr>
          <p:cNvPr id="3" name="Content Placeholder 2"/>
          <p:cNvSpPr>
            <a:spLocks noGrp="1"/>
          </p:cNvSpPr>
          <p:nvPr>
            <p:ph sz="quarter" idx="13"/>
          </p:nvPr>
        </p:nvSpPr>
        <p:spPr/>
        <p:txBody>
          <a:bodyPr>
            <a:noAutofit/>
          </a:bodyPr>
          <a:lstStyle/>
          <a:p>
            <a:r>
              <a:rPr lang="en-GB" sz="2800" dirty="0">
                <a:latin typeface="Gill Sans MT" panose="020B0502020104020203" pitchFamily="34" charset="77"/>
                <a:cs typeface="Arial" pitchFamily="34" charset="0"/>
              </a:rPr>
              <a:t>Zinc 250mg BD: beneficial effects on sperm motility and fertilising capacity [</a:t>
            </a:r>
            <a:r>
              <a:rPr lang="en-GB" sz="2800" dirty="0" err="1">
                <a:latin typeface="Gill Sans MT" panose="020B0502020104020203" pitchFamily="34" charset="77"/>
                <a:cs typeface="Arial" pitchFamily="34" charset="0"/>
              </a:rPr>
              <a:t>Omu</a:t>
            </a:r>
            <a:r>
              <a:rPr lang="en-GB" sz="2800" dirty="0">
                <a:latin typeface="Gill Sans MT" panose="020B0502020104020203" pitchFamily="34" charset="77"/>
                <a:cs typeface="Arial" pitchFamily="34" charset="0"/>
              </a:rPr>
              <a:t> et al 1998]</a:t>
            </a:r>
          </a:p>
          <a:p>
            <a:r>
              <a:rPr lang="en-GB" sz="2800" dirty="0">
                <a:solidFill>
                  <a:srgbClr val="0070C0"/>
                </a:solidFill>
                <a:latin typeface="Gill Sans MT" panose="020B0502020104020203" pitchFamily="34" charset="77"/>
                <a:cs typeface="Arial" pitchFamily="34" charset="0"/>
              </a:rPr>
              <a:t>15 - 40mg</a:t>
            </a:r>
          </a:p>
          <a:p>
            <a:r>
              <a:rPr lang="en-GB" sz="2800" dirty="0">
                <a:latin typeface="Gill Sans MT" panose="020B0502020104020203" pitchFamily="34" charset="77"/>
                <a:cs typeface="Arial" pitchFamily="34" charset="0"/>
              </a:rPr>
              <a:t>Magnesium x 3/12: no association with supplementation and sperm motility [</a:t>
            </a:r>
            <a:r>
              <a:rPr lang="en-GB" sz="2800" dirty="0" err="1">
                <a:latin typeface="Gill Sans MT" panose="020B0502020104020203" pitchFamily="34" charset="77"/>
                <a:cs typeface="Arial" pitchFamily="34" charset="0"/>
              </a:rPr>
              <a:t>Zavaczki</a:t>
            </a:r>
            <a:r>
              <a:rPr lang="en-GB" sz="2800" dirty="0">
                <a:latin typeface="Gill Sans MT" panose="020B0502020104020203" pitchFamily="34" charset="77"/>
                <a:cs typeface="Arial" pitchFamily="34" charset="0"/>
              </a:rPr>
              <a:t> et al 2003]</a:t>
            </a:r>
          </a:p>
          <a:p>
            <a:r>
              <a:rPr lang="en-GB" sz="2800" dirty="0">
                <a:solidFill>
                  <a:srgbClr val="0070C0"/>
                </a:solidFill>
                <a:latin typeface="Gill Sans MT" panose="020B0502020104020203" pitchFamily="34" charset="77"/>
                <a:cs typeface="Arial" pitchFamily="34" charset="0"/>
              </a:rPr>
              <a:t>20 – 120mg</a:t>
            </a:r>
          </a:p>
          <a:p>
            <a:r>
              <a:rPr lang="en-GB" sz="2800" dirty="0">
                <a:latin typeface="Gill Sans MT" panose="020B0502020104020203" pitchFamily="34" charset="77"/>
                <a:cs typeface="Arial" pitchFamily="34" charset="0"/>
              </a:rPr>
              <a:t>Improvement in sperm motility parameters following 200</a:t>
            </a:r>
            <a:r>
              <a:rPr lang="en-GB" sz="2800" dirty="0">
                <a:latin typeface="Gill Sans MT" panose="020B0502020104020203" pitchFamily="34" charset="77"/>
                <a:cs typeface="Symbol" charset="2"/>
              </a:rPr>
              <a:t>m</a:t>
            </a:r>
            <a:r>
              <a:rPr lang="en-GB" sz="2800" dirty="0">
                <a:latin typeface="Gill Sans MT" panose="020B0502020104020203" pitchFamily="34" charset="77"/>
                <a:cs typeface="Arial" pitchFamily="34" charset="0"/>
              </a:rPr>
              <a:t>g selenium supplementation [Scott et al 1998; </a:t>
            </a:r>
            <a:r>
              <a:rPr lang="en-GB" sz="2800" dirty="0" err="1">
                <a:latin typeface="Gill Sans MT" panose="020B0502020104020203" pitchFamily="34" charset="77"/>
                <a:cs typeface="Arial" pitchFamily="34" charset="0"/>
              </a:rPr>
              <a:t>Safarinejad</a:t>
            </a:r>
            <a:r>
              <a:rPr lang="en-GB" sz="2800" dirty="0">
                <a:latin typeface="Gill Sans MT" panose="020B0502020104020203" pitchFamily="34" charset="77"/>
                <a:cs typeface="Arial" pitchFamily="34" charset="0"/>
              </a:rPr>
              <a:t> et al 2009]</a:t>
            </a:r>
          </a:p>
          <a:p>
            <a:r>
              <a:rPr lang="en-GB" sz="2800" dirty="0">
                <a:solidFill>
                  <a:srgbClr val="0070C0"/>
                </a:solidFill>
                <a:latin typeface="Gill Sans MT" panose="020B0502020104020203" pitchFamily="34" charset="77"/>
                <a:cs typeface="Arial" pitchFamily="34" charset="0"/>
              </a:rPr>
              <a:t>50 – 150</a:t>
            </a:r>
            <a:r>
              <a:rPr lang="en-GB" sz="2800" dirty="0">
                <a:solidFill>
                  <a:srgbClr val="0070C0"/>
                </a:solidFill>
                <a:latin typeface="Gill Sans MT" panose="020B0502020104020203" pitchFamily="34" charset="77"/>
                <a:cs typeface="Symbol" charset="2"/>
              </a:rPr>
              <a:t>m</a:t>
            </a:r>
            <a:r>
              <a:rPr lang="en-GB" sz="2800" dirty="0">
                <a:solidFill>
                  <a:srgbClr val="0070C0"/>
                </a:solidFill>
                <a:latin typeface="Gill Sans MT" panose="020B0502020104020203" pitchFamily="34" charset="77"/>
                <a:cs typeface="Arial" pitchFamily="34" charset="0"/>
              </a:rPr>
              <a:t>g</a:t>
            </a:r>
            <a:endParaRPr lang="en-US" sz="2800" dirty="0">
              <a:solidFill>
                <a:srgbClr val="0070C0"/>
              </a:solidFill>
              <a:latin typeface="Gill Sans MT" panose="020B0502020104020203" pitchFamily="34" charset="77"/>
              <a:cs typeface="Arial" pitchFamily="34" charset="0"/>
            </a:endParaRPr>
          </a:p>
        </p:txBody>
      </p:sp>
    </p:spTree>
    <p:extLst>
      <p:ext uri="{BB962C8B-B14F-4D97-AF65-F5344CB8AC3E}">
        <p14:creationId xmlns:p14="http://schemas.microsoft.com/office/powerpoint/2010/main" val="1832563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59041"/>
            <a:ext cx="10058400" cy="1143000"/>
          </a:xfrm>
        </p:spPr>
        <p:txBody>
          <a:bodyPr>
            <a:noAutofit/>
          </a:bodyPr>
          <a:lstStyle/>
          <a:p>
            <a:r>
              <a:rPr lang="en-GB" sz="4000" dirty="0">
                <a:latin typeface="Gill Sans MT" panose="020B0502020104020203" pitchFamily="34" charset="77"/>
                <a:cs typeface="Arial" panose="020B0604020202020204" pitchFamily="34" charset="0"/>
              </a:rPr>
              <a:t>MICRONUTRIENT SUPPLEMENTS</a:t>
            </a:r>
          </a:p>
        </p:txBody>
      </p:sp>
      <p:sp>
        <p:nvSpPr>
          <p:cNvPr id="3" name="Rectangle 2"/>
          <p:cNvSpPr/>
          <p:nvPr/>
        </p:nvSpPr>
        <p:spPr>
          <a:xfrm>
            <a:off x="8912200" y="6445070"/>
            <a:ext cx="1836144" cy="307777"/>
          </a:xfrm>
          <a:prstGeom prst="rect">
            <a:avLst/>
          </a:prstGeom>
        </p:spPr>
        <p:txBody>
          <a:bodyPr wrap="none">
            <a:spAutoFit/>
          </a:bodyPr>
          <a:lstStyle/>
          <a:p>
            <a:r>
              <a:rPr lang="en-GB" sz="1400" dirty="0">
                <a:latin typeface="+mj-lt"/>
                <a:cs typeface="Arial" panose="020B0604020202020204" pitchFamily="34" charset="0"/>
              </a:rPr>
              <a:t>[Martins da Silva 2019</a:t>
            </a:r>
            <a:r>
              <a:rPr lang="en-GB" sz="1400" dirty="0">
                <a:latin typeface="Arial" panose="020B0604020202020204" pitchFamily="34" charset="0"/>
                <a:cs typeface="Arial" panose="020B0604020202020204"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3679071908"/>
              </p:ext>
            </p:extLst>
          </p:nvPr>
        </p:nvGraphicFramePr>
        <p:xfrm>
          <a:off x="1346200" y="1526913"/>
          <a:ext cx="8926263" cy="4897557"/>
        </p:xfrm>
        <a:graphic>
          <a:graphicData uri="http://schemas.openxmlformats.org/drawingml/2006/table">
            <a:tbl>
              <a:tblPr firstRow="1" bandRow="1">
                <a:tableStyleId>{D7AC3CCA-C797-4891-BE02-D94E43425B78}</a:tableStyleId>
              </a:tblPr>
              <a:tblGrid>
                <a:gridCol w="2231564">
                  <a:extLst>
                    <a:ext uri="{9D8B030D-6E8A-4147-A177-3AD203B41FA5}">
                      <a16:colId xmlns:a16="http://schemas.microsoft.com/office/drawing/2014/main" val="20000"/>
                    </a:ext>
                  </a:extLst>
                </a:gridCol>
                <a:gridCol w="923409">
                  <a:extLst>
                    <a:ext uri="{9D8B030D-6E8A-4147-A177-3AD203B41FA5}">
                      <a16:colId xmlns:a16="http://schemas.microsoft.com/office/drawing/2014/main" val="20001"/>
                    </a:ext>
                  </a:extLst>
                </a:gridCol>
                <a:gridCol w="1000357">
                  <a:extLst>
                    <a:ext uri="{9D8B030D-6E8A-4147-A177-3AD203B41FA5}">
                      <a16:colId xmlns:a16="http://schemas.microsoft.com/office/drawing/2014/main" val="20002"/>
                    </a:ext>
                  </a:extLst>
                </a:gridCol>
                <a:gridCol w="1077308">
                  <a:extLst>
                    <a:ext uri="{9D8B030D-6E8A-4147-A177-3AD203B41FA5}">
                      <a16:colId xmlns:a16="http://schemas.microsoft.com/office/drawing/2014/main" val="20003"/>
                    </a:ext>
                  </a:extLst>
                </a:gridCol>
                <a:gridCol w="769506">
                  <a:extLst>
                    <a:ext uri="{9D8B030D-6E8A-4147-A177-3AD203B41FA5}">
                      <a16:colId xmlns:a16="http://schemas.microsoft.com/office/drawing/2014/main" val="20004"/>
                    </a:ext>
                  </a:extLst>
                </a:gridCol>
                <a:gridCol w="769503">
                  <a:extLst>
                    <a:ext uri="{9D8B030D-6E8A-4147-A177-3AD203B41FA5}">
                      <a16:colId xmlns:a16="http://schemas.microsoft.com/office/drawing/2014/main" val="20005"/>
                    </a:ext>
                  </a:extLst>
                </a:gridCol>
                <a:gridCol w="923407">
                  <a:extLst>
                    <a:ext uri="{9D8B030D-6E8A-4147-A177-3AD203B41FA5}">
                      <a16:colId xmlns:a16="http://schemas.microsoft.com/office/drawing/2014/main" val="20006"/>
                    </a:ext>
                  </a:extLst>
                </a:gridCol>
                <a:gridCol w="1231209">
                  <a:extLst>
                    <a:ext uri="{9D8B030D-6E8A-4147-A177-3AD203B41FA5}">
                      <a16:colId xmlns:a16="http://schemas.microsoft.com/office/drawing/2014/main" val="20007"/>
                    </a:ext>
                  </a:extLst>
                </a:gridCol>
              </a:tblGrid>
              <a:tr h="508437">
                <a:tc>
                  <a:txBody>
                    <a:bodyPr/>
                    <a:lstStyle/>
                    <a:p>
                      <a:pPr algn="ctr"/>
                      <a:endParaRPr lang="en-US" sz="1200" dirty="0">
                        <a:latin typeface="+mn-lt"/>
                        <a:cs typeface="Arial" pitchFamily="34" charset="0"/>
                      </a:endParaRPr>
                    </a:p>
                  </a:txBody>
                  <a:tcPr/>
                </a:tc>
                <a:tc>
                  <a:txBody>
                    <a:bodyPr/>
                    <a:lstStyle/>
                    <a:p>
                      <a:pPr algn="ctr"/>
                      <a:r>
                        <a:rPr lang="en-GB" sz="1200" b="0" dirty="0">
                          <a:latin typeface="+mn-lt"/>
                          <a:cs typeface="Arial" pitchFamily="34" charset="0"/>
                        </a:rPr>
                        <a:t>Acetyl</a:t>
                      </a:r>
                      <a:r>
                        <a:rPr lang="en-GB" sz="1200" b="0" baseline="0" dirty="0">
                          <a:latin typeface="+mn-lt"/>
                          <a:cs typeface="Arial" pitchFamily="34" charset="0"/>
                        </a:rPr>
                        <a:t> L-</a:t>
                      </a:r>
                      <a:r>
                        <a:rPr lang="en-GB" sz="1200" b="0" baseline="0" dirty="0" err="1">
                          <a:latin typeface="+mn-lt"/>
                          <a:cs typeface="Arial" pitchFamily="34" charset="0"/>
                        </a:rPr>
                        <a:t>carnitine</a:t>
                      </a:r>
                      <a:endParaRPr lang="en-US" sz="1200" b="0" dirty="0">
                        <a:latin typeface="+mn-lt"/>
                        <a:cs typeface="Arial" pitchFamily="34" charset="0"/>
                      </a:endParaRPr>
                    </a:p>
                  </a:txBody>
                  <a:tcPr/>
                </a:tc>
                <a:tc>
                  <a:txBody>
                    <a:bodyPr/>
                    <a:lstStyle/>
                    <a:p>
                      <a:pPr algn="ctr"/>
                      <a:r>
                        <a:rPr lang="en-GB" sz="1200" b="0" dirty="0">
                          <a:latin typeface="+mn-lt"/>
                          <a:cs typeface="Arial" pitchFamily="34" charset="0"/>
                        </a:rPr>
                        <a:t>Beta carotene</a:t>
                      </a:r>
                      <a:endParaRPr lang="en-US" sz="1200" b="0" dirty="0">
                        <a:latin typeface="+mn-lt"/>
                        <a:cs typeface="Arial" pitchFamily="34" charset="0"/>
                      </a:endParaRPr>
                    </a:p>
                  </a:txBody>
                  <a:tcPr/>
                </a:tc>
                <a:tc>
                  <a:txBody>
                    <a:bodyPr/>
                    <a:lstStyle/>
                    <a:p>
                      <a:pPr algn="ctr"/>
                      <a:r>
                        <a:rPr lang="en-GB" sz="1200" b="0" dirty="0">
                          <a:latin typeface="+mn-lt"/>
                          <a:cs typeface="Arial" pitchFamily="34" charset="0"/>
                        </a:rPr>
                        <a:t>Coenzyme</a:t>
                      </a:r>
                      <a:r>
                        <a:rPr lang="en-GB" sz="1200" b="0" baseline="0" dirty="0">
                          <a:latin typeface="+mn-lt"/>
                          <a:cs typeface="Arial" pitchFamily="34" charset="0"/>
                        </a:rPr>
                        <a:t> Q10</a:t>
                      </a:r>
                      <a:endParaRPr lang="en-US" sz="1200" b="0" dirty="0">
                        <a:latin typeface="+mn-lt"/>
                        <a:cs typeface="Arial" pitchFamily="34" charset="0"/>
                      </a:endParaRPr>
                    </a:p>
                  </a:txBody>
                  <a:tcPr/>
                </a:tc>
                <a:tc>
                  <a:txBody>
                    <a:bodyPr/>
                    <a:lstStyle/>
                    <a:p>
                      <a:pPr algn="ctr"/>
                      <a:r>
                        <a:rPr lang="en-GB" sz="1200" b="0" dirty="0">
                          <a:latin typeface="+mn-lt"/>
                          <a:cs typeface="Arial" pitchFamily="34" charset="0"/>
                        </a:rPr>
                        <a:t>DHA</a:t>
                      </a:r>
                      <a:endParaRPr lang="en-US" sz="1200" b="0" dirty="0">
                        <a:latin typeface="+mn-lt"/>
                        <a:cs typeface="Arial" pitchFamily="34" charset="0"/>
                      </a:endParaRPr>
                    </a:p>
                  </a:txBody>
                  <a:tcPr/>
                </a:tc>
                <a:tc>
                  <a:txBody>
                    <a:bodyPr/>
                    <a:lstStyle/>
                    <a:p>
                      <a:pPr algn="ctr"/>
                      <a:r>
                        <a:rPr lang="en-GB" sz="1200" b="0" dirty="0">
                          <a:latin typeface="+mn-lt"/>
                          <a:cs typeface="Arial" pitchFamily="34" charset="0"/>
                        </a:rPr>
                        <a:t>EPA</a:t>
                      </a:r>
                      <a:endParaRPr lang="en-US" sz="1200" b="0" dirty="0">
                        <a:latin typeface="+mn-lt"/>
                        <a:cs typeface="Arial" pitchFamily="34" charset="0"/>
                      </a:endParaRPr>
                    </a:p>
                  </a:txBody>
                  <a:tcPr/>
                </a:tc>
                <a:tc>
                  <a:txBody>
                    <a:bodyPr/>
                    <a:lstStyle/>
                    <a:p>
                      <a:pPr algn="ctr"/>
                      <a:r>
                        <a:rPr lang="en-GB" sz="1200" b="0" dirty="0">
                          <a:latin typeface="+mn-lt"/>
                          <a:cs typeface="Arial" pitchFamily="34" charset="0"/>
                        </a:rPr>
                        <a:t>Ginseng extract</a:t>
                      </a:r>
                      <a:endParaRPr lang="en-US" sz="1200" b="0" dirty="0">
                        <a:latin typeface="+mn-lt"/>
                        <a:cs typeface="Arial" pitchFamily="34" charset="0"/>
                      </a:endParaRPr>
                    </a:p>
                  </a:txBody>
                  <a:tcPr/>
                </a:tc>
                <a:tc>
                  <a:txBody>
                    <a:bodyPr/>
                    <a:lstStyle/>
                    <a:p>
                      <a:pPr algn="ctr"/>
                      <a:r>
                        <a:rPr lang="en-GB" sz="1200" b="0" dirty="0">
                          <a:latin typeface="+mn-lt"/>
                          <a:cs typeface="Arial" pitchFamily="34" charset="0"/>
                        </a:rPr>
                        <a:t>Glutathione</a:t>
                      </a:r>
                      <a:endParaRPr lang="en-US" sz="1200" b="0" dirty="0">
                        <a:latin typeface="+mn-lt"/>
                        <a:cs typeface="Arial" pitchFamily="34" charset="0"/>
                      </a:endParaRPr>
                    </a:p>
                  </a:txBody>
                  <a:tcPr/>
                </a:tc>
                <a:extLst>
                  <a:ext uri="{0D108BD9-81ED-4DB2-BD59-A6C34878D82A}">
                    <a16:rowId xmlns:a16="http://schemas.microsoft.com/office/drawing/2014/main" val="10000"/>
                  </a:ext>
                </a:extLst>
              </a:tr>
              <a:tr h="358897">
                <a:tc>
                  <a:txBody>
                    <a:bodyPr/>
                    <a:lstStyle/>
                    <a:p>
                      <a:r>
                        <a:rPr lang="en-GB" sz="1800" dirty="0" err="1">
                          <a:latin typeface="+mn-lt"/>
                          <a:cs typeface="Arial" pitchFamily="34" charset="0"/>
                        </a:rPr>
                        <a:t>FertilAid</a:t>
                      </a:r>
                      <a:endParaRPr lang="en-US" sz="1800" dirty="0">
                        <a:latin typeface="+mn-lt"/>
                        <a:cs typeface="Arial" pitchFamily="34" charset="0"/>
                      </a:endParaRPr>
                    </a:p>
                  </a:txBody>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tc>
                <a:extLst>
                  <a:ext uri="{0D108BD9-81ED-4DB2-BD59-A6C34878D82A}">
                    <a16:rowId xmlns:a16="http://schemas.microsoft.com/office/drawing/2014/main" val="10001"/>
                  </a:ext>
                </a:extLst>
              </a:tr>
              <a:tr h="358897">
                <a:tc>
                  <a:txBody>
                    <a:bodyPr/>
                    <a:lstStyle/>
                    <a:p>
                      <a:r>
                        <a:rPr lang="en-GB" sz="1800" dirty="0">
                          <a:latin typeface="+mn-lt"/>
                          <a:cs typeface="Arial" pitchFamily="34" charset="0"/>
                        </a:rPr>
                        <a:t>Fertility Support</a:t>
                      </a:r>
                      <a:endParaRPr lang="en-US" sz="1800" dirty="0">
                        <a:latin typeface="+mn-lt"/>
                        <a:cs typeface="Arial" pitchFamily="34" charset="0"/>
                      </a:endParaRPr>
                    </a:p>
                  </a:txBody>
                  <a:tcPr/>
                </a:tc>
                <a:tc>
                  <a:txBody>
                    <a:bodyPr/>
                    <a:lstStyle/>
                    <a:p>
                      <a:endParaRPr lang="en-US" dirty="0">
                        <a:latin typeface="+mn-lt"/>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tc>
                <a:extLst>
                  <a:ext uri="{0D108BD9-81ED-4DB2-BD59-A6C34878D82A}">
                    <a16:rowId xmlns:a16="http://schemas.microsoft.com/office/drawing/2014/main" val="10002"/>
                  </a:ext>
                </a:extLst>
              </a:tr>
              <a:tr h="358897">
                <a:tc>
                  <a:txBody>
                    <a:bodyPr/>
                    <a:lstStyle/>
                    <a:p>
                      <a:r>
                        <a:rPr lang="en-GB" sz="1800" dirty="0" err="1">
                          <a:latin typeface="+mn-lt"/>
                          <a:cs typeface="Arial" pitchFamily="34" charset="0"/>
                        </a:rPr>
                        <a:t>Fertilovit</a:t>
                      </a:r>
                      <a:r>
                        <a:rPr lang="en-GB" sz="1800" dirty="0">
                          <a:latin typeface="+mn-lt"/>
                          <a:cs typeface="Arial" pitchFamily="34" charset="0"/>
                        </a:rPr>
                        <a:t> M Plus</a:t>
                      </a:r>
                      <a:endParaRPr lang="en-US" sz="1800" dirty="0">
                        <a:latin typeface="+mn-lt"/>
                        <a:cs typeface="Arial" pitchFamily="34" charset="0"/>
                      </a:endParaRPr>
                    </a:p>
                  </a:txBody>
                  <a:tcPr/>
                </a:tc>
                <a:tc>
                  <a:txBody>
                    <a:bodyPr/>
                    <a:lstStyle/>
                    <a:p>
                      <a:endParaRPr lang="en-US" dirty="0">
                        <a:latin typeface="+mn-lt"/>
                      </a:endParaRPr>
                    </a:p>
                  </a:txBody>
                  <a:tcPr/>
                </a:tc>
                <a:tc>
                  <a:txBody>
                    <a:bodyPr/>
                    <a:lstStyle/>
                    <a:p>
                      <a:endParaRPr lang="en-US">
                        <a:latin typeface="+mn-lt"/>
                      </a:endParaRPr>
                    </a:p>
                  </a:txBody>
                  <a:tcPr/>
                </a:tc>
                <a:tc>
                  <a:txBody>
                    <a:bodyPr/>
                    <a:lstStyle/>
                    <a:p>
                      <a:endParaRPr lang="en-US" dirty="0">
                        <a:latin typeface="+mn-lt"/>
                      </a:endParaRPr>
                    </a:p>
                  </a:txBody>
                  <a:tcPr>
                    <a:solidFill>
                      <a:srgbClr val="FFC000"/>
                    </a:solidFill>
                  </a:tcPr>
                </a:tc>
                <a:tc>
                  <a:txBody>
                    <a:bodyPr/>
                    <a:lstStyle/>
                    <a:p>
                      <a:endParaRPr lang="en-US">
                        <a:latin typeface="+mn-lt"/>
                      </a:endParaRPr>
                    </a:p>
                  </a:txBody>
                  <a:tcPr/>
                </a:tc>
                <a:tc>
                  <a:txBody>
                    <a:bodyPr/>
                    <a:lstStyle/>
                    <a:p>
                      <a:endParaRPr lang="en-US" dirty="0">
                        <a:latin typeface="+mn-lt"/>
                      </a:endParaRPr>
                    </a:p>
                  </a:txBody>
                  <a:tcPr/>
                </a:tc>
                <a:tc>
                  <a:txBody>
                    <a:bodyPr/>
                    <a:lstStyle/>
                    <a:p>
                      <a:endParaRPr lang="en-US">
                        <a:latin typeface="+mn-lt"/>
                      </a:endParaRPr>
                    </a:p>
                  </a:txBody>
                  <a:tcPr/>
                </a:tc>
                <a:tc>
                  <a:txBody>
                    <a:bodyPr/>
                    <a:lstStyle/>
                    <a:p>
                      <a:endParaRPr lang="en-US" dirty="0">
                        <a:latin typeface="+mn-lt"/>
                      </a:endParaRPr>
                    </a:p>
                  </a:txBody>
                  <a:tcPr>
                    <a:solidFill>
                      <a:srgbClr val="FFC000"/>
                    </a:solidFill>
                  </a:tcPr>
                </a:tc>
                <a:extLst>
                  <a:ext uri="{0D108BD9-81ED-4DB2-BD59-A6C34878D82A}">
                    <a16:rowId xmlns:a16="http://schemas.microsoft.com/office/drawing/2014/main" val="10003"/>
                  </a:ext>
                </a:extLst>
              </a:tr>
              <a:tr h="358897">
                <a:tc>
                  <a:txBody>
                    <a:bodyPr/>
                    <a:lstStyle/>
                    <a:p>
                      <a:r>
                        <a:rPr lang="en-GB" sz="1800" dirty="0" err="1">
                          <a:latin typeface="+mn-lt"/>
                          <a:cs typeface="Arial" pitchFamily="34" charset="0"/>
                        </a:rPr>
                        <a:t>Fertilman</a:t>
                      </a:r>
                      <a:endParaRPr lang="en-US" sz="1800" dirty="0">
                        <a:latin typeface="+mn-lt"/>
                        <a:cs typeface="Arial" pitchFamily="34" charset="0"/>
                      </a:endParaRPr>
                    </a:p>
                  </a:txBody>
                  <a:tcPr/>
                </a:tc>
                <a:tc>
                  <a:txBody>
                    <a:bodyPr/>
                    <a:lstStyle/>
                    <a:p>
                      <a:endParaRPr lang="en-US" dirty="0">
                        <a:latin typeface="+mn-lt"/>
                      </a:endParaRPr>
                    </a:p>
                  </a:txBody>
                  <a:tcPr/>
                </a:tc>
                <a:tc>
                  <a:txBody>
                    <a:bodyPr/>
                    <a:lstStyle/>
                    <a:p>
                      <a:endParaRPr lang="en-US">
                        <a:latin typeface="+mn-lt"/>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solidFill>
                      <a:srgbClr val="FFC000"/>
                    </a:solidFill>
                  </a:tcPr>
                </a:tc>
                <a:extLst>
                  <a:ext uri="{0D108BD9-81ED-4DB2-BD59-A6C34878D82A}">
                    <a16:rowId xmlns:a16="http://schemas.microsoft.com/office/drawing/2014/main" val="10004"/>
                  </a:ext>
                </a:extLst>
              </a:tr>
              <a:tr h="358897">
                <a:tc>
                  <a:txBody>
                    <a:bodyPr/>
                    <a:lstStyle/>
                    <a:p>
                      <a:r>
                        <a:rPr lang="en-GB" sz="1800" dirty="0" err="1">
                          <a:latin typeface="+mn-lt"/>
                          <a:cs typeface="Arial" pitchFamily="34" charset="0"/>
                        </a:rPr>
                        <a:t>Fertilsan</a:t>
                      </a:r>
                      <a:r>
                        <a:rPr lang="en-GB" sz="1800" dirty="0">
                          <a:latin typeface="+mn-lt"/>
                          <a:cs typeface="Arial" pitchFamily="34" charset="0"/>
                        </a:rPr>
                        <a:t> M</a:t>
                      </a:r>
                      <a:endParaRPr lang="en-US" sz="1800" dirty="0">
                        <a:latin typeface="+mn-lt"/>
                        <a:cs typeface="Arial" pitchFamily="34" charset="0"/>
                      </a:endParaRPr>
                    </a:p>
                  </a:txBody>
                  <a:tcPr/>
                </a:tc>
                <a:tc>
                  <a:txBody>
                    <a:bodyPr/>
                    <a:lstStyle/>
                    <a:p>
                      <a:endParaRPr lang="en-US">
                        <a:latin typeface="+mn-lt"/>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solidFill>
                      <a:srgbClr val="FFC000"/>
                    </a:solidFill>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10005"/>
                  </a:ext>
                </a:extLst>
              </a:tr>
              <a:tr h="358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a:latin typeface="+mn-lt"/>
                          <a:cs typeface="Arial" pitchFamily="34" charset="0"/>
                        </a:rPr>
                        <a:t>Fertimax</a:t>
                      </a:r>
                      <a:endParaRPr lang="en-US" sz="1800" dirty="0">
                        <a:latin typeface="+mn-lt"/>
                        <a:cs typeface="Arial" pitchFamily="34" charset="0"/>
                      </a:endParaRPr>
                    </a:p>
                  </a:txBody>
                  <a:tcPr/>
                </a:tc>
                <a:tc>
                  <a:txBody>
                    <a:bodyPr/>
                    <a:lstStyle/>
                    <a:p>
                      <a:endParaRPr lang="en-US" dirty="0">
                        <a:latin typeface="+mn-lt"/>
                      </a:endParaRPr>
                    </a:p>
                  </a:txBody>
                  <a:tcPr/>
                </a:tc>
                <a:tc>
                  <a:txBody>
                    <a:bodyPr/>
                    <a:lstStyle/>
                    <a:p>
                      <a:endParaRPr lang="en-US">
                        <a:latin typeface="+mn-lt"/>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a:latin typeface="+mn-lt"/>
                      </a:endParaRPr>
                    </a:p>
                  </a:txBody>
                  <a:tcPr/>
                </a:tc>
                <a:tc>
                  <a:txBody>
                    <a:bodyPr/>
                    <a:lstStyle/>
                    <a:p>
                      <a:endParaRPr lang="en-US" dirty="0">
                        <a:latin typeface="+mn-lt"/>
                      </a:endParaRPr>
                    </a:p>
                  </a:txBody>
                  <a:tcPr/>
                </a:tc>
                <a:extLst>
                  <a:ext uri="{0D108BD9-81ED-4DB2-BD59-A6C34878D82A}">
                    <a16:rowId xmlns:a16="http://schemas.microsoft.com/office/drawing/2014/main" val="10006"/>
                  </a:ext>
                </a:extLst>
              </a:tr>
              <a:tr h="358897">
                <a:tc>
                  <a:txBody>
                    <a:bodyPr/>
                    <a:lstStyle/>
                    <a:p>
                      <a:r>
                        <a:rPr lang="en-GB" sz="1800" dirty="0" err="1">
                          <a:latin typeface="+mn-lt"/>
                          <a:cs typeface="Arial" pitchFamily="34" charset="0"/>
                        </a:rPr>
                        <a:t>Orthomol</a:t>
                      </a:r>
                      <a:r>
                        <a:rPr lang="en-GB" sz="1800" dirty="0">
                          <a:latin typeface="+mn-lt"/>
                          <a:cs typeface="Arial" pitchFamily="34" charset="0"/>
                        </a:rPr>
                        <a:t> </a:t>
                      </a:r>
                      <a:r>
                        <a:rPr lang="en-GB" sz="1800" dirty="0" err="1">
                          <a:latin typeface="+mn-lt"/>
                          <a:cs typeface="Arial" pitchFamily="34" charset="0"/>
                        </a:rPr>
                        <a:t>Fertil</a:t>
                      </a:r>
                      <a:r>
                        <a:rPr lang="en-GB" sz="1800" dirty="0">
                          <a:latin typeface="+mn-lt"/>
                          <a:cs typeface="Arial" pitchFamily="34" charset="0"/>
                        </a:rPr>
                        <a:t> plus</a:t>
                      </a:r>
                      <a:endParaRPr lang="en-US" sz="1800" dirty="0">
                        <a:latin typeface="+mn-lt"/>
                        <a:cs typeface="Arial" pitchFamily="34" charset="0"/>
                      </a:endParaRPr>
                    </a:p>
                  </a:txBody>
                  <a:tcPr/>
                </a:tc>
                <a:tc>
                  <a:txBody>
                    <a:bodyPr/>
                    <a:lstStyle/>
                    <a:p>
                      <a:endParaRPr lang="en-US" dirty="0">
                        <a:latin typeface="+mn-lt"/>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tc>
                <a:tc>
                  <a:txBody>
                    <a:bodyPr/>
                    <a:lstStyle/>
                    <a:p>
                      <a:endParaRPr lang="en-US" dirty="0">
                        <a:latin typeface="+mn-lt"/>
                      </a:endParaRPr>
                    </a:p>
                  </a:txBody>
                  <a:tcPr/>
                </a:tc>
                <a:extLst>
                  <a:ext uri="{0D108BD9-81ED-4DB2-BD59-A6C34878D82A}">
                    <a16:rowId xmlns:a16="http://schemas.microsoft.com/office/drawing/2014/main" val="10007"/>
                  </a:ext>
                </a:extLst>
              </a:tr>
              <a:tr h="358897">
                <a:tc>
                  <a:txBody>
                    <a:bodyPr/>
                    <a:lstStyle/>
                    <a:p>
                      <a:r>
                        <a:rPr lang="en-GB" sz="1800" dirty="0" err="1">
                          <a:latin typeface="+mn-lt"/>
                          <a:cs typeface="Arial" pitchFamily="34" charset="0"/>
                        </a:rPr>
                        <a:t>Pregnapure</a:t>
                      </a:r>
                      <a:endParaRPr lang="en-US" sz="1800" dirty="0">
                        <a:latin typeface="+mn-lt"/>
                        <a:cs typeface="Arial" pitchFamily="34" charset="0"/>
                      </a:endParaRPr>
                    </a:p>
                  </a:txBody>
                  <a:tcPr/>
                </a:tc>
                <a:tc>
                  <a:txBody>
                    <a:bodyPr/>
                    <a:lstStyle/>
                    <a:p>
                      <a:endParaRPr lang="en-US" dirty="0">
                        <a:latin typeface="+mn-lt"/>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tc>
                <a:extLst>
                  <a:ext uri="{0D108BD9-81ED-4DB2-BD59-A6C34878D82A}">
                    <a16:rowId xmlns:a16="http://schemas.microsoft.com/office/drawing/2014/main" val="10008"/>
                  </a:ext>
                </a:extLst>
              </a:tr>
              <a:tr h="358897">
                <a:tc>
                  <a:txBody>
                    <a:bodyPr/>
                    <a:lstStyle/>
                    <a:p>
                      <a:r>
                        <a:rPr lang="en-GB" sz="1800" dirty="0" err="1">
                          <a:latin typeface="+mn-lt"/>
                          <a:cs typeface="Arial" pitchFamily="34" charset="0"/>
                        </a:rPr>
                        <a:t>Profertil</a:t>
                      </a:r>
                      <a:endParaRPr lang="en-US" sz="1800" dirty="0">
                        <a:latin typeface="+mn-lt"/>
                        <a:cs typeface="Arial" pitchFamily="34" charset="0"/>
                      </a:endParaRP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dirty="0">
                        <a:latin typeface="+mn-lt"/>
                      </a:endParaRPr>
                    </a:p>
                  </a:txBody>
                  <a:tcPr>
                    <a:solidFill>
                      <a:srgbClr val="FFC000"/>
                    </a:solidFill>
                  </a:tcPr>
                </a:tc>
                <a:extLst>
                  <a:ext uri="{0D108BD9-81ED-4DB2-BD59-A6C34878D82A}">
                    <a16:rowId xmlns:a16="http://schemas.microsoft.com/office/drawing/2014/main" val="10009"/>
                  </a:ext>
                </a:extLst>
              </a:tr>
              <a:tr h="358897">
                <a:tc>
                  <a:txBody>
                    <a:bodyPr/>
                    <a:lstStyle/>
                    <a:p>
                      <a:r>
                        <a:rPr lang="en-GB" sz="1800" dirty="0" err="1">
                          <a:latin typeface="+mn-lt"/>
                          <a:cs typeface="Arial" pitchFamily="34" charset="0"/>
                        </a:rPr>
                        <a:t>Proxeed</a:t>
                      </a:r>
                      <a:r>
                        <a:rPr lang="en-GB" sz="1800" dirty="0">
                          <a:latin typeface="+mn-lt"/>
                          <a:cs typeface="Arial" pitchFamily="34" charset="0"/>
                        </a:rPr>
                        <a:t> plus</a:t>
                      </a:r>
                      <a:endParaRPr lang="en-US" sz="1800" dirty="0">
                        <a:latin typeface="+mn-lt"/>
                        <a:cs typeface="Arial" pitchFamily="34" charset="0"/>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tc>
                <a:tc>
                  <a:txBody>
                    <a:bodyPr/>
                    <a:lstStyle/>
                    <a:p>
                      <a:endParaRPr lang="en-US" dirty="0">
                        <a:latin typeface="+mn-lt"/>
                      </a:endParaRPr>
                    </a:p>
                  </a:txBody>
                  <a:tcPr>
                    <a:solidFill>
                      <a:srgbClr val="FFC000"/>
                    </a:solidFill>
                  </a:tcPr>
                </a:tc>
                <a:tc>
                  <a:txBody>
                    <a:bodyPr/>
                    <a:lstStyle/>
                    <a:p>
                      <a:endParaRPr lang="en-US">
                        <a:latin typeface="+mn-lt"/>
                      </a:endParaRPr>
                    </a:p>
                  </a:txBody>
                  <a:tcPr/>
                </a:tc>
                <a:tc>
                  <a:txBody>
                    <a:bodyPr/>
                    <a:lstStyle/>
                    <a:p>
                      <a:endParaRPr lang="en-US" dirty="0">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10010"/>
                  </a:ext>
                </a:extLst>
              </a:tr>
              <a:tr h="358897">
                <a:tc>
                  <a:txBody>
                    <a:bodyPr/>
                    <a:lstStyle/>
                    <a:p>
                      <a:r>
                        <a:rPr lang="en-GB" sz="1800" dirty="0" err="1">
                          <a:latin typeface="+mn-lt"/>
                          <a:cs typeface="Arial" pitchFamily="34" charset="0"/>
                        </a:rPr>
                        <a:t>Vitamen</a:t>
                      </a:r>
                      <a:endParaRPr lang="en-US" sz="1800" dirty="0">
                        <a:latin typeface="+mn-lt"/>
                        <a:cs typeface="Arial" pitchFamily="34" charset="0"/>
                      </a:endParaRP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dirty="0">
                        <a:latin typeface="+mn-lt"/>
                      </a:endParaRPr>
                    </a:p>
                  </a:txBody>
                  <a:tcPr>
                    <a:solidFill>
                      <a:srgbClr val="FFC000"/>
                    </a:solidFill>
                  </a:tcPr>
                </a:tc>
                <a:tc>
                  <a:txBody>
                    <a:bodyPr/>
                    <a:lstStyle/>
                    <a:p>
                      <a:endParaRPr lang="en-US">
                        <a:latin typeface="+mn-lt"/>
                      </a:endParaRPr>
                    </a:p>
                  </a:txBody>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a:latin typeface="+mn-lt"/>
                      </a:endParaRPr>
                    </a:p>
                  </a:txBody>
                  <a:tcPr/>
                </a:tc>
                <a:extLst>
                  <a:ext uri="{0D108BD9-81ED-4DB2-BD59-A6C34878D82A}">
                    <a16:rowId xmlns:a16="http://schemas.microsoft.com/office/drawing/2014/main" val="10011"/>
                  </a:ext>
                </a:extLst>
              </a:tr>
              <a:tr h="358897">
                <a:tc>
                  <a:txBody>
                    <a:bodyPr/>
                    <a:lstStyle/>
                    <a:p>
                      <a:r>
                        <a:rPr lang="en-GB" sz="1800" dirty="0">
                          <a:latin typeface="+mn-lt"/>
                          <a:cs typeface="Arial" pitchFamily="34" charset="0"/>
                        </a:rPr>
                        <a:t>Wellman</a:t>
                      </a:r>
                      <a:r>
                        <a:rPr lang="en-GB" sz="1800" baseline="0" dirty="0">
                          <a:latin typeface="+mn-lt"/>
                          <a:cs typeface="Arial" pitchFamily="34" charset="0"/>
                        </a:rPr>
                        <a:t> Conception</a:t>
                      </a:r>
                      <a:endParaRPr lang="en-US" sz="1800" dirty="0">
                        <a:latin typeface="+mn-lt"/>
                        <a:cs typeface="Arial" pitchFamily="34" charset="0"/>
                      </a:endParaRPr>
                    </a:p>
                  </a:txBody>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tc>
                <a:tc>
                  <a:txBody>
                    <a:bodyPr/>
                    <a:lstStyle/>
                    <a:p>
                      <a:endParaRPr lang="en-US" dirty="0">
                        <a:latin typeface="+mn-lt"/>
                      </a:endParaRPr>
                    </a:p>
                  </a:txBody>
                  <a:tcPr/>
                </a:tc>
                <a:tc>
                  <a:txBody>
                    <a:bodyPr/>
                    <a:lstStyle/>
                    <a:p>
                      <a:endParaRPr lang="en-US" dirty="0">
                        <a:latin typeface="+mn-lt"/>
                      </a:endParaRPr>
                    </a:p>
                  </a:txBody>
                  <a:tcPr>
                    <a:solidFill>
                      <a:srgbClr val="FFC000"/>
                    </a:solidFill>
                  </a:tcPr>
                </a:tc>
                <a:tc>
                  <a:txBody>
                    <a:bodyPr/>
                    <a:lstStyle/>
                    <a:p>
                      <a:endParaRPr lang="en-US" dirty="0">
                        <a:latin typeface="+mn-lt"/>
                      </a:endParaRPr>
                    </a:p>
                  </a:txBody>
                  <a:tcPr>
                    <a:solidFill>
                      <a:srgbClr val="FFC0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59606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168894"/>
            <a:ext cx="10401300" cy="1143000"/>
          </a:xfrm>
        </p:spPr>
        <p:txBody>
          <a:bodyPr>
            <a:noAutofit/>
          </a:bodyPr>
          <a:lstStyle/>
          <a:p>
            <a:r>
              <a:rPr lang="en-GB" sz="4000" dirty="0">
                <a:latin typeface="Gill Sans MT" panose="020B0502020104020203" pitchFamily="34" charset="77"/>
                <a:cs typeface="Arial" panose="020B0604020202020204" pitchFamily="34" charset="0"/>
              </a:rPr>
              <a:t>MICRONUTRIENT SUPPLEMENTS</a:t>
            </a:r>
          </a:p>
        </p:txBody>
      </p:sp>
      <p:sp>
        <p:nvSpPr>
          <p:cNvPr id="3" name="Rectangle 2"/>
          <p:cNvSpPr/>
          <p:nvPr/>
        </p:nvSpPr>
        <p:spPr>
          <a:xfrm>
            <a:off x="9572600" y="6535217"/>
            <a:ext cx="1845762" cy="307777"/>
          </a:xfrm>
          <a:prstGeom prst="rect">
            <a:avLst/>
          </a:prstGeom>
        </p:spPr>
        <p:txBody>
          <a:bodyPr wrap="none">
            <a:spAutoFit/>
          </a:bodyPr>
          <a:lstStyle/>
          <a:p>
            <a:r>
              <a:rPr lang="en-GB" sz="1400" dirty="0">
                <a:latin typeface="+mj-lt"/>
                <a:cs typeface="Arial" panose="020B0604020202020204" pitchFamily="34" charset="0"/>
              </a:rPr>
              <a:t>[Martins da Silva 2019]</a:t>
            </a:r>
          </a:p>
        </p:txBody>
      </p:sp>
      <p:graphicFrame>
        <p:nvGraphicFramePr>
          <p:cNvPr id="4" name="Table 3"/>
          <p:cNvGraphicFramePr>
            <a:graphicFrameLocks noGrp="1"/>
          </p:cNvGraphicFramePr>
          <p:nvPr>
            <p:extLst>
              <p:ext uri="{D42A27DB-BD31-4B8C-83A1-F6EECF244321}">
                <p14:modId xmlns:p14="http://schemas.microsoft.com/office/powerpoint/2010/main" val="964733351"/>
              </p:ext>
            </p:extLst>
          </p:nvPr>
        </p:nvGraphicFramePr>
        <p:xfrm>
          <a:off x="1651918" y="1500395"/>
          <a:ext cx="8888163" cy="4846320"/>
        </p:xfrm>
        <a:graphic>
          <a:graphicData uri="http://schemas.openxmlformats.org/drawingml/2006/table">
            <a:tbl>
              <a:tblPr firstRow="1" bandRow="1">
                <a:tableStyleId>{D7AC3CCA-C797-4891-BE02-D94E43425B78}</a:tableStyleId>
              </a:tblPr>
              <a:tblGrid>
                <a:gridCol w="2222041">
                  <a:extLst>
                    <a:ext uri="{9D8B030D-6E8A-4147-A177-3AD203B41FA5}">
                      <a16:colId xmlns:a16="http://schemas.microsoft.com/office/drawing/2014/main" val="20000"/>
                    </a:ext>
                  </a:extLst>
                </a:gridCol>
                <a:gridCol w="842843">
                  <a:extLst>
                    <a:ext uri="{9D8B030D-6E8A-4147-A177-3AD203B41FA5}">
                      <a16:colId xmlns:a16="http://schemas.microsoft.com/office/drawing/2014/main" val="20001"/>
                    </a:ext>
                  </a:extLst>
                </a:gridCol>
                <a:gridCol w="842843">
                  <a:extLst>
                    <a:ext uri="{9D8B030D-6E8A-4147-A177-3AD203B41FA5}">
                      <a16:colId xmlns:a16="http://schemas.microsoft.com/office/drawing/2014/main" val="20002"/>
                    </a:ext>
                  </a:extLst>
                </a:gridCol>
                <a:gridCol w="842843">
                  <a:extLst>
                    <a:ext uri="{9D8B030D-6E8A-4147-A177-3AD203B41FA5}">
                      <a16:colId xmlns:a16="http://schemas.microsoft.com/office/drawing/2014/main" val="20003"/>
                    </a:ext>
                  </a:extLst>
                </a:gridCol>
                <a:gridCol w="689599">
                  <a:extLst>
                    <a:ext uri="{9D8B030D-6E8A-4147-A177-3AD203B41FA5}">
                      <a16:colId xmlns:a16="http://schemas.microsoft.com/office/drawing/2014/main" val="20004"/>
                    </a:ext>
                  </a:extLst>
                </a:gridCol>
                <a:gridCol w="919465">
                  <a:extLst>
                    <a:ext uri="{9D8B030D-6E8A-4147-A177-3AD203B41FA5}">
                      <a16:colId xmlns:a16="http://schemas.microsoft.com/office/drawing/2014/main" val="20005"/>
                    </a:ext>
                  </a:extLst>
                </a:gridCol>
                <a:gridCol w="816920">
                  <a:extLst>
                    <a:ext uri="{9D8B030D-6E8A-4147-A177-3AD203B41FA5}">
                      <a16:colId xmlns:a16="http://schemas.microsoft.com/office/drawing/2014/main" val="20006"/>
                    </a:ext>
                  </a:extLst>
                </a:gridCol>
                <a:gridCol w="871697">
                  <a:extLst>
                    <a:ext uri="{9D8B030D-6E8A-4147-A177-3AD203B41FA5}">
                      <a16:colId xmlns:a16="http://schemas.microsoft.com/office/drawing/2014/main" val="20007"/>
                    </a:ext>
                  </a:extLst>
                </a:gridCol>
                <a:gridCol w="839912">
                  <a:extLst>
                    <a:ext uri="{9D8B030D-6E8A-4147-A177-3AD203B41FA5}">
                      <a16:colId xmlns:a16="http://schemas.microsoft.com/office/drawing/2014/main" val="20008"/>
                    </a:ext>
                  </a:extLst>
                </a:gridCol>
              </a:tblGrid>
              <a:tr h="364087">
                <a:tc>
                  <a:txBody>
                    <a:bodyPr/>
                    <a:lstStyle/>
                    <a:p>
                      <a:pPr algn="ctr"/>
                      <a:endParaRPr lang="en-US" sz="1200" b="0" dirty="0">
                        <a:latin typeface="+mj-lt"/>
                        <a:cs typeface="Arial" pitchFamily="34" charset="0"/>
                      </a:endParaRPr>
                    </a:p>
                  </a:txBody>
                  <a:tcPr/>
                </a:tc>
                <a:tc>
                  <a:txBody>
                    <a:bodyPr/>
                    <a:lstStyle/>
                    <a:p>
                      <a:pPr algn="ctr"/>
                      <a:r>
                        <a:rPr lang="en-GB" sz="1200" b="0" dirty="0">
                          <a:latin typeface="+mj-lt"/>
                          <a:cs typeface="Arial" pitchFamily="34" charset="0"/>
                        </a:rPr>
                        <a:t>L- </a:t>
                      </a:r>
                    </a:p>
                    <a:p>
                      <a:pPr algn="ctr"/>
                      <a:r>
                        <a:rPr lang="en-GB" sz="1200" b="0" dirty="0" err="1">
                          <a:latin typeface="+mj-lt"/>
                          <a:cs typeface="Arial" pitchFamily="34" charset="0"/>
                        </a:rPr>
                        <a:t>arginine</a:t>
                      </a:r>
                      <a:endParaRPr lang="en-US" sz="1200" b="0" dirty="0">
                        <a:latin typeface="+mj-lt"/>
                        <a:cs typeface="Arial" pitchFamily="34" charset="0"/>
                      </a:endParaRPr>
                    </a:p>
                  </a:txBody>
                  <a:tcPr/>
                </a:tc>
                <a:tc>
                  <a:txBody>
                    <a:bodyPr/>
                    <a:lstStyle/>
                    <a:p>
                      <a:pPr algn="ctr"/>
                      <a:r>
                        <a:rPr lang="en-GB" sz="1200" b="0" dirty="0">
                          <a:latin typeface="+mj-lt"/>
                          <a:cs typeface="Arial" pitchFamily="34" charset="0"/>
                        </a:rPr>
                        <a:t>L-</a:t>
                      </a:r>
                    </a:p>
                    <a:p>
                      <a:pPr algn="ctr"/>
                      <a:r>
                        <a:rPr lang="en-GB" sz="1200" b="0" dirty="0" err="1">
                          <a:latin typeface="+mj-lt"/>
                          <a:cs typeface="Arial" pitchFamily="34" charset="0"/>
                        </a:rPr>
                        <a:t>carnitine</a:t>
                      </a:r>
                      <a:endParaRPr lang="en-US" sz="1200" b="0" dirty="0">
                        <a:latin typeface="+mj-lt"/>
                        <a:cs typeface="Arial" pitchFamily="34" charset="0"/>
                      </a:endParaRPr>
                    </a:p>
                  </a:txBody>
                  <a:tcPr/>
                </a:tc>
                <a:tc>
                  <a:txBody>
                    <a:bodyPr/>
                    <a:lstStyle/>
                    <a:p>
                      <a:pPr algn="ctr"/>
                      <a:r>
                        <a:rPr lang="en-GB" sz="1200" b="0" dirty="0">
                          <a:latin typeface="+mj-lt"/>
                          <a:cs typeface="Arial" pitchFamily="34" charset="0"/>
                        </a:rPr>
                        <a:t>L-</a:t>
                      </a:r>
                    </a:p>
                    <a:p>
                      <a:pPr algn="ctr"/>
                      <a:r>
                        <a:rPr lang="en-GB" sz="1200" b="0" dirty="0" err="1">
                          <a:latin typeface="+mj-lt"/>
                          <a:cs typeface="Arial" pitchFamily="34" charset="0"/>
                        </a:rPr>
                        <a:t>cirtrulline</a:t>
                      </a:r>
                      <a:endParaRPr lang="en-US" sz="1200" b="0" dirty="0">
                        <a:latin typeface="+mj-lt"/>
                        <a:cs typeface="Arial" pitchFamily="34" charset="0"/>
                      </a:endParaRPr>
                    </a:p>
                  </a:txBody>
                  <a:tcPr/>
                </a:tc>
                <a:tc>
                  <a:txBody>
                    <a:bodyPr/>
                    <a:lstStyle/>
                    <a:p>
                      <a:pPr algn="ctr"/>
                      <a:r>
                        <a:rPr lang="en-GB" sz="1200" b="0" dirty="0">
                          <a:latin typeface="+mj-lt"/>
                          <a:cs typeface="Arial" pitchFamily="34" charset="0"/>
                        </a:rPr>
                        <a:t>L-</a:t>
                      </a:r>
                    </a:p>
                    <a:p>
                      <a:pPr algn="ctr"/>
                      <a:r>
                        <a:rPr lang="en-GB" sz="1200" b="0" dirty="0" err="1">
                          <a:latin typeface="+mj-lt"/>
                          <a:cs typeface="Arial" pitchFamily="34" charset="0"/>
                        </a:rPr>
                        <a:t>taurine</a:t>
                      </a:r>
                      <a:endParaRPr lang="en-US" sz="1200" b="0" dirty="0">
                        <a:latin typeface="+mj-lt"/>
                        <a:cs typeface="Arial" pitchFamily="34" charset="0"/>
                      </a:endParaRPr>
                    </a:p>
                  </a:txBody>
                  <a:tcPr/>
                </a:tc>
                <a:tc>
                  <a:txBody>
                    <a:bodyPr/>
                    <a:lstStyle/>
                    <a:p>
                      <a:pPr algn="ctr"/>
                      <a:r>
                        <a:rPr lang="en-GB" sz="1200" b="0" dirty="0" err="1">
                          <a:latin typeface="+mj-lt"/>
                          <a:cs typeface="Arial" pitchFamily="34" charset="0"/>
                        </a:rPr>
                        <a:t>Lycopene</a:t>
                      </a:r>
                      <a:endParaRPr lang="en-US" sz="1200" b="0" dirty="0">
                        <a:latin typeface="+mj-lt"/>
                        <a:cs typeface="Arial" pitchFamily="34" charset="0"/>
                      </a:endParaRPr>
                    </a:p>
                  </a:txBody>
                  <a:tcPr/>
                </a:tc>
                <a:tc>
                  <a:txBody>
                    <a:bodyPr/>
                    <a:lstStyle/>
                    <a:p>
                      <a:pPr algn="ctr"/>
                      <a:r>
                        <a:rPr lang="en-GB" sz="1200" b="0" dirty="0">
                          <a:latin typeface="+mj-lt"/>
                          <a:cs typeface="Arial" pitchFamily="34" charset="0"/>
                        </a:rPr>
                        <a:t>N-acetyl L-</a:t>
                      </a:r>
                      <a:r>
                        <a:rPr lang="en-GB" sz="1200" b="0" dirty="0" err="1">
                          <a:latin typeface="+mj-lt"/>
                          <a:cs typeface="Arial" pitchFamily="34" charset="0"/>
                        </a:rPr>
                        <a:t>cysteine</a:t>
                      </a:r>
                      <a:endParaRPr lang="en-US" sz="1200" b="0" dirty="0">
                        <a:latin typeface="+mj-lt"/>
                        <a:cs typeface="Arial" pitchFamily="34" charset="0"/>
                      </a:endParaRPr>
                    </a:p>
                  </a:txBody>
                  <a:tcPr/>
                </a:tc>
                <a:tc>
                  <a:txBody>
                    <a:bodyPr/>
                    <a:lstStyle/>
                    <a:p>
                      <a:pPr algn="ctr"/>
                      <a:r>
                        <a:rPr lang="en-GB" sz="1200" b="0" dirty="0">
                          <a:latin typeface="+mj-lt"/>
                          <a:cs typeface="Arial" pitchFamily="34" charset="0"/>
                        </a:rPr>
                        <a:t>Omega 3 fatty acids</a:t>
                      </a:r>
                      <a:endParaRPr lang="en-US" sz="1200" b="0" dirty="0">
                        <a:latin typeface="+mj-lt"/>
                        <a:cs typeface="Arial" pitchFamily="34" charset="0"/>
                      </a:endParaRPr>
                    </a:p>
                  </a:txBody>
                  <a:tcPr/>
                </a:tc>
                <a:tc>
                  <a:txBody>
                    <a:bodyPr/>
                    <a:lstStyle/>
                    <a:p>
                      <a:pPr algn="ctr"/>
                      <a:r>
                        <a:rPr lang="en-GB" sz="1200" b="0" dirty="0">
                          <a:latin typeface="+mj-lt"/>
                          <a:cs typeface="Arial" pitchFamily="34" charset="0"/>
                        </a:rPr>
                        <a:t>Pine</a:t>
                      </a:r>
                      <a:r>
                        <a:rPr lang="en-GB" sz="1200" b="0" baseline="0" dirty="0">
                          <a:latin typeface="+mj-lt"/>
                          <a:cs typeface="Arial" pitchFamily="34" charset="0"/>
                        </a:rPr>
                        <a:t> Bark extract</a:t>
                      </a:r>
                      <a:endParaRPr lang="en-US" sz="1200" b="0" dirty="0">
                        <a:latin typeface="+mj-lt"/>
                        <a:cs typeface="Arial" pitchFamily="34" charset="0"/>
                      </a:endParaRPr>
                    </a:p>
                  </a:txBody>
                  <a:tcPr/>
                </a:tc>
                <a:extLst>
                  <a:ext uri="{0D108BD9-81ED-4DB2-BD59-A6C34878D82A}">
                    <a16:rowId xmlns:a16="http://schemas.microsoft.com/office/drawing/2014/main" val="10000"/>
                  </a:ext>
                </a:extLst>
              </a:tr>
              <a:tr h="364087">
                <a:tc>
                  <a:txBody>
                    <a:bodyPr/>
                    <a:lstStyle/>
                    <a:p>
                      <a:r>
                        <a:rPr lang="en-GB" sz="1800" dirty="0" err="1">
                          <a:latin typeface="+mj-lt"/>
                          <a:cs typeface="Arial" pitchFamily="34" charset="0"/>
                        </a:rPr>
                        <a:t>FertilAid</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01"/>
                  </a:ext>
                </a:extLst>
              </a:tr>
              <a:tr h="364087">
                <a:tc>
                  <a:txBody>
                    <a:bodyPr/>
                    <a:lstStyle/>
                    <a:p>
                      <a:r>
                        <a:rPr lang="en-GB" sz="1800" dirty="0">
                          <a:latin typeface="+mj-lt"/>
                          <a:cs typeface="Arial" pitchFamily="34" charset="0"/>
                        </a:rPr>
                        <a:t>Fertility Support</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02"/>
                  </a:ext>
                </a:extLst>
              </a:tr>
              <a:tr h="364087">
                <a:tc>
                  <a:txBody>
                    <a:bodyPr/>
                    <a:lstStyle/>
                    <a:p>
                      <a:r>
                        <a:rPr lang="en-GB" sz="1800" dirty="0" err="1">
                          <a:latin typeface="+mj-lt"/>
                          <a:cs typeface="Arial" pitchFamily="34" charset="0"/>
                        </a:rPr>
                        <a:t>Fertilovit</a:t>
                      </a:r>
                      <a:r>
                        <a:rPr lang="en-GB" sz="1800" dirty="0">
                          <a:latin typeface="+mj-lt"/>
                          <a:cs typeface="Arial" pitchFamily="34" charset="0"/>
                        </a:rPr>
                        <a:t> M Plus</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03"/>
                  </a:ext>
                </a:extLst>
              </a:tr>
              <a:tr h="364087">
                <a:tc>
                  <a:txBody>
                    <a:bodyPr/>
                    <a:lstStyle/>
                    <a:p>
                      <a:r>
                        <a:rPr lang="en-GB" sz="1800" dirty="0" err="1">
                          <a:latin typeface="+mj-lt"/>
                          <a:cs typeface="Arial" pitchFamily="34" charset="0"/>
                        </a:rPr>
                        <a:t>Fertilman</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04"/>
                  </a:ext>
                </a:extLst>
              </a:tr>
              <a:tr h="364087">
                <a:tc>
                  <a:txBody>
                    <a:bodyPr/>
                    <a:lstStyle/>
                    <a:p>
                      <a:r>
                        <a:rPr lang="en-GB" sz="1800" dirty="0" err="1">
                          <a:latin typeface="+mj-lt"/>
                          <a:cs typeface="Arial" pitchFamily="34" charset="0"/>
                        </a:rPr>
                        <a:t>Fertilsan</a:t>
                      </a:r>
                      <a:r>
                        <a:rPr lang="en-GB" sz="1800" dirty="0">
                          <a:latin typeface="+mj-lt"/>
                          <a:cs typeface="Arial" pitchFamily="34" charset="0"/>
                        </a:rPr>
                        <a:t> M</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05"/>
                  </a:ext>
                </a:extLst>
              </a:tr>
              <a:tr h="364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a:latin typeface="+mj-lt"/>
                          <a:cs typeface="Arial" pitchFamily="34" charset="0"/>
                        </a:rPr>
                        <a:t>Fertimax</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06"/>
                  </a:ext>
                </a:extLst>
              </a:tr>
              <a:tr h="364087">
                <a:tc>
                  <a:txBody>
                    <a:bodyPr/>
                    <a:lstStyle/>
                    <a:p>
                      <a:r>
                        <a:rPr lang="en-GB" sz="1800" dirty="0" err="1">
                          <a:latin typeface="+mj-lt"/>
                          <a:cs typeface="Arial" pitchFamily="34" charset="0"/>
                        </a:rPr>
                        <a:t>Orthomol</a:t>
                      </a:r>
                      <a:r>
                        <a:rPr lang="en-GB" sz="1800" dirty="0">
                          <a:latin typeface="+mj-lt"/>
                          <a:cs typeface="Arial" pitchFamily="34" charset="0"/>
                        </a:rPr>
                        <a:t> </a:t>
                      </a:r>
                      <a:r>
                        <a:rPr lang="en-GB" sz="1800" dirty="0" err="1">
                          <a:latin typeface="+mj-lt"/>
                          <a:cs typeface="Arial" pitchFamily="34" charset="0"/>
                        </a:rPr>
                        <a:t>Fertil</a:t>
                      </a:r>
                      <a:r>
                        <a:rPr lang="en-GB" sz="1800" dirty="0">
                          <a:latin typeface="+mj-lt"/>
                          <a:cs typeface="Arial" pitchFamily="34" charset="0"/>
                        </a:rPr>
                        <a:t> plus</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extLst>
                  <a:ext uri="{0D108BD9-81ED-4DB2-BD59-A6C34878D82A}">
                    <a16:rowId xmlns:a16="http://schemas.microsoft.com/office/drawing/2014/main" val="10007"/>
                  </a:ext>
                </a:extLst>
              </a:tr>
              <a:tr h="364087">
                <a:tc>
                  <a:txBody>
                    <a:bodyPr/>
                    <a:lstStyle/>
                    <a:p>
                      <a:r>
                        <a:rPr lang="en-GB" sz="1800" dirty="0" err="1">
                          <a:latin typeface="+mj-lt"/>
                          <a:cs typeface="Arial" pitchFamily="34" charset="0"/>
                        </a:rPr>
                        <a:t>Pregnapure</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08"/>
                  </a:ext>
                </a:extLst>
              </a:tr>
              <a:tr h="364087">
                <a:tc>
                  <a:txBody>
                    <a:bodyPr/>
                    <a:lstStyle/>
                    <a:p>
                      <a:r>
                        <a:rPr lang="en-GB" sz="1800" dirty="0" err="1">
                          <a:latin typeface="+mj-lt"/>
                          <a:cs typeface="Arial" pitchFamily="34" charset="0"/>
                        </a:rPr>
                        <a:t>Profertil</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09"/>
                  </a:ext>
                </a:extLst>
              </a:tr>
              <a:tr h="364087">
                <a:tc>
                  <a:txBody>
                    <a:bodyPr/>
                    <a:lstStyle/>
                    <a:p>
                      <a:r>
                        <a:rPr lang="en-GB" sz="1800" dirty="0" err="1">
                          <a:latin typeface="+mj-lt"/>
                          <a:cs typeface="Arial" pitchFamily="34" charset="0"/>
                        </a:rPr>
                        <a:t>Proxeed</a:t>
                      </a:r>
                      <a:r>
                        <a:rPr lang="en-GB" sz="1800" dirty="0">
                          <a:latin typeface="+mj-lt"/>
                          <a:cs typeface="Arial" pitchFamily="34" charset="0"/>
                        </a:rPr>
                        <a:t> plus</a:t>
                      </a:r>
                      <a:endParaRPr lang="en-US" sz="1800" dirty="0">
                        <a:latin typeface="+mj-lt"/>
                        <a:cs typeface="Arial" pitchFamily="34" charset="0"/>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10"/>
                  </a:ext>
                </a:extLst>
              </a:tr>
              <a:tr h="364087">
                <a:tc>
                  <a:txBody>
                    <a:bodyPr/>
                    <a:lstStyle/>
                    <a:p>
                      <a:r>
                        <a:rPr lang="en-GB" sz="1800" dirty="0" err="1">
                          <a:latin typeface="+mj-lt"/>
                          <a:cs typeface="Arial" pitchFamily="34" charset="0"/>
                        </a:rPr>
                        <a:t>Vitamen</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11"/>
                  </a:ext>
                </a:extLst>
              </a:tr>
              <a:tr h="364087">
                <a:tc>
                  <a:txBody>
                    <a:bodyPr/>
                    <a:lstStyle/>
                    <a:p>
                      <a:r>
                        <a:rPr lang="en-GB" sz="1800" dirty="0">
                          <a:latin typeface="+mj-lt"/>
                          <a:cs typeface="Arial" pitchFamily="34" charset="0"/>
                        </a:rPr>
                        <a:t>Wellman</a:t>
                      </a:r>
                      <a:r>
                        <a:rPr lang="en-GB" sz="1800" baseline="0" dirty="0">
                          <a:latin typeface="+mj-lt"/>
                          <a:cs typeface="Arial" pitchFamily="34" charset="0"/>
                        </a:rPr>
                        <a:t> Conception</a:t>
                      </a:r>
                      <a:endParaRPr lang="en-US" sz="1800" dirty="0">
                        <a:latin typeface="+mj-lt"/>
                        <a:cs typeface="Arial" pitchFamily="34" charset="0"/>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solidFill>
                      <a:srgbClr val="FFC0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79046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64716"/>
            <a:ext cx="7924800" cy="1143000"/>
          </a:xfrm>
        </p:spPr>
        <p:txBody>
          <a:bodyPr>
            <a:normAutofit/>
          </a:bodyPr>
          <a:lstStyle/>
          <a:p>
            <a:r>
              <a:rPr lang="en-GB" sz="4000" dirty="0">
                <a:latin typeface="Gill Sans MT" panose="020B0502020104020203" pitchFamily="34" charset="77"/>
                <a:cs typeface="Arial"/>
              </a:rPr>
              <a:t>MICRONUTRIENTS</a:t>
            </a:r>
            <a:endParaRPr lang="en-US" sz="4000" dirty="0">
              <a:latin typeface="Gill Sans MT" panose="020B0502020104020203" pitchFamily="34" charset="77"/>
              <a:cs typeface="Arial"/>
            </a:endParaRPr>
          </a:p>
        </p:txBody>
      </p:sp>
      <p:sp>
        <p:nvSpPr>
          <p:cNvPr id="3" name="Content Placeholder 2"/>
          <p:cNvSpPr>
            <a:spLocks noGrp="1"/>
          </p:cNvSpPr>
          <p:nvPr>
            <p:ph sz="quarter" idx="13"/>
          </p:nvPr>
        </p:nvSpPr>
        <p:spPr>
          <a:xfrm>
            <a:off x="1066800" y="1547416"/>
            <a:ext cx="10502900" cy="4114800"/>
          </a:xfrm>
        </p:spPr>
        <p:txBody>
          <a:bodyPr>
            <a:noAutofit/>
          </a:bodyPr>
          <a:lstStyle/>
          <a:p>
            <a:pPr>
              <a:spcBef>
                <a:spcPts val="400"/>
              </a:spcBef>
            </a:pPr>
            <a:r>
              <a:rPr lang="en-GB" sz="2800" dirty="0">
                <a:latin typeface="Gill Sans MT" panose="020B0502020104020203" pitchFamily="34" charset="77"/>
                <a:cs typeface="Arial" pitchFamily="34" charset="0"/>
              </a:rPr>
              <a:t>3G/day L-</a:t>
            </a:r>
            <a:r>
              <a:rPr lang="en-GB" sz="2800" dirty="0" err="1">
                <a:latin typeface="Gill Sans MT" panose="020B0502020104020203" pitchFamily="34" charset="77"/>
                <a:cs typeface="Arial" pitchFamily="34" charset="0"/>
              </a:rPr>
              <a:t>carnitine</a:t>
            </a:r>
            <a:r>
              <a:rPr lang="en-GB" sz="2800" dirty="0">
                <a:latin typeface="Gill Sans MT" panose="020B0502020104020203" pitchFamily="34" charset="77"/>
                <a:cs typeface="Arial" pitchFamily="34" charset="0"/>
              </a:rPr>
              <a:t>: significantly increased sperm motility [</a:t>
            </a:r>
            <a:r>
              <a:rPr lang="en-GB" sz="2800" dirty="0" err="1">
                <a:latin typeface="Gill Sans MT" panose="020B0502020104020203" pitchFamily="34" charset="77"/>
                <a:cs typeface="Arial" pitchFamily="34" charset="0"/>
              </a:rPr>
              <a:t>Balercia</a:t>
            </a:r>
            <a:r>
              <a:rPr lang="en-GB" sz="2800" dirty="0">
                <a:latin typeface="Gill Sans MT" panose="020B0502020104020203" pitchFamily="34" charset="77"/>
                <a:cs typeface="Arial" pitchFamily="34" charset="0"/>
              </a:rPr>
              <a:t> et al 2005; </a:t>
            </a:r>
            <a:r>
              <a:rPr lang="en-GB" sz="2800" dirty="0" err="1">
                <a:latin typeface="Gill Sans MT" panose="020B0502020104020203" pitchFamily="34" charset="77"/>
                <a:cs typeface="Arial" pitchFamily="34" charset="0"/>
              </a:rPr>
              <a:t>Peivandi</a:t>
            </a:r>
            <a:r>
              <a:rPr lang="en-GB" sz="2800" dirty="0">
                <a:latin typeface="Gill Sans MT" panose="020B0502020104020203" pitchFamily="34" charset="77"/>
                <a:cs typeface="Arial" pitchFamily="34" charset="0"/>
              </a:rPr>
              <a:t> et al 2010]</a:t>
            </a:r>
          </a:p>
          <a:p>
            <a:pPr>
              <a:spcBef>
                <a:spcPts val="400"/>
              </a:spcBef>
            </a:pPr>
            <a:r>
              <a:rPr lang="en-GB" sz="2800" dirty="0">
                <a:solidFill>
                  <a:srgbClr val="0070C0"/>
                </a:solidFill>
                <a:latin typeface="Gill Sans MT" panose="020B0502020104020203" pitchFamily="34" charset="77"/>
                <a:cs typeface="Arial" pitchFamily="34" charset="0"/>
              </a:rPr>
              <a:t>50mg – 3.4G</a:t>
            </a:r>
          </a:p>
          <a:p>
            <a:pPr>
              <a:spcBef>
                <a:spcPts val="400"/>
              </a:spcBef>
            </a:pPr>
            <a:r>
              <a:rPr lang="en-GB" sz="2800" dirty="0">
                <a:latin typeface="Gill Sans MT" panose="020B0502020104020203" pitchFamily="34" charset="77"/>
                <a:cs typeface="Arial" pitchFamily="34" charset="0"/>
              </a:rPr>
              <a:t>Significant increase in sperm motility following 600mg N-acetyl cysteine supplementation [</a:t>
            </a:r>
            <a:r>
              <a:rPr lang="en-GB" sz="2800" dirty="0" err="1">
                <a:latin typeface="Gill Sans MT" panose="020B0502020104020203" pitchFamily="34" charset="77"/>
                <a:cs typeface="Arial" pitchFamily="34" charset="0"/>
              </a:rPr>
              <a:t>Ciftci</a:t>
            </a:r>
            <a:r>
              <a:rPr lang="en-GB" sz="2800" dirty="0">
                <a:latin typeface="Gill Sans MT" panose="020B0502020104020203" pitchFamily="34" charset="77"/>
                <a:cs typeface="Arial" pitchFamily="34" charset="0"/>
              </a:rPr>
              <a:t> et al 2009; </a:t>
            </a:r>
            <a:r>
              <a:rPr lang="en-GB" sz="2800" dirty="0" err="1">
                <a:latin typeface="Gill Sans MT" panose="020B0502020104020203" pitchFamily="34" charset="77"/>
                <a:cs typeface="Arial" pitchFamily="34" charset="0"/>
              </a:rPr>
              <a:t>Safarinejad</a:t>
            </a:r>
            <a:r>
              <a:rPr lang="en-GB" sz="2800" dirty="0">
                <a:latin typeface="Gill Sans MT" panose="020B0502020104020203" pitchFamily="34" charset="77"/>
                <a:cs typeface="Arial" pitchFamily="34" charset="0"/>
              </a:rPr>
              <a:t> et al 2009; </a:t>
            </a:r>
            <a:r>
              <a:rPr lang="en-GB" sz="2800" dirty="0" err="1">
                <a:latin typeface="Gill Sans MT" panose="020B0502020104020203" pitchFamily="34" charset="77"/>
                <a:cs typeface="Arial" pitchFamily="34" charset="0"/>
              </a:rPr>
              <a:t>Attallah</a:t>
            </a:r>
            <a:r>
              <a:rPr lang="en-GB" sz="2800" dirty="0">
                <a:latin typeface="Gill Sans MT" panose="020B0502020104020203" pitchFamily="34" charset="77"/>
                <a:cs typeface="Arial" pitchFamily="34" charset="0"/>
              </a:rPr>
              <a:t> et al 2013]</a:t>
            </a:r>
          </a:p>
          <a:p>
            <a:pPr>
              <a:spcBef>
                <a:spcPts val="400"/>
              </a:spcBef>
            </a:pPr>
            <a:r>
              <a:rPr lang="en-GB" sz="2800" dirty="0">
                <a:solidFill>
                  <a:srgbClr val="0070C0"/>
                </a:solidFill>
                <a:latin typeface="Gill Sans MT" panose="020B0502020104020203" pitchFamily="34" charset="77"/>
                <a:cs typeface="Arial" pitchFamily="34" charset="0"/>
              </a:rPr>
              <a:t>50 – 80mg</a:t>
            </a:r>
          </a:p>
          <a:p>
            <a:pPr>
              <a:spcBef>
                <a:spcPts val="400"/>
              </a:spcBef>
            </a:pPr>
            <a:r>
              <a:rPr lang="en-GB" sz="2800" dirty="0">
                <a:latin typeface="Gill Sans MT" panose="020B0502020104020203" pitchFamily="34" charset="77"/>
                <a:cs typeface="Arial" pitchFamily="34" charset="0"/>
              </a:rPr>
              <a:t>Improved sperm motility parameters following 300mg Coenzyme Q10 supplement [</a:t>
            </a:r>
            <a:r>
              <a:rPr lang="en-GB" sz="2800" dirty="0" err="1">
                <a:latin typeface="Gill Sans MT" panose="020B0502020104020203" pitchFamily="34" charset="77"/>
                <a:cs typeface="Arial" pitchFamily="34" charset="0"/>
              </a:rPr>
              <a:t>Balercia</a:t>
            </a:r>
            <a:r>
              <a:rPr lang="en-GB" sz="2800" dirty="0">
                <a:latin typeface="Gill Sans MT" panose="020B0502020104020203" pitchFamily="34" charset="77"/>
                <a:cs typeface="Arial" pitchFamily="34" charset="0"/>
              </a:rPr>
              <a:t> et al 2009; </a:t>
            </a:r>
            <a:r>
              <a:rPr lang="en-GB" sz="2800" dirty="0" err="1">
                <a:latin typeface="Gill Sans MT" panose="020B0502020104020203" pitchFamily="34" charset="77"/>
                <a:cs typeface="Arial" pitchFamily="34" charset="0"/>
              </a:rPr>
              <a:t>Safarinejad</a:t>
            </a:r>
            <a:r>
              <a:rPr lang="en-GB" sz="2800" dirty="0">
                <a:latin typeface="Gill Sans MT" panose="020B0502020104020203" pitchFamily="34" charset="77"/>
                <a:cs typeface="Arial" pitchFamily="34" charset="0"/>
              </a:rPr>
              <a:t> et al 2009; </a:t>
            </a:r>
            <a:r>
              <a:rPr lang="en-GB" sz="2800" dirty="0" err="1">
                <a:latin typeface="Gill Sans MT" panose="020B0502020104020203" pitchFamily="34" charset="77"/>
                <a:cs typeface="Arial" pitchFamily="34" charset="0"/>
              </a:rPr>
              <a:t>Safarinejad</a:t>
            </a:r>
            <a:r>
              <a:rPr lang="en-GB" sz="2800" dirty="0">
                <a:latin typeface="Gill Sans MT" panose="020B0502020104020203" pitchFamily="34" charset="77"/>
                <a:cs typeface="Arial" pitchFamily="34" charset="0"/>
              </a:rPr>
              <a:t> et al 2012]</a:t>
            </a:r>
          </a:p>
          <a:p>
            <a:pPr>
              <a:spcBef>
                <a:spcPts val="400"/>
              </a:spcBef>
            </a:pPr>
            <a:r>
              <a:rPr lang="en-GB" sz="2800" dirty="0">
                <a:solidFill>
                  <a:srgbClr val="0070C0"/>
                </a:solidFill>
                <a:latin typeface="Gill Sans MT" panose="020B0502020104020203" pitchFamily="34" charset="77"/>
                <a:cs typeface="Arial" pitchFamily="34" charset="0"/>
              </a:rPr>
              <a:t>2 – 60mg</a:t>
            </a:r>
          </a:p>
        </p:txBody>
      </p:sp>
    </p:spTree>
    <p:extLst>
      <p:ext uri="{BB962C8B-B14F-4D97-AF65-F5344CB8AC3E}">
        <p14:creationId xmlns:p14="http://schemas.microsoft.com/office/powerpoint/2010/main" val="1839484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280640"/>
            <a:ext cx="10058400" cy="1143000"/>
          </a:xfrm>
        </p:spPr>
        <p:txBody>
          <a:bodyPr>
            <a:noAutofit/>
          </a:bodyPr>
          <a:lstStyle/>
          <a:p>
            <a:r>
              <a:rPr lang="en-US" sz="4000" dirty="0">
                <a:latin typeface="Gill Sans MT" panose="020B0502020104020203" pitchFamily="34" charset="77"/>
                <a:cs typeface="Arial"/>
              </a:rPr>
              <a:t>EVIDENCE-BASED MEDICINE?</a:t>
            </a:r>
          </a:p>
        </p:txBody>
      </p:sp>
      <p:sp>
        <p:nvSpPr>
          <p:cNvPr id="3" name="Content Placeholder 2"/>
          <p:cNvSpPr>
            <a:spLocks noGrp="1"/>
          </p:cNvSpPr>
          <p:nvPr>
            <p:ph sz="quarter" idx="13"/>
          </p:nvPr>
        </p:nvSpPr>
        <p:spPr>
          <a:xfrm>
            <a:off x="1066800" y="1471960"/>
            <a:ext cx="10337800" cy="4114800"/>
          </a:xfrm>
        </p:spPr>
        <p:txBody>
          <a:bodyPr>
            <a:normAutofit/>
          </a:bodyPr>
          <a:lstStyle/>
          <a:p>
            <a:r>
              <a:rPr lang="en-US" sz="2800" dirty="0" err="1">
                <a:latin typeface="Gill Sans MT" panose="020B0502020104020203" pitchFamily="34" charset="77"/>
                <a:cs typeface="Arial"/>
              </a:rPr>
              <a:t>Busetto</a:t>
            </a:r>
            <a:r>
              <a:rPr lang="en-US" sz="2800" dirty="0">
                <a:latin typeface="Gill Sans MT" panose="020B0502020104020203" pitchFamily="34" charset="77"/>
                <a:cs typeface="Arial"/>
              </a:rPr>
              <a:t> et al 2012: 114 infertile men (96 completed) 1 sachet </a:t>
            </a:r>
            <a:r>
              <a:rPr lang="en-US" sz="2800" dirty="0" err="1">
                <a:latin typeface="Gill Sans MT" panose="020B0502020104020203" pitchFamily="34" charset="77"/>
                <a:cs typeface="Arial"/>
              </a:rPr>
              <a:t>Proxeed</a:t>
            </a:r>
            <a:r>
              <a:rPr lang="en-US" sz="2800" dirty="0">
                <a:latin typeface="Gill Sans MT" panose="020B0502020104020203" pitchFamily="34" charset="77"/>
                <a:cs typeface="Arial"/>
              </a:rPr>
              <a:t> daily x 4/12</a:t>
            </a:r>
          </a:p>
          <a:p>
            <a:r>
              <a:rPr lang="en-US" sz="2800" dirty="0">
                <a:latin typeface="Gill Sans MT" panose="020B0502020104020203" pitchFamily="34" charset="77"/>
                <a:cs typeface="Arial"/>
              </a:rPr>
              <a:t>Progressive motility 18.3 +/- 3.8 increased to 42.1 +/- 5.5%. No significant improvement in sperm count or % morphologically normal sperm</a:t>
            </a:r>
          </a:p>
        </p:txBody>
      </p:sp>
      <p:graphicFrame>
        <p:nvGraphicFramePr>
          <p:cNvPr id="4" name="Table 3"/>
          <p:cNvGraphicFramePr>
            <a:graphicFrameLocks noGrp="1"/>
          </p:cNvGraphicFramePr>
          <p:nvPr>
            <p:extLst>
              <p:ext uri="{D42A27DB-BD31-4B8C-83A1-F6EECF244321}">
                <p14:modId xmlns:p14="http://schemas.microsoft.com/office/powerpoint/2010/main" val="3191688571"/>
              </p:ext>
            </p:extLst>
          </p:nvPr>
        </p:nvGraphicFramePr>
        <p:xfrm>
          <a:off x="4762500" y="3429000"/>
          <a:ext cx="5424512" cy="3291840"/>
        </p:xfrm>
        <a:graphic>
          <a:graphicData uri="http://schemas.openxmlformats.org/drawingml/2006/table">
            <a:tbl>
              <a:tblPr firstRow="1" bandRow="1">
                <a:tableStyleId>{5C22544A-7EE6-4342-B048-85BDC9FD1C3A}</a:tableStyleId>
              </a:tblPr>
              <a:tblGrid>
                <a:gridCol w="1953653">
                  <a:extLst>
                    <a:ext uri="{9D8B030D-6E8A-4147-A177-3AD203B41FA5}">
                      <a16:colId xmlns:a16="http://schemas.microsoft.com/office/drawing/2014/main" val="20000"/>
                    </a:ext>
                  </a:extLst>
                </a:gridCol>
                <a:gridCol w="1379278">
                  <a:extLst>
                    <a:ext uri="{9D8B030D-6E8A-4147-A177-3AD203B41FA5}">
                      <a16:colId xmlns:a16="http://schemas.microsoft.com/office/drawing/2014/main" val="20001"/>
                    </a:ext>
                  </a:extLst>
                </a:gridCol>
                <a:gridCol w="2091581">
                  <a:extLst>
                    <a:ext uri="{9D8B030D-6E8A-4147-A177-3AD203B41FA5}">
                      <a16:colId xmlns:a16="http://schemas.microsoft.com/office/drawing/2014/main" val="20002"/>
                    </a:ext>
                  </a:extLst>
                </a:gridCol>
              </a:tblGrid>
              <a:tr h="352594">
                <a:tc>
                  <a:txBody>
                    <a:bodyPr/>
                    <a:lstStyle/>
                    <a:p>
                      <a:endParaRPr lang="en-US" sz="1800" dirty="0">
                        <a:solidFill>
                          <a:schemeClr val="tx1"/>
                        </a:solidFill>
                        <a:latin typeface="Gill Sans MT" panose="020B0502020104020203" pitchFamily="34" charset="77"/>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Gill Sans MT" panose="020B0502020104020203" pitchFamily="34" charset="77"/>
                          <a:cs typeface="Arial"/>
                        </a:rPr>
                        <a:t>STUDY</a:t>
                      </a:r>
                    </a:p>
                  </a:txBody>
                  <a:tcPr/>
                </a:tc>
                <a:tc>
                  <a:txBody>
                    <a:bodyPr/>
                    <a:lstStyle/>
                    <a:p>
                      <a:pPr algn="ctr"/>
                      <a:r>
                        <a:rPr lang="en-US" sz="1800" dirty="0">
                          <a:solidFill>
                            <a:schemeClr val="tx1"/>
                          </a:solidFill>
                          <a:latin typeface="Gill Sans MT" panose="020B0502020104020203" pitchFamily="34" charset="77"/>
                          <a:cs typeface="Arial"/>
                        </a:rPr>
                        <a:t>PROXEED PLUS</a:t>
                      </a:r>
                    </a:p>
                  </a:txBody>
                  <a:tcPr/>
                </a:tc>
                <a:extLst>
                  <a:ext uri="{0D108BD9-81ED-4DB2-BD59-A6C34878D82A}">
                    <a16:rowId xmlns:a16="http://schemas.microsoft.com/office/drawing/2014/main" val="10000"/>
                  </a:ext>
                </a:extLst>
              </a:tr>
              <a:tr h="352594">
                <a:tc>
                  <a:txBody>
                    <a:bodyPr/>
                    <a:lstStyle/>
                    <a:p>
                      <a:r>
                        <a:rPr lang="en-US" sz="1800" dirty="0">
                          <a:solidFill>
                            <a:schemeClr val="tx1"/>
                          </a:solidFill>
                          <a:latin typeface="Gill Sans MT" panose="020B0502020104020203" pitchFamily="34" charset="77"/>
                          <a:cs typeface="Arial"/>
                        </a:rPr>
                        <a:t>L-</a:t>
                      </a:r>
                      <a:r>
                        <a:rPr lang="en-US" sz="1800" dirty="0" err="1">
                          <a:solidFill>
                            <a:schemeClr val="tx1"/>
                          </a:solidFill>
                          <a:latin typeface="Gill Sans MT" panose="020B0502020104020203" pitchFamily="34" charset="77"/>
                          <a:cs typeface="Arial"/>
                        </a:rPr>
                        <a:t>carnitine</a:t>
                      </a:r>
                      <a:endParaRPr lang="en-US" sz="1800" dirty="0">
                        <a:solidFill>
                          <a:schemeClr val="tx1"/>
                        </a:solidFill>
                        <a:latin typeface="Gill Sans MT" panose="020B0502020104020203" pitchFamily="34" charset="77"/>
                        <a:cs typeface="Arial"/>
                      </a:endParaRPr>
                    </a:p>
                  </a:txBody>
                  <a:tcPr/>
                </a:tc>
                <a:tc>
                  <a:txBody>
                    <a:bodyPr/>
                    <a:lstStyle/>
                    <a:p>
                      <a:pPr algn="ctr"/>
                      <a:r>
                        <a:rPr lang="en-US" sz="1800" dirty="0">
                          <a:solidFill>
                            <a:schemeClr val="tx1"/>
                          </a:solidFill>
                          <a:latin typeface="Gill Sans MT" panose="020B0502020104020203" pitchFamily="34" charset="77"/>
                          <a:cs typeface="Arial"/>
                        </a:rPr>
                        <a:t>145mg</a:t>
                      </a:r>
                    </a:p>
                  </a:txBody>
                  <a:tcPr/>
                </a:tc>
                <a:tc>
                  <a:txBody>
                    <a:bodyPr/>
                    <a:lstStyle/>
                    <a:p>
                      <a:pPr algn="ctr"/>
                      <a:r>
                        <a:rPr lang="en-US" sz="1800" dirty="0">
                          <a:solidFill>
                            <a:schemeClr val="tx1"/>
                          </a:solidFill>
                          <a:latin typeface="Gill Sans MT" panose="020B0502020104020203" pitchFamily="34" charset="77"/>
                          <a:cs typeface="Arial"/>
                        </a:rPr>
                        <a:t>1000mg BD</a:t>
                      </a:r>
                    </a:p>
                  </a:txBody>
                  <a:tcPr/>
                </a:tc>
                <a:extLst>
                  <a:ext uri="{0D108BD9-81ED-4DB2-BD59-A6C34878D82A}">
                    <a16:rowId xmlns:a16="http://schemas.microsoft.com/office/drawing/2014/main" val="10001"/>
                  </a:ext>
                </a:extLst>
              </a:tr>
              <a:tr h="352594">
                <a:tc>
                  <a:txBody>
                    <a:bodyPr/>
                    <a:lstStyle/>
                    <a:p>
                      <a:r>
                        <a:rPr lang="en-US" sz="1800" dirty="0">
                          <a:solidFill>
                            <a:schemeClr val="tx1"/>
                          </a:solidFill>
                          <a:latin typeface="Gill Sans MT" panose="020B0502020104020203" pitchFamily="34" charset="77"/>
                          <a:cs typeface="Arial"/>
                        </a:rPr>
                        <a:t>Acetyl</a:t>
                      </a:r>
                      <a:r>
                        <a:rPr lang="en-US" sz="1800" baseline="0" dirty="0">
                          <a:solidFill>
                            <a:schemeClr val="tx1"/>
                          </a:solidFill>
                          <a:latin typeface="Gill Sans MT" panose="020B0502020104020203" pitchFamily="34" charset="77"/>
                          <a:cs typeface="Arial"/>
                        </a:rPr>
                        <a:t> L-</a:t>
                      </a:r>
                      <a:r>
                        <a:rPr lang="en-US" sz="1800" baseline="0" dirty="0" err="1">
                          <a:solidFill>
                            <a:schemeClr val="tx1"/>
                          </a:solidFill>
                          <a:latin typeface="Gill Sans MT" panose="020B0502020104020203" pitchFamily="34" charset="77"/>
                          <a:cs typeface="Arial"/>
                        </a:rPr>
                        <a:t>carnitine</a:t>
                      </a:r>
                      <a:endParaRPr lang="en-US" sz="1800" dirty="0">
                        <a:solidFill>
                          <a:schemeClr val="tx1"/>
                        </a:solidFill>
                        <a:latin typeface="Gill Sans MT" panose="020B0502020104020203" pitchFamily="34" charset="77"/>
                        <a:cs typeface="Arial"/>
                      </a:endParaRPr>
                    </a:p>
                  </a:txBody>
                  <a:tcPr/>
                </a:tc>
                <a:tc>
                  <a:txBody>
                    <a:bodyPr/>
                    <a:lstStyle/>
                    <a:p>
                      <a:pPr algn="ctr"/>
                      <a:r>
                        <a:rPr lang="en-US" sz="1800" dirty="0">
                          <a:solidFill>
                            <a:schemeClr val="tx1"/>
                          </a:solidFill>
                          <a:latin typeface="Gill Sans MT" panose="020B0502020104020203" pitchFamily="34" charset="77"/>
                          <a:cs typeface="Arial"/>
                        </a:rPr>
                        <a:t>64mg</a:t>
                      </a:r>
                    </a:p>
                  </a:txBody>
                  <a:tcPr/>
                </a:tc>
                <a:tc>
                  <a:txBody>
                    <a:bodyPr/>
                    <a:lstStyle/>
                    <a:p>
                      <a:pPr algn="ctr"/>
                      <a:r>
                        <a:rPr lang="en-US" sz="1800" dirty="0">
                          <a:solidFill>
                            <a:schemeClr val="tx1"/>
                          </a:solidFill>
                          <a:latin typeface="Gill Sans MT" panose="020B0502020104020203" pitchFamily="34" charset="77"/>
                          <a:cs typeface="Arial"/>
                        </a:rPr>
                        <a:t>500mg BD</a:t>
                      </a:r>
                    </a:p>
                  </a:txBody>
                  <a:tcPr/>
                </a:tc>
                <a:extLst>
                  <a:ext uri="{0D108BD9-81ED-4DB2-BD59-A6C34878D82A}">
                    <a16:rowId xmlns:a16="http://schemas.microsoft.com/office/drawing/2014/main" val="10002"/>
                  </a:ext>
                </a:extLst>
              </a:tr>
              <a:tr h="352594">
                <a:tc>
                  <a:txBody>
                    <a:bodyPr/>
                    <a:lstStyle/>
                    <a:p>
                      <a:r>
                        <a:rPr lang="en-US" sz="1800" dirty="0">
                          <a:solidFill>
                            <a:schemeClr val="tx1"/>
                          </a:solidFill>
                          <a:latin typeface="Gill Sans MT" panose="020B0502020104020203" pitchFamily="34" charset="77"/>
                          <a:cs typeface="Arial"/>
                        </a:rPr>
                        <a:t>Selenium</a:t>
                      </a:r>
                    </a:p>
                  </a:txBody>
                  <a:tcPr/>
                </a:tc>
                <a:tc>
                  <a:txBody>
                    <a:bodyPr/>
                    <a:lstStyle/>
                    <a:p>
                      <a:pPr algn="ctr"/>
                      <a:r>
                        <a:rPr lang="en-US" sz="1800" dirty="0">
                          <a:solidFill>
                            <a:schemeClr val="tx1"/>
                          </a:solidFill>
                          <a:latin typeface="Gill Sans MT" panose="020B0502020104020203" pitchFamily="34" charset="77"/>
                          <a:cs typeface="Arial"/>
                        </a:rPr>
                        <a:t>50mcg</a:t>
                      </a:r>
                    </a:p>
                  </a:txBody>
                  <a:tcPr/>
                </a:tc>
                <a:tc>
                  <a:txBody>
                    <a:bodyPr/>
                    <a:lstStyle/>
                    <a:p>
                      <a:pPr algn="ctr"/>
                      <a:r>
                        <a:rPr lang="en-US" sz="1800" dirty="0">
                          <a:solidFill>
                            <a:schemeClr val="tx1"/>
                          </a:solidFill>
                          <a:latin typeface="Gill Sans MT" panose="020B0502020104020203" pitchFamily="34" charset="77"/>
                          <a:cs typeface="Arial"/>
                        </a:rPr>
                        <a:t>50mcg BD</a:t>
                      </a:r>
                    </a:p>
                  </a:txBody>
                  <a:tcPr/>
                </a:tc>
                <a:extLst>
                  <a:ext uri="{0D108BD9-81ED-4DB2-BD59-A6C34878D82A}">
                    <a16:rowId xmlns:a16="http://schemas.microsoft.com/office/drawing/2014/main" val="10003"/>
                  </a:ext>
                </a:extLst>
              </a:tr>
              <a:tr h="352594">
                <a:tc>
                  <a:txBody>
                    <a:bodyPr/>
                    <a:lstStyle/>
                    <a:p>
                      <a:r>
                        <a:rPr lang="en-US" sz="1800" dirty="0">
                          <a:solidFill>
                            <a:schemeClr val="tx1"/>
                          </a:solidFill>
                          <a:latin typeface="Gill Sans MT" panose="020B0502020104020203" pitchFamily="34" charset="77"/>
                          <a:cs typeface="Arial"/>
                        </a:rPr>
                        <a:t>Zinc</a:t>
                      </a:r>
                    </a:p>
                  </a:txBody>
                  <a:tcPr/>
                </a:tc>
                <a:tc>
                  <a:txBody>
                    <a:bodyPr/>
                    <a:lstStyle/>
                    <a:p>
                      <a:pPr algn="ctr"/>
                      <a:r>
                        <a:rPr lang="en-US" sz="1800" dirty="0">
                          <a:solidFill>
                            <a:schemeClr val="tx1"/>
                          </a:solidFill>
                          <a:latin typeface="Gill Sans MT" panose="020B0502020104020203" pitchFamily="34" charset="77"/>
                          <a:cs typeface="Arial"/>
                        </a:rPr>
                        <a:t>10mg</a:t>
                      </a:r>
                    </a:p>
                  </a:txBody>
                  <a:tcPr/>
                </a:tc>
                <a:tc>
                  <a:txBody>
                    <a:bodyPr/>
                    <a:lstStyle/>
                    <a:p>
                      <a:pPr algn="ctr"/>
                      <a:r>
                        <a:rPr lang="en-US" sz="1800" dirty="0">
                          <a:solidFill>
                            <a:schemeClr val="tx1"/>
                          </a:solidFill>
                          <a:latin typeface="Gill Sans MT" panose="020B0502020104020203" pitchFamily="34" charset="77"/>
                          <a:cs typeface="Arial"/>
                        </a:rPr>
                        <a:t>10mg BD</a:t>
                      </a:r>
                    </a:p>
                  </a:txBody>
                  <a:tcPr/>
                </a:tc>
                <a:extLst>
                  <a:ext uri="{0D108BD9-81ED-4DB2-BD59-A6C34878D82A}">
                    <a16:rowId xmlns:a16="http://schemas.microsoft.com/office/drawing/2014/main" val="10004"/>
                  </a:ext>
                </a:extLst>
              </a:tr>
              <a:tr h="352594">
                <a:tc>
                  <a:txBody>
                    <a:bodyPr/>
                    <a:lstStyle/>
                    <a:p>
                      <a:r>
                        <a:rPr lang="en-US" sz="1800" dirty="0">
                          <a:solidFill>
                            <a:schemeClr val="tx1"/>
                          </a:solidFill>
                          <a:latin typeface="Gill Sans MT" panose="020B0502020104020203" pitchFamily="34" charset="77"/>
                          <a:cs typeface="Arial"/>
                        </a:rPr>
                        <a:t>Coenzyme Q10</a:t>
                      </a:r>
                    </a:p>
                  </a:txBody>
                  <a:tcPr/>
                </a:tc>
                <a:tc>
                  <a:txBody>
                    <a:bodyPr/>
                    <a:lstStyle/>
                    <a:p>
                      <a:pPr algn="ctr"/>
                      <a:r>
                        <a:rPr lang="en-US" sz="1800" dirty="0">
                          <a:solidFill>
                            <a:schemeClr val="tx1"/>
                          </a:solidFill>
                          <a:latin typeface="Gill Sans MT" panose="020B0502020104020203" pitchFamily="34" charset="77"/>
                          <a:cs typeface="Arial"/>
                        </a:rPr>
                        <a:t>20mg</a:t>
                      </a:r>
                    </a:p>
                  </a:txBody>
                  <a:tcPr/>
                </a:tc>
                <a:tc>
                  <a:txBody>
                    <a:bodyPr/>
                    <a:lstStyle/>
                    <a:p>
                      <a:pPr algn="ctr"/>
                      <a:r>
                        <a:rPr lang="en-US" sz="1800" dirty="0">
                          <a:solidFill>
                            <a:schemeClr val="tx1"/>
                          </a:solidFill>
                          <a:latin typeface="Gill Sans MT" panose="020B0502020104020203" pitchFamily="34" charset="77"/>
                          <a:cs typeface="Arial"/>
                        </a:rPr>
                        <a:t>20mg BD</a:t>
                      </a:r>
                    </a:p>
                  </a:txBody>
                  <a:tcPr/>
                </a:tc>
                <a:extLst>
                  <a:ext uri="{0D108BD9-81ED-4DB2-BD59-A6C34878D82A}">
                    <a16:rowId xmlns:a16="http://schemas.microsoft.com/office/drawing/2014/main" val="10005"/>
                  </a:ext>
                </a:extLst>
              </a:tr>
              <a:tr h="352594">
                <a:tc>
                  <a:txBody>
                    <a:bodyPr/>
                    <a:lstStyle/>
                    <a:p>
                      <a:r>
                        <a:rPr lang="en-US" sz="1800" dirty="0" err="1">
                          <a:solidFill>
                            <a:schemeClr val="tx1"/>
                          </a:solidFill>
                          <a:latin typeface="Gill Sans MT" panose="020B0502020104020203" pitchFamily="34" charset="77"/>
                          <a:cs typeface="Arial"/>
                        </a:rPr>
                        <a:t>Vit</a:t>
                      </a:r>
                      <a:r>
                        <a:rPr lang="en-US" sz="1800" dirty="0">
                          <a:solidFill>
                            <a:schemeClr val="tx1"/>
                          </a:solidFill>
                          <a:latin typeface="Gill Sans MT" panose="020B0502020104020203" pitchFamily="34" charset="77"/>
                          <a:cs typeface="Arial"/>
                        </a:rPr>
                        <a:t> C</a:t>
                      </a:r>
                    </a:p>
                  </a:txBody>
                  <a:tcPr/>
                </a:tc>
                <a:tc>
                  <a:txBody>
                    <a:bodyPr/>
                    <a:lstStyle/>
                    <a:p>
                      <a:pPr algn="ctr"/>
                      <a:r>
                        <a:rPr lang="en-US" sz="1800" dirty="0">
                          <a:solidFill>
                            <a:schemeClr val="tx1"/>
                          </a:solidFill>
                          <a:latin typeface="Gill Sans MT" panose="020B0502020104020203" pitchFamily="34" charset="77"/>
                          <a:cs typeface="Arial"/>
                        </a:rPr>
                        <a:t>90mg</a:t>
                      </a:r>
                    </a:p>
                  </a:txBody>
                  <a:tcPr/>
                </a:tc>
                <a:tc>
                  <a:txBody>
                    <a:bodyPr/>
                    <a:lstStyle/>
                    <a:p>
                      <a:pPr algn="ctr"/>
                      <a:r>
                        <a:rPr lang="en-US" sz="1800" dirty="0">
                          <a:solidFill>
                            <a:schemeClr val="tx1"/>
                          </a:solidFill>
                          <a:latin typeface="Gill Sans MT" panose="020B0502020104020203" pitchFamily="34" charset="77"/>
                          <a:cs typeface="Arial"/>
                        </a:rPr>
                        <a:t>90mg BD</a:t>
                      </a:r>
                    </a:p>
                  </a:txBody>
                  <a:tcPr/>
                </a:tc>
                <a:extLst>
                  <a:ext uri="{0D108BD9-81ED-4DB2-BD59-A6C34878D82A}">
                    <a16:rowId xmlns:a16="http://schemas.microsoft.com/office/drawing/2014/main" val="10006"/>
                  </a:ext>
                </a:extLst>
              </a:tr>
              <a:tr h="352594">
                <a:tc>
                  <a:txBody>
                    <a:bodyPr/>
                    <a:lstStyle/>
                    <a:p>
                      <a:r>
                        <a:rPr lang="en-US" sz="1800" dirty="0" err="1">
                          <a:solidFill>
                            <a:schemeClr val="tx1"/>
                          </a:solidFill>
                          <a:latin typeface="Gill Sans MT" panose="020B0502020104020203" pitchFamily="34" charset="77"/>
                          <a:cs typeface="Arial"/>
                        </a:rPr>
                        <a:t>Vit</a:t>
                      </a:r>
                      <a:r>
                        <a:rPr lang="en-US" sz="1800" dirty="0">
                          <a:solidFill>
                            <a:schemeClr val="tx1"/>
                          </a:solidFill>
                          <a:latin typeface="Gill Sans MT" panose="020B0502020104020203" pitchFamily="34" charset="77"/>
                          <a:cs typeface="Arial"/>
                        </a:rPr>
                        <a:t> B12</a:t>
                      </a:r>
                    </a:p>
                  </a:txBody>
                  <a:tcPr/>
                </a:tc>
                <a:tc>
                  <a:txBody>
                    <a:bodyPr/>
                    <a:lstStyle/>
                    <a:p>
                      <a:pPr algn="ctr"/>
                      <a:r>
                        <a:rPr lang="en-US" sz="1800" dirty="0">
                          <a:solidFill>
                            <a:schemeClr val="tx1"/>
                          </a:solidFill>
                          <a:latin typeface="Gill Sans MT" panose="020B0502020104020203" pitchFamily="34" charset="77"/>
                          <a:cs typeface="Arial"/>
                        </a:rPr>
                        <a:t>1.5mcg</a:t>
                      </a:r>
                    </a:p>
                  </a:txBody>
                  <a:tcPr/>
                </a:tc>
                <a:tc>
                  <a:txBody>
                    <a:bodyPr/>
                    <a:lstStyle/>
                    <a:p>
                      <a:pPr algn="ctr"/>
                      <a:r>
                        <a:rPr lang="en-US" sz="1800" dirty="0">
                          <a:solidFill>
                            <a:schemeClr val="tx1"/>
                          </a:solidFill>
                          <a:latin typeface="Gill Sans MT" panose="020B0502020104020203" pitchFamily="34" charset="77"/>
                          <a:cs typeface="Arial"/>
                        </a:rPr>
                        <a:t>1.5mcg BD</a:t>
                      </a:r>
                    </a:p>
                  </a:txBody>
                  <a:tcPr/>
                </a:tc>
                <a:extLst>
                  <a:ext uri="{0D108BD9-81ED-4DB2-BD59-A6C34878D82A}">
                    <a16:rowId xmlns:a16="http://schemas.microsoft.com/office/drawing/2014/main" val="10007"/>
                  </a:ext>
                </a:extLst>
              </a:tr>
              <a:tr h="352594">
                <a:tc>
                  <a:txBody>
                    <a:bodyPr/>
                    <a:lstStyle/>
                    <a:p>
                      <a:r>
                        <a:rPr lang="en-US" sz="1800" dirty="0">
                          <a:solidFill>
                            <a:schemeClr val="tx1"/>
                          </a:solidFill>
                          <a:latin typeface="Gill Sans MT" panose="020B0502020104020203" pitchFamily="34" charset="77"/>
                          <a:cs typeface="Arial"/>
                        </a:rPr>
                        <a:t>Folic acid</a:t>
                      </a:r>
                    </a:p>
                  </a:txBody>
                  <a:tcPr/>
                </a:tc>
                <a:tc>
                  <a:txBody>
                    <a:bodyPr/>
                    <a:lstStyle/>
                    <a:p>
                      <a:pPr algn="ctr"/>
                      <a:r>
                        <a:rPr lang="en-US" sz="1800" dirty="0">
                          <a:solidFill>
                            <a:schemeClr val="tx1"/>
                          </a:solidFill>
                          <a:latin typeface="Gill Sans MT" panose="020B0502020104020203" pitchFamily="34" charset="77"/>
                          <a:cs typeface="Arial"/>
                        </a:rPr>
                        <a:t>200mcg</a:t>
                      </a:r>
                    </a:p>
                  </a:txBody>
                  <a:tcPr/>
                </a:tc>
                <a:tc>
                  <a:txBody>
                    <a:bodyPr/>
                    <a:lstStyle/>
                    <a:p>
                      <a:pPr algn="ctr"/>
                      <a:r>
                        <a:rPr lang="en-US" sz="1800" dirty="0">
                          <a:solidFill>
                            <a:schemeClr val="tx1"/>
                          </a:solidFill>
                          <a:latin typeface="Gill Sans MT" panose="020B0502020104020203" pitchFamily="34" charset="77"/>
                          <a:cs typeface="Arial"/>
                        </a:rPr>
                        <a:t>200mcg BD</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35365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6616"/>
            <a:ext cx="7924800" cy="1143000"/>
          </a:xfrm>
        </p:spPr>
        <p:txBody>
          <a:bodyPr>
            <a:noAutofit/>
          </a:bodyPr>
          <a:lstStyle/>
          <a:p>
            <a:r>
              <a:rPr lang="en-US" sz="4000" dirty="0">
                <a:latin typeface="+mn-lt"/>
                <a:cs typeface="Arial"/>
              </a:rPr>
              <a:t>COCHRANE Review </a:t>
            </a:r>
            <a:r>
              <a:rPr lang="en-US" sz="4000" dirty="0">
                <a:latin typeface="+mn-lt"/>
              </a:rPr>
              <a:t> </a:t>
            </a:r>
          </a:p>
        </p:txBody>
      </p:sp>
      <p:sp>
        <p:nvSpPr>
          <p:cNvPr id="3" name="Content Placeholder 2"/>
          <p:cNvSpPr>
            <a:spLocks noGrp="1"/>
          </p:cNvSpPr>
          <p:nvPr>
            <p:ph sz="quarter" idx="13"/>
          </p:nvPr>
        </p:nvSpPr>
        <p:spPr/>
        <p:txBody>
          <a:bodyPr/>
          <a:lstStyle/>
          <a:p>
            <a:r>
              <a:rPr lang="en-US" sz="2800" dirty="0">
                <a:latin typeface="Gill Sans MT" panose="020B0502020104020203" pitchFamily="34" charset="77"/>
                <a:cs typeface="Arial"/>
              </a:rPr>
              <a:t>Antioxidants for male subfertility [</a:t>
            </a:r>
            <a:r>
              <a:rPr lang="en-US" sz="2800" dirty="0" err="1">
                <a:latin typeface="Gill Sans MT" panose="020B0502020104020203" pitchFamily="34" charset="77"/>
                <a:cs typeface="Arial"/>
              </a:rPr>
              <a:t>Showell</a:t>
            </a:r>
            <a:r>
              <a:rPr lang="en-US" sz="2800" dirty="0">
                <a:latin typeface="Gill Sans MT" panose="020B0502020104020203" pitchFamily="34" charset="77"/>
                <a:cs typeface="Arial"/>
              </a:rPr>
              <a:t> et al 2014]</a:t>
            </a:r>
          </a:p>
          <a:p>
            <a:r>
              <a:rPr lang="en-US" sz="2800" dirty="0">
                <a:latin typeface="Gill Sans MT" panose="020B0502020104020203" pitchFamily="34" charset="77"/>
                <a:cs typeface="Arial"/>
              </a:rPr>
              <a:t>48 RCTs comparing single / combined antioxidants v. placebo / no treatment / another antioxidant</a:t>
            </a:r>
          </a:p>
          <a:p>
            <a:r>
              <a:rPr lang="en-US" sz="2800" dirty="0">
                <a:latin typeface="Gill Sans MT" panose="020B0502020104020203" pitchFamily="34" charset="77"/>
                <a:cs typeface="Arial"/>
              </a:rPr>
              <a:t>4179 </a:t>
            </a:r>
            <a:r>
              <a:rPr lang="en-US" sz="2800" dirty="0" err="1">
                <a:latin typeface="Gill Sans MT" panose="020B0502020104020203" pitchFamily="34" charset="77"/>
                <a:cs typeface="Arial"/>
              </a:rPr>
              <a:t>subfertile</a:t>
            </a:r>
            <a:r>
              <a:rPr lang="en-US" sz="2800" dirty="0">
                <a:latin typeface="Gill Sans MT" panose="020B0502020104020203" pitchFamily="34" charset="77"/>
                <a:cs typeface="Arial"/>
              </a:rPr>
              <a:t> men</a:t>
            </a:r>
          </a:p>
          <a:p>
            <a:r>
              <a:rPr lang="en-US" sz="2800" dirty="0">
                <a:latin typeface="Gill Sans MT" panose="020B0502020104020203" pitchFamily="34" charset="77"/>
                <a:cs typeface="Arial"/>
              </a:rPr>
              <a:t>Age 20 – 52 y</a:t>
            </a:r>
          </a:p>
          <a:p>
            <a:r>
              <a:rPr lang="en-US" sz="2800" dirty="0">
                <a:latin typeface="Gill Sans MT" panose="020B0502020104020203" pitchFamily="34" charset="77"/>
                <a:cs typeface="Arial"/>
              </a:rPr>
              <a:t>Treated for 3 - 26 weeks</a:t>
            </a:r>
          </a:p>
          <a:p>
            <a:r>
              <a:rPr lang="en-US" sz="2800" dirty="0">
                <a:latin typeface="Gill Sans MT" panose="020B0502020104020203" pitchFamily="34" charset="77"/>
                <a:cs typeface="Arial"/>
              </a:rPr>
              <a:t>Follow up 3 weeks – 2y</a:t>
            </a:r>
          </a:p>
          <a:p>
            <a:endParaRPr lang="en-US" dirty="0"/>
          </a:p>
        </p:txBody>
      </p:sp>
    </p:spTree>
    <p:extLst>
      <p:ext uri="{BB962C8B-B14F-4D97-AF65-F5344CB8AC3E}">
        <p14:creationId xmlns:p14="http://schemas.microsoft.com/office/powerpoint/2010/main" val="3080174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6616"/>
            <a:ext cx="7924800" cy="1143000"/>
          </a:xfrm>
        </p:spPr>
        <p:txBody>
          <a:bodyPr>
            <a:noAutofit/>
          </a:bodyPr>
          <a:lstStyle/>
          <a:p>
            <a:r>
              <a:rPr lang="en-US" sz="4000" dirty="0">
                <a:latin typeface="+mn-lt"/>
                <a:cs typeface="Arial"/>
              </a:rPr>
              <a:t>COCHRANE Review </a:t>
            </a:r>
            <a:r>
              <a:rPr lang="en-US" sz="4000" dirty="0">
                <a:latin typeface="+mn-lt"/>
              </a:rPr>
              <a:t> </a:t>
            </a:r>
          </a:p>
        </p:txBody>
      </p:sp>
      <p:sp>
        <p:nvSpPr>
          <p:cNvPr id="3" name="Content Placeholder 2"/>
          <p:cNvSpPr>
            <a:spLocks noGrp="1"/>
          </p:cNvSpPr>
          <p:nvPr>
            <p:ph sz="quarter" idx="13"/>
          </p:nvPr>
        </p:nvSpPr>
        <p:spPr/>
        <p:txBody>
          <a:bodyPr/>
          <a:lstStyle/>
          <a:p>
            <a:r>
              <a:rPr lang="en-US" sz="2800" dirty="0">
                <a:latin typeface="Gill Sans MT" panose="020B0502020104020203" pitchFamily="34" charset="77"/>
                <a:cs typeface="Arial"/>
              </a:rPr>
              <a:t>Most studies reported sperm parameters as primary outcome</a:t>
            </a:r>
          </a:p>
          <a:p>
            <a:r>
              <a:rPr lang="en-US" sz="2800" dirty="0">
                <a:latin typeface="Gill Sans MT" panose="020B0502020104020203" pitchFamily="34" charset="77"/>
                <a:cs typeface="Arial"/>
              </a:rPr>
              <a:t>Only 4 small studies (277 couples in total) evaluated LBR</a:t>
            </a:r>
          </a:p>
          <a:p>
            <a:r>
              <a:rPr lang="en-US" sz="2800" dirty="0">
                <a:latin typeface="Gill Sans MT" panose="020B0502020104020203" pitchFamily="34" charset="77"/>
                <a:cs typeface="Arial"/>
              </a:rPr>
              <a:t>Only 7 small studies evaluated CPR</a:t>
            </a:r>
          </a:p>
          <a:p>
            <a:r>
              <a:rPr lang="en-US" sz="2800" dirty="0">
                <a:latin typeface="Gill Sans MT" panose="020B0502020104020203" pitchFamily="34" charset="77"/>
                <a:cs typeface="Arial"/>
              </a:rPr>
              <a:t>Insufficient evidence to demonstrate difference in miscarriage rates</a:t>
            </a:r>
          </a:p>
          <a:p>
            <a:r>
              <a:rPr lang="en-US" sz="2800" dirty="0">
                <a:latin typeface="Gill Sans MT" panose="020B0502020104020203" pitchFamily="34" charset="77"/>
                <a:cs typeface="Arial"/>
              </a:rPr>
              <a:t>‘More high quality, larger, placebo-controlled trials reporting on outcomes and adverse events are needed to draw definite conclusions’</a:t>
            </a:r>
          </a:p>
          <a:p>
            <a:endParaRPr lang="en-US" dirty="0"/>
          </a:p>
        </p:txBody>
      </p:sp>
    </p:spTree>
    <p:extLst>
      <p:ext uri="{BB962C8B-B14F-4D97-AF65-F5344CB8AC3E}">
        <p14:creationId xmlns:p14="http://schemas.microsoft.com/office/powerpoint/2010/main" val="2801401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76832"/>
            <a:ext cx="7729728" cy="1188720"/>
          </a:xfrm>
        </p:spPr>
        <p:txBody>
          <a:bodyPr>
            <a:normAutofit/>
          </a:bodyPr>
          <a:lstStyle/>
          <a:p>
            <a:r>
              <a:rPr lang="en-US" sz="4000" dirty="0"/>
              <a:t>Antioxidants</a:t>
            </a:r>
          </a:p>
        </p:txBody>
      </p:sp>
      <p:pic>
        <p:nvPicPr>
          <p:cNvPr id="4" name="Content Placeholder 3"/>
          <p:cNvPicPr>
            <a:picLocks noGrp="1" noChangeAspect="1"/>
          </p:cNvPicPr>
          <p:nvPr>
            <p:ph idx="1"/>
          </p:nvPr>
        </p:nvPicPr>
        <p:blipFill>
          <a:blip r:embed="rId3"/>
          <a:stretch>
            <a:fillRect/>
          </a:stretch>
        </p:blipFill>
        <p:spPr>
          <a:xfrm>
            <a:off x="2585442" y="2153413"/>
            <a:ext cx="6660158" cy="3862658"/>
          </a:xfrm>
        </p:spPr>
      </p:pic>
      <p:sp>
        <p:nvSpPr>
          <p:cNvPr id="5" name="Rectangle 4"/>
          <p:cNvSpPr/>
          <p:nvPr/>
        </p:nvSpPr>
        <p:spPr>
          <a:xfrm>
            <a:off x="8142887" y="6128262"/>
            <a:ext cx="1903085" cy="369332"/>
          </a:xfrm>
          <a:prstGeom prst="rect">
            <a:avLst/>
          </a:prstGeom>
        </p:spPr>
        <p:txBody>
          <a:bodyPr wrap="none">
            <a:spAutoFit/>
          </a:bodyPr>
          <a:lstStyle/>
          <a:p>
            <a:r>
              <a:rPr lang="en-US" dirty="0" err="1"/>
              <a:t>Showell</a:t>
            </a:r>
            <a:r>
              <a:rPr lang="en-US" dirty="0"/>
              <a:t> et al 2014</a:t>
            </a:r>
          </a:p>
        </p:txBody>
      </p:sp>
    </p:spTree>
    <p:extLst>
      <p:ext uri="{BB962C8B-B14F-4D97-AF65-F5344CB8AC3E}">
        <p14:creationId xmlns:p14="http://schemas.microsoft.com/office/powerpoint/2010/main" val="4126536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358140"/>
            <a:ext cx="8585200" cy="1188720"/>
          </a:xfrm>
        </p:spPr>
        <p:txBody>
          <a:bodyPr>
            <a:noAutofit/>
          </a:bodyPr>
          <a:lstStyle/>
          <a:p>
            <a:r>
              <a:rPr lang="en-US" sz="4000" dirty="0"/>
              <a:t>Antioxidants: CPR</a:t>
            </a:r>
          </a:p>
        </p:txBody>
      </p:sp>
      <p:pic>
        <p:nvPicPr>
          <p:cNvPr id="4" name="Content Placeholder 3"/>
          <p:cNvPicPr>
            <a:picLocks noGrp="1" noChangeAspect="1"/>
          </p:cNvPicPr>
          <p:nvPr>
            <p:ph idx="1"/>
          </p:nvPr>
        </p:nvPicPr>
        <p:blipFill>
          <a:blip r:embed="rId3"/>
          <a:stretch>
            <a:fillRect/>
          </a:stretch>
        </p:blipFill>
        <p:spPr>
          <a:xfrm>
            <a:off x="4114800" y="1683436"/>
            <a:ext cx="4156075" cy="5077152"/>
          </a:xfrm>
        </p:spPr>
      </p:pic>
      <p:sp>
        <p:nvSpPr>
          <p:cNvPr id="5" name="Rectangle 4"/>
          <p:cNvSpPr/>
          <p:nvPr/>
        </p:nvSpPr>
        <p:spPr>
          <a:xfrm>
            <a:off x="8270875" y="6334760"/>
            <a:ext cx="1903085" cy="369332"/>
          </a:xfrm>
          <a:prstGeom prst="rect">
            <a:avLst/>
          </a:prstGeom>
        </p:spPr>
        <p:txBody>
          <a:bodyPr wrap="none">
            <a:spAutoFit/>
          </a:bodyPr>
          <a:lstStyle/>
          <a:p>
            <a:r>
              <a:rPr lang="en-US" dirty="0" err="1"/>
              <a:t>Showell</a:t>
            </a:r>
            <a:r>
              <a:rPr lang="en-US" dirty="0"/>
              <a:t> et al 2014</a:t>
            </a:r>
          </a:p>
        </p:txBody>
      </p:sp>
    </p:spTree>
    <p:extLst>
      <p:ext uri="{BB962C8B-B14F-4D97-AF65-F5344CB8AC3E}">
        <p14:creationId xmlns:p14="http://schemas.microsoft.com/office/powerpoint/2010/main" val="183715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2DCD-8D58-BF4A-9D39-395CAECF0D95}"/>
              </a:ext>
            </a:extLst>
          </p:cNvPr>
          <p:cNvSpPr>
            <a:spLocks noGrp="1"/>
          </p:cNvSpPr>
          <p:nvPr>
            <p:ph type="title"/>
          </p:nvPr>
        </p:nvSpPr>
        <p:spPr>
          <a:xfrm>
            <a:off x="383059" y="454025"/>
            <a:ext cx="11491784" cy="1143000"/>
          </a:xfrm>
        </p:spPr>
        <p:txBody>
          <a:bodyPr>
            <a:noAutofit/>
          </a:bodyPr>
          <a:lstStyle/>
          <a:p>
            <a:pPr algn="ctr">
              <a:defRPr/>
            </a:pPr>
            <a:r>
              <a:rPr lang="en-GB" sz="4000" dirty="0"/>
              <a:t>Diagnostic semen analysis</a:t>
            </a:r>
            <a:endParaRPr lang="en-US" sz="4000" dirty="0"/>
          </a:p>
        </p:txBody>
      </p:sp>
      <p:sp>
        <p:nvSpPr>
          <p:cNvPr id="6147" name="Content Placeholder 2">
            <a:extLst>
              <a:ext uri="{FF2B5EF4-FFF2-40B4-BE49-F238E27FC236}">
                <a16:creationId xmlns:a16="http://schemas.microsoft.com/office/drawing/2014/main" id="{C8519804-7722-8343-9F32-AE85664F9BAF}"/>
              </a:ext>
            </a:extLst>
          </p:cNvPr>
          <p:cNvSpPr>
            <a:spLocks noGrp="1"/>
          </p:cNvSpPr>
          <p:nvPr>
            <p:ph idx="1"/>
          </p:nvPr>
        </p:nvSpPr>
        <p:spPr>
          <a:xfrm>
            <a:off x="1928813" y="1214439"/>
            <a:ext cx="8229600" cy="4625975"/>
          </a:xfrm>
        </p:spPr>
        <p:txBody>
          <a:bodyPr/>
          <a:lstStyle/>
          <a:p>
            <a:pPr marL="0" indent="0" eaLnBrk="1" hangingPunct="1">
              <a:buNone/>
            </a:pPr>
            <a:r>
              <a:rPr lang="en-GB" altLang="en-US" sz="2400"/>
              <a:t> </a:t>
            </a:r>
            <a:endParaRPr lang="en-GB" altLang="en-US" dirty="0"/>
          </a:p>
        </p:txBody>
      </p:sp>
      <p:graphicFrame>
        <p:nvGraphicFramePr>
          <p:cNvPr id="4" name="Table 3">
            <a:extLst>
              <a:ext uri="{FF2B5EF4-FFF2-40B4-BE49-F238E27FC236}">
                <a16:creationId xmlns:a16="http://schemas.microsoft.com/office/drawing/2014/main" id="{DD5DEB7E-5593-6B42-BF72-2AA950DF9B1C}"/>
              </a:ext>
            </a:extLst>
          </p:cNvPr>
          <p:cNvGraphicFramePr>
            <a:graphicFrameLocks noGrp="1"/>
          </p:cNvGraphicFramePr>
          <p:nvPr>
            <p:extLst>
              <p:ext uri="{D42A27DB-BD31-4B8C-83A1-F6EECF244321}">
                <p14:modId xmlns:p14="http://schemas.microsoft.com/office/powerpoint/2010/main" val="3279957233"/>
              </p:ext>
            </p:extLst>
          </p:nvPr>
        </p:nvGraphicFramePr>
        <p:xfrm>
          <a:off x="2081214" y="1825625"/>
          <a:ext cx="7921625" cy="4618046"/>
        </p:xfrm>
        <a:graphic>
          <a:graphicData uri="http://schemas.openxmlformats.org/drawingml/2006/table">
            <a:tbl>
              <a:tblPr firstRow="1" bandRow="1">
                <a:tableStyleId>{21E4AEA4-8DFA-4A89-87EB-49C32662AFE0}</a:tableStyleId>
              </a:tblPr>
              <a:tblGrid>
                <a:gridCol w="5473123">
                  <a:extLst>
                    <a:ext uri="{9D8B030D-6E8A-4147-A177-3AD203B41FA5}">
                      <a16:colId xmlns:a16="http://schemas.microsoft.com/office/drawing/2014/main" val="20000"/>
                    </a:ext>
                  </a:extLst>
                </a:gridCol>
                <a:gridCol w="2448502">
                  <a:extLst>
                    <a:ext uri="{9D8B030D-6E8A-4147-A177-3AD203B41FA5}">
                      <a16:colId xmlns:a16="http://schemas.microsoft.com/office/drawing/2014/main" val="20001"/>
                    </a:ext>
                  </a:extLst>
                </a:gridCol>
              </a:tblGrid>
              <a:tr h="640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Parameter</a:t>
                      </a:r>
                    </a:p>
                  </a:txBody>
                  <a:tcPr marL="91449" marR="91449"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Lower Reference Limit</a:t>
                      </a:r>
                    </a:p>
                  </a:txBody>
                  <a:tcPr marL="91449" marR="91449" marT="45724" marB="45724"/>
                </a:tc>
                <a:extLst>
                  <a:ext uri="{0D108BD9-81ED-4DB2-BD59-A6C34878D82A}">
                    <a16:rowId xmlns:a16="http://schemas.microsoft.com/office/drawing/2014/main" val="10000"/>
                  </a:ext>
                </a:extLst>
              </a:tr>
              <a:tr h="370875">
                <a:tc>
                  <a:txBody>
                    <a:bodyPr/>
                    <a:lstStyle/>
                    <a:p>
                      <a:r>
                        <a:rPr lang="en-GB" sz="1800" dirty="0"/>
                        <a:t>Semen Volume</a:t>
                      </a:r>
                      <a:r>
                        <a:rPr lang="en-GB" sz="1800" baseline="0" dirty="0"/>
                        <a:t> (ml)</a:t>
                      </a:r>
                      <a:endParaRPr lang="en-GB" sz="1800" dirty="0"/>
                    </a:p>
                  </a:txBody>
                  <a:tcPr marL="91449" marR="91449" marT="45724" marB="45724"/>
                </a:tc>
                <a:tc>
                  <a:txBody>
                    <a:bodyPr/>
                    <a:lstStyle/>
                    <a:p>
                      <a:pPr algn="ctr"/>
                      <a:r>
                        <a:rPr lang="en-GB" sz="1800" dirty="0"/>
                        <a:t>1.5 </a:t>
                      </a:r>
                    </a:p>
                  </a:txBody>
                  <a:tcPr marL="91449" marR="91449" marT="45724" marB="45724"/>
                </a:tc>
                <a:extLst>
                  <a:ext uri="{0D108BD9-81ED-4DB2-BD59-A6C34878D82A}">
                    <a16:rowId xmlns:a16="http://schemas.microsoft.com/office/drawing/2014/main" val="10001"/>
                  </a:ext>
                </a:extLst>
              </a:tr>
              <a:tr h="370875">
                <a:tc>
                  <a:txBody>
                    <a:bodyPr/>
                    <a:lstStyle/>
                    <a:p>
                      <a:r>
                        <a:rPr lang="en-GB" sz="1800" dirty="0"/>
                        <a:t>Total sperm number (10</a:t>
                      </a:r>
                      <a:r>
                        <a:rPr lang="en-GB" sz="1800" baseline="30000" dirty="0"/>
                        <a:t>6</a:t>
                      </a:r>
                      <a:r>
                        <a:rPr lang="en-GB" sz="1800" dirty="0"/>
                        <a:t> per ejaculate)</a:t>
                      </a:r>
                    </a:p>
                  </a:txBody>
                  <a:tcPr marL="91449" marR="91449" marT="45724" marB="45724"/>
                </a:tc>
                <a:tc>
                  <a:txBody>
                    <a:bodyPr/>
                    <a:lstStyle/>
                    <a:p>
                      <a:pPr algn="ctr"/>
                      <a:r>
                        <a:rPr lang="en-GB" sz="1800" dirty="0"/>
                        <a:t>39</a:t>
                      </a:r>
                    </a:p>
                  </a:txBody>
                  <a:tcPr marL="91449" marR="91449" marT="45724" marB="45724"/>
                </a:tc>
                <a:extLst>
                  <a:ext uri="{0D108BD9-81ED-4DB2-BD59-A6C34878D82A}">
                    <a16:rowId xmlns:a16="http://schemas.microsoft.com/office/drawing/2014/main" val="10002"/>
                  </a:ext>
                </a:extLst>
              </a:tr>
              <a:tr h="370875">
                <a:tc>
                  <a:txBody>
                    <a:bodyPr/>
                    <a:lstStyle/>
                    <a:p>
                      <a:r>
                        <a:rPr lang="en-GB" sz="1800" dirty="0"/>
                        <a:t>Sperm concentration (10</a:t>
                      </a:r>
                      <a:r>
                        <a:rPr lang="en-GB" sz="1800" baseline="30000" dirty="0"/>
                        <a:t>6</a:t>
                      </a:r>
                      <a:r>
                        <a:rPr lang="en-GB" sz="1800" dirty="0"/>
                        <a:t> per ml)</a:t>
                      </a:r>
                    </a:p>
                  </a:txBody>
                  <a:tcPr marL="91449" marR="91449" marT="45724" marB="45724"/>
                </a:tc>
                <a:tc>
                  <a:txBody>
                    <a:bodyPr/>
                    <a:lstStyle/>
                    <a:p>
                      <a:pPr algn="ctr"/>
                      <a:r>
                        <a:rPr lang="en-GB" sz="1800" dirty="0"/>
                        <a:t>15</a:t>
                      </a:r>
                    </a:p>
                  </a:txBody>
                  <a:tcPr marL="91449" marR="91449" marT="45724" marB="45724"/>
                </a:tc>
                <a:extLst>
                  <a:ext uri="{0D108BD9-81ED-4DB2-BD59-A6C34878D82A}">
                    <a16:rowId xmlns:a16="http://schemas.microsoft.com/office/drawing/2014/main" val="10003"/>
                  </a:ext>
                </a:extLst>
              </a:tr>
              <a:tr h="370875">
                <a:tc>
                  <a:txBody>
                    <a:bodyPr/>
                    <a:lstStyle/>
                    <a:p>
                      <a:r>
                        <a:rPr lang="en-GB" sz="1800" dirty="0"/>
                        <a:t>Total</a:t>
                      </a:r>
                      <a:r>
                        <a:rPr lang="en-GB" sz="1800" baseline="0" dirty="0"/>
                        <a:t> motility (PR + NP,%)</a:t>
                      </a:r>
                      <a:endParaRPr lang="en-GB" sz="1800" dirty="0"/>
                    </a:p>
                  </a:txBody>
                  <a:tcPr marL="91449" marR="91449" marT="45724" marB="45724"/>
                </a:tc>
                <a:tc>
                  <a:txBody>
                    <a:bodyPr/>
                    <a:lstStyle/>
                    <a:p>
                      <a:pPr algn="ctr"/>
                      <a:r>
                        <a:rPr lang="en-GB" sz="1800" dirty="0"/>
                        <a:t>40</a:t>
                      </a:r>
                    </a:p>
                  </a:txBody>
                  <a:tcPr marL="91449" marR="91449" marT="45724" marB="45724"/>
                </a:tc>
                <a:extLst>
                  <a:ext uri="{0D108BD9-81ED-4DB2-BD59-A6C34878D82A}">
                    <a16:rowId xmlns:a16="http://schemas.microsoft.com/office/drawing/2014/main" val="10004"/>
                  </a:ext>
                </a:extLst>
              </a:tr>
              <a:tr h="370875">
                <a:tc>
                  <a:txBody>
                    <a:bodyPr/>
                    <a:lstStyle/>
                    <a:p>
                      <a:r>
                        <a:rPr lang="en-GB" sz="1800" dirty="0"/>
                        <a:t>Progressive motility (PR, %)</a:t>
                      </a:r>
                    </a:p>
                  </a:txBody>
                  <a:tcPr marL="91449" marR="91449" marT="45724" marB="45724"/>
                </a:tc>
                <a:tc>
                  <a:txBody>
                    <a:bodyPr/>
                    <a:lstStyle/>
                    <a:p>
                      <a:pPr algn="ctr"/>
                      <a:r>
                        <a:rPr lang="en-GB" sz="1800" dirty="0"/>
                        <a:t>32</a:t>
                      </a:r>
                    </a:p>
                  </a:txBody>
                  <a:tcPr marL="91449" marR="91449" marT="45724" marB="45724"/>
                </a:tc>
                <a:extLst>
                  <a:ext uri="{0D108BD9-81ED-4DB2-BD59-A6C34878D82A}">
                    <a16:rowId xmlns:a16="http://schemas.microsoft.com/office/drawing/2014/main" val="10005"/>
                  </a:ext>
                </a:extLst>
              </a:tr>
              <a:tr h="370875">
                <a:tc>
                  <a:txBody>
                    <a:bodyPr/>
                    <a:lstStyle/>
                    <a:p>
                      <a:r>
                        <a:rPr lang="en-GB" sz="1800" dirty="0"/>
                        <a:t>Vitality</a:t>
                      </a:r>
                      <a:r>
                        <a:rPr lang="en-GB" sz="1800" baseline="0" dirty="0"/>
                        <a:t> (live spermatozoa, %)</a:t>
                      </a:r>
                      <a:endParaRPr lang="en-GB" sz="1800" dirty="0"/>
                    </a:p>
                  </a:txBody>
                  <a:tcPr marL="91449" marR="91449" marT="45724" marB="45724"/>
                </a:tc>
                <a:tc>
                  <a:txBody>
                    <a:bodyPr/>
                    <a:lstStyle/>
                    <a:p>
                      <a:pPr algn="ctr"/>
                      <a:r>
                        <a:rPr lang="en-GB" sz="1800" dirty="0"/>
                        <a:t>58</a:t>
                      </a:r>
                    </a:p>
                  </a:txBody>
                  <a:tcPr marL="91449" marR="91449" marT="45724" marB="45724"/>
                </a:tc>
                <a:extLst>
                  <a:ext uri="{0D108BD9-81ED-4DB2-BD59-A6C34878D82A}">
                    <a16:rowId xmlns:a16="http://schemas.microsoft.com/office/drawing/2014/main" val="10006"/>
                  </a:ext>
                </a:extLst>
              </a:tr>
              <a:tr h="370875">
                <a:tc>
                  <a:txBody>
                    <a:bodyPr/>
                    <a:lstStyle/>
                    <a:p>
                      <a:r>
                        <a:rPr lang="en-GB" sz="1800" dirty="0"/>
                        <a:t>Sperm morphology (normal forms,%)</a:t>
                      </a:r>
                    </a:p>
                  </a:txBody>
                  <a:tcPr marL="91449" marR="91449" marT="45724" marB="45724"/>
                </a:tc>
                <a:tc>
                  <a:txBody>
                    <a:bodyPr/>
                    <a:lstStyle/>
                    <a:p>
                      <a:pPr algn="ctr"/>
                      <a:r>
                        <a:rPr lang="en-GB" sz="1800" dirty="0"/>
                        <a:t>4</a:t>
                      </a:r>
                    </a:p>
                  </a:txBody>
                  <a:tcPr marL="91449" marR="91449" marT="45724" marB="45724"/>
                </a:tc>
                <a:extLst>
                  <a:ext uri="{0D108BD9-81ED-4DB2-BD59-A6C34878D82A}">
                    <a16:rowId xmlns:a16="http://schemas.microsoft.com/office/drawing/2014/main" val="10007"/>
                  </a:ext>
                </a:extLst>
              </a:tr>
              <a:tr h="370875">
                <a:tc>
                  <a:txBody>
                    <a:bodyPr/>
                    <a:lstStyle/>
                    <a:p>
                      <a:r>
                        <a:rPr lang="en-GB" sz="1800" dirty="0"/>
                        <a:t>Other consensus threshold</a:t>
                      </a:r>
                      <a:r>
                        <a:rPr lang="en-GB" sz="1800" baseline="0" dirty="0"/>
                        <a:t> values</a:t>
                      </a:r>
                      <a:endParaRPr lang="en-GB" sz="1800" dirty="0"/>
                    </a:p>
                  </a:txBody>
                  <a:tcPr marL="91449" marR="91449" marT="45724" marB="45724"/>
                </a:tc>
                <a:tc>
                  <a:txBody>
                    <a:bodyPr/>
                    <a:lstStyle/>
                    <a:p>
                      <a:pPr algn="ctr"/>
                      <a:endParaRPr lang="en-GB" sz="1800" dirty="0"/>
                    </a:p>
                  </a:txBody>
                  <a:tcPr marL="91449" marR="91449" marT="45724" marB="45724"/>
                </a:tc>
                <a:extLst>
                  <a:ext uri="{0D108BD9-81ED-4DB2-BD59-A6C34878D82A}">
                    <a16:rowId xmlns:a16="http://schemas.microsoft.com/office/drawing/2014/main" val="10008"/>
                  </a:ext>
                </a:extLst>
              </a:tr>
              <a:tr h="370875">
                <a:tc>
                  <a:txBody>
                    <a:bodyPr/>
                    <a:lstStyle/>
                    <a:p>
                      <a:r>
                        <a:rPr lang="en-GB" sz="1800" dirty="0"/>
                        <a:t>pH</a:t>
                      </a:r>
                    </a:p>
                  </a:txBody>
                  <a:tcPr marL="91449" marR="91449" marT="45724" marB="45724"/>
                </a:tc>
                <a:tc>
                  <a:txBody>
                    <a:bodyPr/>
                    <a:lstStyle/>
                    <a:p>
                      <a:pPr algn="ctr"/>
                      <a:r>
                        <a:rPr lang="en-GB" sz="1800" dirty="0"/>
                        <a:t>&gt;7.2</a:t>
                      </a:r>
                    </a:p>
                  </a:txBody>
                  <a:tcPr marL="91449" marR="91449" marT="45724" marB="45724"/>
                </a:tc>
                <a:extLst>
                  <a:ext uri="{0D108BD9-81ED-4DB2-BD59-A6C34878D82A}">
                    <a16:rowId xmlns:a16="http://schemas.microsoft.com/office/drawing/2014/main" val="10009"/>
                  </a:ext>
                </a:extLst>
              </a:tr>
              <a:tr h="640083">
                <a:tc>
                  <a:txBody>
                    <a:bodyPr/>
                    <a:lstStyle/>
                    <a:p>
                      <a:r>
                        <a:rPr lang="en-GB" sz="1800" dirty="0"/>
                        <a:t>MAR test (motile spermatozoa with bound particles, %)</a:t>
                      </a:r>
                    </a:p>
                  </a:txBody>
                  <a:tcPr marL="91449" marR="91449" marT="45724" marB="45724"/>
                </a:tc>
                <a:tc>
                  <a:txBody>
                    <a:bodyPr/>
                    <a:lstStyle/>
                    <a:p>
                      <a:pPr algn="ctr"/>
                      <a:r>
                        <a:rPr lang="en-GB" sz="1800" dirty="0"/>
                        <a:t>&lt;50</a:t>
                      </a:r>
                    </a:p>
                  </a:txBody>
                  <a:tcPr marL="91449" marR="91449" marT="45724" marB="45724"/>
                </a:tc>
                <a:extLst>
                  <a:ext uri="{0D108BD9-81ED-4DB2-BD59-A6C34878D82A}">
                    <a16:rowId xmlns:a16="http://schemas.microsoft.com/office/drawing/2014/main" val="10010"/>
                  </a:ext>
                </a:extLst>
              </a:tr>
            </a:tbl>
          </a:graphicData>
        </a:graphic>
      </p:graphicFrame>
      <p:sp>
        <p:nvSpPr>
          <p:cNvPr id="5" name="Oval 4">
            <a:extLst>
              <a:ext uri="{FF2B5EF4-FFF2-40B4-BE49-F238E27FC236}">
                <a16:creationId xmlns:a16="http://schemas.microsoft.com/office/drawing/2014/main" id="{07D7C027-A19C-8547-AC98-4B13F3874419}"/>
              </a:ext>
            </a:extLst>
          </p:cNvPr>
          <p:cNvSpPr/>
          <p:nvPr/>
        </p:nvSpPr>
        <p:spPr>
          <a:xfrm>
            <a:off x="8174038" y="3246439"/>
            <a:ext cx="1223962" cy="2873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48534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66511"/>
            <a:ext cx="10121900" cy="1188720"/>
          </a:xfrm>
        </p:spPr>
        <p:txBody>
          <a:bodyPr>
            <a:noAutofit/>
          </a:bodyPr>
          <a:lstStyle/>
          <a:p>
            <a:r>
              <a:rPr lang="en-US" sz="4000" dirty="0"/>
              <a:t>Antioxidants: live birth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rcRect l="-4787" r="-4787"/>
          <a:stretch>
            <a:fillRect/>
          </a:stretch>
        </p:blipFill>
        <p:spPr>
          <a:xfrm>
            <a:off x="2040638" y="1574800"/>
            <a:ext cx="8601961" cy="4730747"/>
          </a:xfrm>
        </p:spPr>
      </p:pic>
      <p:sp>
        <p:nvSpPr>
          <p:cNvPr id="5" name="Rectangle 4"/>
          <p:cNvSpPr/>
          <p:nvPr/>
        </p:nvSpPr>
        <p:spPr>
          <a:xfrm>
            <a:off x="9323715" y="6305547"/>
            <a:ext cx="1903085" cy="369332"/>
          </a:xfrm>
          <a:prstGeom prst="rect">
            <a:avLst/>
          </a:prstGeom>
        </p:spPr>
        <p:txBody>
          <a:bodyPr wrap="none">
            <a:spAutoFit/>
          </a:bodyPr>
          <a:lstStyle/>
          <a:p>
            <a:r>
              <a:rPr lang="en-US" dirty="0" err="1"/>
              <a:t>Showell</a:t>
            </a:r>
            <a:r>
              <a:rPr lang="en-US" dirty="0"/>
              <a:t> et al 2014</a:t>
            </a:r>
          </a:p>
        </p:txBody>
      </p:sp>
    </p:spTree>
    <p:extLst>
      <p:ext uri="{BB962C8B-B14F-4D97-AF65-F5344CB8AC3E}">
        <p14:creationId xmlns:p14="http://schemas.microsoft.com/office/powerpoint/2010/main" val="2898984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r="-1"/>
          <a:stretch/>
        </p:blipFill>
        <p:spPr>
          <a:xfrm>
            <a:off x="321733" y="321733"/>
            <a:ext cx="11548534" cy="6214534"/>
          </a:xfrm>
          <a:prstGeom prst="rect">
            <a:avLst/>
          </a:prstGeom>
        </p:spPr>
      </p:pic>
    </p:spTree>
    <p:extLst>
      <p:ext uri="{BB962C8B-B14F-4D97-AF65-F5344CB8AC3E}">
        <p14:creationId xmlns:p14="http://schemas.microsoft.com/office/powerpoint/2010/main" val="3147851126"/>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340916"/>
            <a:ext cx="10490200" cy="1143000"/>
          </a:xfrm>
        </p:spPr>
        <p:txBody>
          <a:bodyPr>
            <a:noAutofit/>
          </a:bodyPr>
          <a:lstStyle/>
          <a:p>
            <a:r>
              <a:rPr lang="en-US" sz="4000" dirty="0">
                <a:latin typeface="Gill Sans MT" panose="020B0502020104020203" pitchFamily="34" charset="77"/>
                <a:cs typeface="Arial"/>
              </a:rPr>
              <a:t>COCHRANE Review 2019  </a:t>
            </a:r>
            <a:r>
              <a:rPr lang="en-US" sz="4000" dirty="0">
                <a:latin typeface="Gill Sans MT" panose="020B0502020104020203" pitchFamily="34" charset="77"/>
              </a:rPr>
              <a:t> </a:t>
            </a:r>
          </a:p>
        </p:txBody>
      </p:sp>
      <p:sp>
        <p:nvSpPr>
          <p:cNvPr id="3" name="Content Placeholder 2"/>
          <p:cNvSpPr>
            <a:spLocks noGrp="1"/>
          </p:cNvSpPr>
          <p:nvPr>
            <p:ph sz="quarter" idx="13"/>
          </p:nvPr>
        </p:nvSpPr>
        <p:spPr>
          <a:xfrm>
            <a:off x="1778000" y="1728564"/>
            <a:ext cx="8991600" cy="4114800"/>
          </a:xfrm>
        </p:spPr>
        <p:txBody>
          <a:bodyPr>
            <a:normAutofit/>
          </a:bodyPr>
          <a:lstStyle/>
          <a:p>
            <a:r>
              <a:rPr lang="en-US" sz="2800" dirty="0">
                <a:latin typeface="Gill Sans MT" panose="020B0502020104020203" pitchFamily="34" charset="77"/>
                <a:cs typeface="Arial"/>
              </a:rPr>
              <a:t>Antioxidants for male subfertility [Smits et al 2019]</a:t>
            </a:r>
          </a:p>
          <a:p>
            <a:r>
              <a:rPr lang="en-US" sz="2800" dirty="0">
                <a:latin typeface="Gill Sans MT" panose="020B0502020104020203" pitchFamily="34" charset="77"/>
                <a:cs typeface="Arial"/>
              </a:rPr>
              <a:t>61 studies evaluating 18 different antioxidants</a:t>
            </a:r>
          </a:p>
          <a:p>
            <a:r>
              <a:rPr lang="en-US" sz="2800" dirty="0">
                <a:latin typeface="Gill Sans MT" panose="020B0502020104020203" pitchFamily="34" charset="77"/>
                <a:cs typeface="Arial"/>
              </a:rPr>
              <a:t>6264 </a:t>
            </a:r>
            <a:r>
              <a:rPr lang="en-US" sz="2800" dirty="0" err="1">
                <a:latin typeface="Gill Sans MT" panose="020B0502020104020203" pitchFamily="34" charset="77"/>
                <a:cs typeface="Arial"/>
              </a:rPr>
              <a:t>subfertile</a:t>
            </a:r>
            <a:r>
              <a:rPr lang="en-US" sz="2800" dirty="0">
                <a:latin typeface="Gill Sans MT" panose="020B0502020104020203" pitchFamily="34" charset="77"/>
                <a:cs typeface="Arial"/>
              </a:rPr>
              <a:t> men</a:t>
            </a:r>
          </a:p>
          <a:p>
            <a:r>
              <a:rPr lang="en-US" sz="2800" dirty="0">
                <a:latin typeface="Gill Sans MT" panose="020B0502020104020203" pitchFamily="34" charset="77"/>
                <a:cs typeface="Arial"/>
              </a:rPr>
              <a:t>Age 18 – 65 y</a:t>
            </a:r>
          </a:p>
          <a:p>
            <a:r>
              <a:rPr lang="en-GB" sz="2800" dirty="0"/>
              <a:t>Only 12 studies reported on live birth or clinical pregnancy </a:t>
            </a:r>
          </a:p>
          <a:p>
            <a:endParaRPr lang="en-US" sz="2400" dirty="0">
              <a:latin typeface="Gill Sans MT" panose="020B0502020104020203" pitchFamily="34" charset="77"/>
              <a:cs typeface="Arial"/>
            </a:endParaRPr>
          </a:p>
          <a:p>
            <a:endParaRPr lang="en-US" sz="2400" dirty="0">
              <a:latin typeface="Gill Sans MT" panose="020B0502020104020203" pitchFamily="34" charset="77"/>
              <a:cs typeface="Arial"/>
            </a:endParaRPr>
          </a:p>
        </p:txBody>
      </p:sp>
    </p:spTree>
    <p:extLst>
      <p:ext uri="{BB962C8B-B14F-4D97-AF65-F5344CB8AC3E}">
        <p14:creationId xmlns:p14="http://schemas.microsoft.com/office/powerpoint/2010/main" val="2243888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340916"/>
            <a:ext cx="10490200" cy="1143000"/>
          </a:xfrm>
        </p:spPr>
        <p:txBody>
          <a:bodyPr>
            <a:noAutofit/>
          </a:bodyPr>
          <a:lstStyle/>
          <a:p>
            <a:r>
              <a:rPr lang="en-US" sz="4000" dirty="0">
                <a:latin typeface="Gill Sans MT" panose="020B0502020104020203" pitchFamily="34" charset="77"/>
                <a:cs typeface="Arial"/>
              </a:rPr>
              <a:t>COCHRANE Review 2019  </a:t>
            </a:r>
            <a:r>
              <a:rPr lang="en-US" sz="4000" dirty="0">
                <a:latin typeface="Gill Sans MT" panose="020B0502020104020203" pitchFamily="34" charset="77"/>
              </a:rPr>
              <a:t> </a:t>
            </a:r>
          </a:p>
        </p:txBody>
      </p:sp>
      <p:sp>
        <p:nvSpPr>
          <p:cNvPr id="3" name="Content Placeholder 2"/>
          <p:cNvSpPr>
            <a:spLocks noGrp="1"/>
          </p:cNvSpPr>
          <p:nvPr>
            <p:ph sz="quarter" idx="13"/>
          </p:nvPr>
        </p:nvSpPr>
        <p:spPr>
          <a:xfrm>
            <a:off x="1778000" y="1728564"/>
            <a:ext cx="8991600" cy="4114800"/>
          </a:xfrm>
        </p:spPr>
        <p:txBody>
          <a:bodyPr>
            <a:normAutofit/>
          </a:bodyPr>
          <a:lstStyle/>
          <a:p>
            <a:r>
              <a:rPr lang="en-US" sz="2800" dirty="0">
                <a:latin typeface="Gill Sans MT" panose="020B0502020104020203" pitchFamily="34" charset="77"/>
                <a:cs typeface="Arial"/>
              </a:rPr>
              <a:t>Only 7 small studies (750 couples in total) evaluated LBR: small increase in OR</a:t>
            </a:r>
          </a:p>
          <a:p>
            <a:r>
              <a:rPr lang="en-US" sz="2800" dirty="0">
                <a:latin typeface="Gill Sans MT" panose="020B0502020104020203" pitchFamily="34" charset="77"/>
                <a:cs typeface="Arial"/>
              </a:rPr>
              <a:t>Only 11 small studies (786 couples) evaluated CPR: OR 2.97 (CI 1.91 – 4.63) increased chance pregnancy</a:t>
            </a:r>
          </a:p>
          <a:p>
            <a:r>
              <a:rPr lang="en-US" sz="2800" dirty="0">
                <a:latin typeface="Gill Sans MT" panose="020B0502020104020203" pitchFamily="34" charset="77"/>
                <a:cs typeface="Arial"/>
              </a:rPr>
              <a:t>Only 3 studies reported miscarriage: no significant effect </a:t>
            </a:r>
          </a:p>
          <a:p>
            <a:r>
              <a:rPr lang="en-US" sz="2800" dirty="0">
                <a:latin typeface="Gill Sans MT" panose="020B0502020104020203" pitchFamily="34" charset="77"/>
                <a:cs typeface="Arial"/>
              </a:rPr>
              <a:t>Antioxidants may improve CPR and LBR, but numbers are small and evidence is poor</a:t>
            </a:r>
            <a:endParaRPr lang="en-US" sz="2400" dirty="0">
              <a:latin typeface="Gill Sans MT" panose="020B0502020104020203" pitchFamily="34" charset="77"/>
              <a:cs typeface="Arial"/>
            </a:endParaRPr>
          </a:p>
          <a:p>
            <a:endParaRPr lang="en-US" sz="2400" dirty="0">
              <a:latin typeface="Gill Sans MT" panose="020B0502020104020203" pitchFamily="34" charset="77"/>
              <a:cs typeface="Arial"/>
            </a:endParaRPr>
          </a:p>
        </p:txBody>
      </p:sp>
    </p:spTree>
    <p:extLst>
      <p:ext uri="{BB962C8B-B14F-4D97-AF65-F5344CB8AC3E}">
        <p14:creationId xmlns:p14="http://schemas.microsoft.com/office/powerpoint/2010/main" val="2629269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EFEA-827A-564B-9314-CD42552B4BAB}"/>
              </a:ext>
            </a:extLst>
          </p:cNvPr>
          <p:cNvSpPr>
            <a:spLocks noGrp="1"/>
          </p:cNvSpPr>
          <p:nvPr>
            <p:ph type="title"/>
          </p:nvPr>
        </p:nvSpPr>
        <p:spPr>
          <a:xfrm>
            <a:off x="2231136" y="355092"/>
            <a:ext cx="7729728" cy="1188720"/>
          </a:xfrm>
        </p:spPr>
        <p:txBody>
          <a:bodyPr>
            <a:normAutofit/>
          </a:bodyPr>
          <a:lstStyle/>
          <a:p>
            <a:r>
              <a:rPr lang="en-US" sz="4000" dirty="0"/>
              <a:t>FASZT STUDY</a:t>
            </a:r>
          </a:p>
        </p:txBody>
      </p:sp>
      <p:sp>
        <p:nvSpPr>
          <p:cNvPr id="3" name="Content Placeholder 2">
            <a:extLst>
              <a:ext uri="{FF2B5EF4-FFF2-40B4-BE49-F238E27FC236}">
                <a16:creationId xmlns:a16="http://schemas.microsoft.com/office/drawing/2014/main" id="{9EB2AA25-3D89-0645-8AC3-661812808D48}"/>
              </a:ext>
            </a:extLst>
          </p:cNvPr>
          <p:cNvSpPr>
            <a:spLocks noGrp="1"/>
          </p:cNvSpPr>
          <p:nvPr>
            <p:ph idx="1"/>
          </p:nvPr>
        </p:nvSpPr>
        <p:spPr>
          <a:xfrm>
            <a:off x="1409700" y="1739900"/>
            <a:ext cx="10071100" cy="4953000"/>
          </a:xfrm>
        </p:spPr>
        <p:txBody>
          <a:bodyPr>
            <a:normAutofit/>
          </a:bodyPr>
          <a:lstStyle/>
          <a:p>
            <a:r>
              <a:rPr lang="en-GB" sz="2800" dirty="0"/>
              <a:t>5 mg folic acid + 30 mg zinc for 6 months</a:t>
            </a:r>
          </a:p>
          <a:p>
            <a:r>
              <a:rPr lang="en-GB" sz="2800" dirty="0"/>
              <a:t>2370 men (1185 randomised to antioxidant, 1185 placebo)</a:t>
            </a:r>
          </a:p>
          <a:p>
            <a:r>
              <a:rPr lang="en-GB" sz="2800" dirty="0"/>
              <a:t>No change in sperm concentration, motility, morphology but supplementation associated with increased DNA fragmentation (risk difference 2.5, 95% CI 0.6–4.4). </a:t>
            </a:r>
          </a:p>
          <a:p>
            <a:r>
              <a:rPr lang="en-GB" sz="2800" dirty="0"/>
              <a:t>No effect on CPR or LBR </a:t>
            </a:r>
          </a:p>
          <a:p>
            <a:r>
              <a:rPr lang="en-GB" sz="2800" dirty="0"/>
              <a:t>No effect on miscarriage</a:t>
            </a:r>
          </a:p>
          <a:p>
            <a:r>
              <a:rPr lang="en-GB" sz="2800" dirty="0"/>
              <a:t>Preterm birth was higher with supplementation (risk difference 1.94, 95% CI 0.24–3.64). </a:t>
            </a:r>
          </a:p>
        </p:txBody>
      </p:sp>
    </p:spTree>
    <p:extLst>
      <p:ext uri="{BB962C8B-B14F-4D97-AF65-F5344CB8AC3E}">
        <p14:creationId xmlns:p14="http://schemas.microsoft.com/office/powerpoint/2010/main" val="4237716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6730-5E9B-0D4C-8DE2-CD22001E34B7}"/>
              </a:ext>
            </a:extLst>
          </p:cNvPr>
          <p:cNvSpPr>
            <a:spLocks noGrp="1"/>
          </p:cNvSpPr>
          <p:nvPr>
            <p:ph type="title"/>
          </p:nvPr>
        </p:nvSpPr>
        <p:spPr>
          <a:xfrm>
            <a:off x="2231136" y="502785"/>
            <a:ext cx="7729728" cy="1188720"/>
          </a:xfrm>
        </p:spPr>
        <p:txBody>
          <a:bodyPr>
            <a:normAutofit/>
          </a:bodyPr>
          <a:lstStyle/>
          <a:p>
            <a:r>
              <a:rPr lang="en-US" sz="4000" dirty="0"/>
              <a:t>MOXI trial</a:t>
            </a:r>
          </a:p>
        </p:txBody>
      </p:sp>
      <p:sp>
        <p:nvSpPr>
          <p:cNvPr id="3" name="Content Placeholder 2">
            <a:extLst>
              <a:ext uri="{FF2B5EF4-FFF2-40B4-BE49-F238E27FC236}">
                <a16:creationId xmlns:a16="http://schemas.microsoft.com/office/drawing/2014/main" id="{C054B47F-F3AC-1740-B7DF-186CF93560F5}"/>
              </a:ext>
            </a:extLst>
          </p:cNvPr>
          <p:cNvSpPr>
            <a:spLocks noGrp="1"/>
          </p:cNvSpPr>
          <p:nvPr>
            <p:ph idx="1"/>
          </p:nvPr>
        </p:nvSpPr>
        <p:spPr>
          <a:xfrm>
            <a:off x="2231136" y="1975612"/>
            <a:ext cx="8652764" cy="3101983"/>
          </a:xfrm>
        </p:spPr>
        <p:txBody>
          <a:bodyPr>
            <a:noAutofit/>
          </a:bodyPr>
          <a:lstStyle/>
          <a:p>
            <a:r>
              <a:rPr lang="en-GB" sz="2800" dirty="0"/>
              <a:t>Males, Antioxidants, and Infertility (MOXI) trial: multi-centre RCT (USA)</a:t>
            </a:r>
          </a:p>
          <a:p>
            <a:pPr lvl="1"/>
            <a:r>
              <a:rPr lang="en-GB" sz="2400" dirty="0"/>
              <a:t>Vitamin C, vitamin E, folic acid</a:t>
            </a:r>
          </a:p>
          <a:p>
            <a:pPr lvl="1"/>
            <a:r>
              <a:rPr lang="en-GB" sz="2400" dirty="0"/>
              <a:t>Selenium, Zinc</a:t>
            </a:r>
          </a:p>
          <a:p>
            <a:pPr lvl="1"/>
            <a:r>
              <a:rPr lang="en-GB" sz="2400" dirty="0"/>
              <a:t>L Carnitine, lycopene </a:t>
            </a:r>
          </a:p>
          <a:p>
            <a:r>
              <a:rPr lang="en-GB" sz="2800" dirty="0"/>
              <a:t>Treatment for 3-6 months</a:t>
            </a:r>
          </a:p>
          <a:p>
            <a:r>
              <a:rPr lang="en-GB" sz="2800" dirty="0"/>
              <a:t>No improvement in sperm parameters / DNA damage</a:t>
            </a:r>
          </a:p>
          <a:p>
            <a:r>
              <a:rPr lang="en-GB" sz="2800" dirty="0"/>
              <a:t>No increase in CPR or LBR</a:t>
            </a:r>
            <a:endParaRPr lang="en-US" sz="2800" dirty="0"/>
          </a:p>
        </p:txBody>
      </p:sp>
    </p:spTree>
    <p:extLst>
      <p:ext uri="{BB962C8B-B14F-4D97-AF65-F5344CB8AC3E}">
        <p14:creationId xmlns:p14="http://schemas.microsoft.com/office/powerpoint/2010/main" val="20044046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679C-4F22-C840-9FB9-D23A6FCCFD55}"/>
              </a:ext>
            </a:extLst>
          </p:cNvPr>
          <p:cNvSpPr>
            <a:spLocks noGrp="1"/>
          </p:cNvSpPr>
          <p:nvPr>
            <p:ph type="title"/>
          </p:nvPr>
        </p:nvSpPr>
        <p:spPr>
          <a:xfrm>
            <a:off x="2231136" y="523613"/>
            <a:ext cx="7729728" cy="1188720"/>
          </a:xfrm>
        </p:spPr>
        <p:txBody>
          <a:bodyPr>
            <a:normAutofit/>
          </a:bodyPr>
          <a:lstStyle/>
          <a:p>
            <a:r>
              <a:rPr lang="en-US" sz="4000" dirty="0"/>
              <a:t>MALE INFERTILITY</a:t>
            </a:r>
          </a:p>
        </p:txBody>
      </p:sp>
      <p:sp>
        <p:nvSpPr>
          <p:cNvPr id="3" name="Content Placeholder 2">
            <a:extLst>
              <a:ext uri="{FF2B5EF4-FFF2-40B4-BE49-F238E27FC236}">
                <a16:creationId xmlns:a16="http://schemas.microsoft.com/office/drawing/2014/main" id="{D03C73EB-C95F-2642-BB86-2A1D71CC3A53}"/>
              </a:ext>
            </a:extLst>
          </p:cNvPr>
          <p:cNvSpPr>
            <a:spLocks noGrp="1"/>
          </p:cNvSpPr>
          <p:nvPr>
            <p:ph idx="1"/>
          </p:nvPr>
        </p:nvSpPr>
        <p:spPr>
          <a:xfrm>
            <a:off x="1943099" y="1981199"/>
            <a:ext cx="9330325" cy="4144027"/>
          </a:xfrm>
        </p:spPr>
        <p:txBody>
          <a:bodyPr>
            <a:normAutofit fontScale="85000" lnSpcReduction="20000"/>
          </a:bodyPr>
          <a:lstStyle/>
          <a:p>
            <a:r>
              <a:rPr lang="en-US" sz="3300" dirty="0"/>
              <a:t>15% men infertile – most produce sperm, just fewer in number or poorer swimming ability</a:t>
            </a:r>
          </a:p>
          <a:p>
            <a:pPr lvl="1"/>
            <a:r>
              <a:rPr lang="en-US" sz="3300" dirty="0"/>
              <a:t>1% men produce no sperm at all</a:t>
            </a:r>
          </a:p>
          <a:p>
            <a:r>
              <a:rPr lang="en-US" sz="3300" dirty="0"/>
              <a:t>Sperm biology not well understood</a:t>
            </a:r>
          </a:p>
          <a:p>
            <a:r>
              <a:rPr lang="en-US" sz="3300" dirty="0"/>
              <a:t>IVF-ICSI is highly effective but treats the partner not the problem</a:t>
            </a:r>
          </a:p>
          <a:p>
            <a:r>
              <a:rPr lang="en-US" sz="3300" dirty="0"/>
              <a:t>We need more research</a:t>
            </a:r>
          </a:p>
          <a:p>
            <a:r>
              <a:rPr lang="en-US" sz="3300" dirty="0"/>
              <a:t>And we need to advocate for men and couples to challenge the current status quo to raise awareness</a:t>
            </a:r>
          </a:p>
          <a:p>
            <a:pPr marL="0" indent="0">
              <a:buNone/>
            </a:pPr>
            <a:endParaRPr lang="en-US" sz="3300" dirty="0"/>
          </a:p>
          <a:p>
            <a:endParaRPr lang="en-US" dirty="0"/>
          </a:p>
        </p:txBody>
      </p:sp>
    </p:spTree>
    <p:extLst>
      <p:ext uri="{BB962C8B-B14F-4D97-AF65-F5344CB8AC3E}">
        <p14:creationId xmlns:p14="http://schemas.microsoft.com/office/powerpoint/2010/main" val="3979113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6068-A17D-5B41-9F53-1A3A0382B5FD}"/>
              </a:ext>
            </a:extLst>
          </p:cNvPr>
          <p:cNvSpPr>
            <a:spLocks noGrp="1"/>
          </p:cNvSpPr>
          <p:nvPr>
            <p:ph type="title"/>
          </p:nvPr>
        </p:nvSpPr>
        <p:spPr>
          <a:xfrm>
            <a:off x="838200" y="250825"/>
            <a:ext cx="10515600" cy="1325563"/>
          </a:xfrm>
        </p:spPr>
        <p:txBody>
          <a:bodyPr>
            <a:normAutofit/>
          </a:bodyPr>
          <a:lstStyle/>
          <a:p>
            <a:pPr algn="ctr"/>
            <a:r>
              <a:rPr lang="en-US" sz="4000" dirty="0"/>
              <a:t>Global challenge</a:t>
            </a:r>
          </a:p>
        </p:txBody>
      </p:sp>
      <p:sp>
        <p:nvSpPr>
          <p:cNvPr id="3" name="Content Placeholder 2">
            <a:extLst>
              <a:ext uri="{FF2B5EF4-FFF2-40B4-BE49-F238E27FC236}">
                <a16:creationId xmlns:a16="http://schemas.microsoft.com/office/drawing/2014/main" id="{866FCDFC-A540-AD49-8EE6-B53CFE6DB7FC}"/>
              </a:ext>
            </a:extLst>
          </p:cNvPr>
          <p:cNvSpPr>
            <a:spLocks noGrp="1"/>
          </p:cNvSpPr>
          <p:nvPr>
            <p:ph idx="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141C9661-B66F-EA42-8F11-EEA2F88B452C}"/>
              </a:ext>
            </a:extLst>
          </p:cNvPr>
          <p:cNvPicPr>
            <a:picLocks noChangeAspect="1"/>
          </p:cNvPicPr>
          <p:nvPr/>
        </p:nvPicPr>
        <p:blipFill>
          <a:blip r:embed="rId3"/>
          <a:stretch>
            <a:fillRect/>
          </a:stretch>
        </p:blipFill>
        <p:spPr>
          <a:xfrm>
            <a:off x="7207203" y="3608375"/>
            <a:ext cx="4329769" cy="2998800"/>
          </a:xfrm>
          <a:prstGeom prst="rect">
            <a:avLst/>
          </a:prstGeom>
        </p:spPr>
      </p:pic>
      <p:pic>
        <p:nvPicPr>
          <p:cNvPr id="6" name="Picture 5">
            <a:extLst>
              <a:ext uri="{FF2B5EF4-FFF2-40B4-BE49-F238E27FC236}">
                <a16:creationId xmlns:a16="http://schemas.microsoft.com/office/drawing/2014/main" id="{1E87A461-91AD-E842-9F00-648E68FC8235}"/>
              </a:ext>
            </a:extLst>
          </p:cNvPr>
          <p:cNvPicPr>
            <a:picLocks noChangeAspect="1"/>
          </p:cNvPicPr>
          <p:nvPr/>
        </p:nvPicPr>
        <p:blipFill>
          <a:blip r:embed="rId4"/>
          <a:stretch>
            <a:fillRect/>
          </a:stretch>
        </p:blipFill>
        <p:spPr>
          <a:xfrm>
            <a:off x="5682091" y="1652164"/>
            <a:ext cx="3050224" cy="1971760"/>
          </a:xfrm>
          <a:prstGeom prst="rect">
            <a:avLst/>
          </a:prstGeom>
        </p:spPr>
      </p:pic>
      <p:pic>
        <p:nvPicPr>
          <p:cNvPr id="7" name="Picture 6">
            <a:extLst>
              <a:ext uri="{FF2B5EF4-FFF2-40B4-BE49-F238E27FC236}">
                <a16:creationId xmlns:a16="http://schemas.microsoft.com/office/drawing/2014/main" id="{56F521C7-FA9B-3E4E-9BE4-CE7A998D1358}"/>
              </a:ext>
            </a:extLst>
          </p:cNvPr>
          <p:cNvPicPr>
            <a:picLocks noChangeAspect="1"/>
          </p:cNvPicPr>
          <p:nvPr/>
        </p:nvPicPr>
        <p:blipFill>
          <a:blip r:embed="rId5"/>
          <a:stretch>
            <a:fillRect/>
          </a:stretch>
        </p:blipFill>
        <p:spPr>
          <a:xfrm>
            <a:off x="1297459" y="1838081"/>
            <a:ext cx="4221324" cy="3181838"/>
          </a:xfrm>
          <a:prstGeom prst="rect">
            <a:avLst/>
          </a:prstGeom>
        </p:spPr>
      </p:pic>
      <p:sp>
        <p:nvSpPr>
          <p:cNvPr id="8" name="TextBox 7">
            <a:extLst>
              <a:ext uri="{FF2B5EF4-FFF2-40B4-BE49-F238E27FC236}">
                <a16:creationId xmlns:a16="http://schemas.microsoft.com/office/drawing/2014/main" id="{A9D01609-96F7-624D-A205-21E99704BFF1}"/>
              </a:ext>
            </a:extLst>
          </p:cNvPr>
          <p:cNvSpPr txBox="1"/>
          <p:nvPr/>
        </p:nvSpPr>
        <p:spPr>
          <a:xfrm>
            <a:off x="1297459" y="5053383"/>
            <a:ext cx="2253896" cy="400110"/>
          </a:xfrm>
          <a:prstGeom prst="rect">
            <a:avLst/>
          </a:prstGeom>
          <a:noFill/>
        </p:spPr>
        <p:txBody>
          <a:bodyPr wrap="square" rtlCol="0">
            <a:spAutoFit/>
          </a:bodyPr>
          <a:lstStyle/>
          <a:p>
            <a:r>
              <a:rPr lang="en-US" sz="2000" dirty="0" err="1">
                <a:cs typeface="Arial"/>
              </a:rPr>
              <a:t>Carlsen</a:t>
            </a:r>
            <a:r>
              <a:rPr lang="en-US" sz="2000" dirty="0">
                <a:cs typeface="Arial"/>
              </a:rPr>
              <a:t> et al 1992</a:t>
            </a:r>
          </a:p>
        </p:txBody>
      </p:sp>
      <p:sp>
        <p:nvSpPr>
          <p:cNvPr id="9" name="Rectangle 8">
            <a:extLst>
              <a:ext uri="{FF2B5EF4-FFF2-40B4-BE49-F238E27FC236}">
                <a16:creationId xmlns:a16="http://schemas.microsoft.com/office/drawing/2014/main" id="{3FCF15CB-D4C6-0B48-9A26-170C77FCD908}"/>
              </a:ext>
            </a:extLst>
          </p:cNvPr>
          <p:cNvSpPr/>
          <p:nvPr/>
        </p:nvSpPr>
        <p:spPr>
          <a:xfrm>
            <a:off x="9372088" y="3183122"/>
            <a:ext cx="2240076" cy="400110"/>
          </a:xfrm>
          <a:prstGeom prst="rect">
            <a:avLst/>
          </a:prstGeom>
        </p:spPr>
        <p:txBody>
          <a:bodyPr wrap="square">
            <a:spAutoFit/>
          </a:bodyPr>
          <a:lstStyle/>
          <a:p>
            <a:r>
              <a:rPr lang="en-US" sz="2000" dirty="0">
                <a:cs typeface="Arial"/>
              </a:rPr>
              <a:t>Levine et al 2017</a:t>
            </a:r>
          </a:p>
        </p:txBody>
      </p:sp>
    </p:spTree>
    <p:extLst>
      <p:ext uri="{BB962C8B-B14F-4D97-AF65-F5344CB8AC3E}">
        <p14:creationId xmlns:p14="http://schemas.microsoft.com/office/powerpoint/2010/main" val="2083527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C594-3634-2246-9462-4E1262589E0E}"/>
              </a:ext>
            </a:extLst>
          </p:cNvPr>
          <p:cNvSpPr>
            <a:spLocks noGrp="1"/>
          </p:cNvSpPr>
          <p:nvPr>
            <p:ph type="title"/>
          </p:nvPr>
        </p:nvSpPr>
        <p:spPr>
          <a:xfrm>
            <a:off x="2231136" y="1345692"/>
            <a:ext cx="7729728" cy="1188720"/>
          </a:xfrm>
        </p:spPr>
        <p:txBody>
          <a:bodyPr>
            <a:normAutofit/>
          </a:bodyPr>
          <a:lstStyle/>
          <a:p>
            <a:r>
              <a:rPr lang="en-US" sz="4000" dirty="0"/>
              <a:t>THANK YOU</a:t>
            </a:r>
          </a:p>
        </p:txBody>
      </p:sp>
      <p:pic>
        <p:nvPicPr>
          <p:cNvPr id="6" name="Picture 5" descr="Graphical user interface, application, chat or text message&#10;&#10;Description automatically generated">
            <a:extLst>
              <a:ext uri="{FF2B5EF4-FFF2-40B4-BE49-F238E27FC236}">
                <a16:creationId xmlns:a16="http://schemas.microsoft.com/office/drawing/2014/main" id="{F861F45C-800A-A140-985E-A9010750B0D5}"/>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236208" y="3162561"/>
            <a:ext cx="5264150" cy="2394564"/>
          </a:xfrm>
          <a:prstGeom prst="rect">
            <a:avLst/>
          </a:prstGeom>
        </p:spPr>
      </p:pic>
      <p:sp>
        <p:nvSpPr>
          <p:cNvPr id="7" name="TextBox 6">
            <a:extLst>
              <a:ext uri="{FF2B5EF4-FFF2-40B4-BE49-F238E27FC236}">
                <a16:creationId xmlns:a16="http://schemas.microsoft.com/office/drawing/2014/main" id="{88571175-446A-694B-BC25-694A1B13DD38}"/>
              </a:ext>
            </a:extLst>
          </p:cNvPr>
          <p:cNvSpPr txBox="1"/>
          <p:nvPr/>
        </p:nvSpPr>
        <p:spPr>
          <a:xfrm>
            <a:off x="9791700" y="6181061"/>
            <a:ext cx="2400300" cy="369332"/>
          </a:xfrm>
          <a:prstGeom prst="rect">
            <a:avLst/>
          </a:prstGeom>
          <a:noFill/>
        </p:spPr>
        <p:txBody>
          <a:bodyPr wrap="square" rtlCol="0">
            <a:spAutoFit/>
          </a:bodyPr>
          <a:lstStyle/>
          <a:p>
            <a:r>
              <a:rPr lang="en-US" dirty="0"/>
              <a:t>@</a:t>
            </a:r>
            <a:r>
              <a:rPr lang="en-US" dirty="0" err="1"/>
              <a:t>SMDS_research</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C393A1A1-722D-D84B-B947-B6CD475BD52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417572" y="4198080"/>
            <a:ext cx="3530600" cy="1260000"/>
          </a:xfrm>
          <a:prstGeom prst="rect">
            <a:avLst/>
          </a:prstGeom>
        </p:spPr>
      </p:pic>
      <p:pic>
        <p:nvPicPr>
          <p:cNvPr id="11" name="Picture 10" descr="Logo&#10;&#10;Description automatically generated">
            <a:extLst>
              <a:ext uri="{FF2B5EF4-FFF2-40B4-BE49-F238E27FC236}">
                <a16:creationId xmlns:a16="http://schemas.microsoft.com/office/drawing/2014/main" id="{1E5F919D-A63B-E64B-8C55-C0DE4EF249B9}"/>
              </a:ext>
            </a:extLst>
          </p:cNvPr>
          <p:cNvPicPr>
            <a:picLocks noChangeAspect="1"/>
          </p:cNvPicPr>
          <p:nvPr/>
        </p:nvPicPr>
        <p:blipFill>
          <a:blip r:embed="rId5"/>
          <a:stretch>
            <a:fillRect/>
          </a:stretch>
        </p:blipFill>
        <p:spPr>
          <a:xfrm>
            <a:off x="922428" y="4230365"/>
            <a:ext cx="1308708" cy="1308708"/>
          </a:xfrm>
          <a:prstGeom prst="rect">
            <a:avLst/>
          </a:prstGeom>
        </p:spPr>
      </p:pic>
      <p:pic>
        <p:nvPicPr>
          <p:cNvPr id="15" name="Picture 14" descr="A close up of a sign&#10;&#10;Description automatically generated">
            <a:extLst>
              <a:ext uri="{FF2B5EF4-FFF2-40B4-BE49-F238E27FC236}">
                <a16:creationId xmlns:a16="http://schemas.microsoft.com/office/drawing/2014/main" id="{3E941D3D-FAF1-4843-BD83-3484631252D7}"/>
              </a:ext>
            </a:extLst>
          </p:cNvPr>
          <p:cNvPicPr>
            <a:picLocks noChangeAspect="1"/>
          </p:cNvPicPr>
          <p:nvPr/>
        </p:nvPicPr>
        <p:blipFill>
          <a:blip r:embed="rId6"/>
          <a:stretch>
            <a:fillRect/>
          </a:stretch>
        </p:blipFill>
        <p:spPr>
          <a:xfrm>
            <a:off x="922428" y="3162561"/>
            <a:ext cx="5025744" cy="794511"/>
          </a:xfrm>
          <a:prstGeom prst="rect">
            <a:avLst/>
          </a:prstGeom>
        </p:spPr>
      </p:pic>
      <p:pic>
        <p:nvPicPr>
          <p:cNvPr id="17" name="Picture 16" descr="Logo, company name&#10;&#10;Description automatically generated">
            <a:extLst>
              <a:ext uri="{FF2B5EF4-FFF2-40B4-BE49-F238E27FC236}">
                <a16:creationId xmlns:a16="http://schemas.microsoft.com/office/drawing/2014/main" id="{D9F3A501-9187-9946-8955-90B6E0B3EDE9}"/>
              </a:ext>
            </a:extLst>
          </p:cNvPr>
          <p:cNvPicPr>
            <a:picLocks noChangeAspect="1"/>
          </p:cNvPicPr>
          <p:nvPr/>
        </p:nvPicPr>
        <p:blipFill>
          <a:blip r:embed="rId7"/>
          <a:stretch>
            <a:fillRect/>
          </a:stretch>
        </p:blipFill>
        <p:spPr>
          <a:xfrm>
            <a:off x="9118600" y="6138150"/>
            <a:ext cx="673100" cy="548251"/>
          </a:xfrm>
          <a:prstGeom prst="rect">
            <a:avLst/>
          </a:prstGeom>
        </p:spPr>
      </p:pic>
    </p:spTree>
    <p:extLst>
      <p:ext uri="{BB962C8B-B14F-4D97-AF65-F5344CB8AC3E}">
        <p14:creationId xmlns:p14="http://schemas.microsoft.com/office/powerpoint/2010/main" val="259456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2DCD-8D58-BF4A-9D39-395CAECF0D95}"/>
              </a:ext>
            </a:extLst>
          </p:cNvPr>
          <p:cNvSpPr>
            <a:spLocks noGrp="1"/>
          </p:cNvSpPr>
          <p:nvPr>
            <p:ph type="title"/>
          </p:nvPr>
        </p:nvSpPr>
        <p:spPr>
          <a:xfrm>
            <a:off x="383059" y="454025"/>
            <a:ext cx="11491784" cy="1143000"/>
          </a:xfrm>
        </p:spPr>
        <p:txBody>
          <a:bodyPr>
            <a:noAutofit/>
          </a:bodyPr>
          <a:lstStyle/>
          <a:p>
            <a:pPr algn="ctr">
              <a:defRPr/>
            </a:pPr>
            <a:r>
              <a:rPr lang="en-GB" sz="4000" dirty="0"/>
              <a:t>Diagnostic semen analysis</a:t>
            </a:r>
            <a:endParaRPr lang="en-US" sz="4000" dirty="0"/>
          </a:p>
        </p:txBody>
      </p:sp>
      <p:sp>
        <p:nvSpPr>
          <p:cNvPr id="6147" name="Content Placeholder 2">
            <a:extLst>
              <a:ext uri="{FF2B5EF4-FFF2-40B4-BE49-F238E27FC236}">
                <a16:creationId xmlns:a16="http://schemas.microsoft.com/office/drawing/2014/main" id="{C8519804-7722-8343-9F32-AE85664F9BAF}"/>
              </a:ext>
            </a:extLst>
          </p:cNvPr>
          <p:cNvSpPr>
            <a:spLocks noGrp="1"/>
          </p:cNvSpPr>
          <p:nvPr>
            <p:ph idx="1"/>
          </p:nvPr>
        </p:nvSpPr>
        <p:spPr>
          <a:xfrm>
            <a:off x="1928813" y="1214439"/>
            <a:ext cx="8229600" cy="4625975"/>
          </a:xfrm>
        </p:spPr>
        <p:txBody>
          <a:bodyPr/>
          <a:lstStyle/>
          <a:p>
            <a:pPr marL="0" indent="0" eaLnBrk="1" hangingPunct="1">
              <a:buNone/>
            </a:pPr>
            <a:r>
              <a:rPr lang="en-GB" altLang="en-US" sz="2400" dirty="0"/>
              <a:t> </a:t>
            </a:r>
          </a:p>
          <a:p>
            <a:pPr eaLnBrk="1" hangingPunct="1">
              <a:buFont typeface="Wingdings 2" pitchFamily="2" charset="2"/>
              <a:buNone/>
            </a:pPr>
            <a:endParaRPr lang="en-GB" altLang="en-US" dirty="0"/>
          </a:p>
        </p:txBody>
      </p:sp>
      <p:graphicFrame>
        <p:nvGraphicFramePr>
          <p:cNvPr id="4" name="Table 3">
            <a:extLst>
              <a:ext uri="{FF2B5EF4-FFF2-40B4-BE49-F238E27FC236}">
                <a16:creationId xmlns:a16="http://schemas.microsoft.com/office/drawing/2014/main" id="{DD5DEB7E-5593-6B42-BF72-2AA950DF9B1C}"/>
              </a:ext>
            </a:extLst>
          </p:cNvPr>
          <p:cNvGraphicFramePr>
            <a:graphicFrameLocks noGrp="1"/>
          </p:cNvGraphicFramePr>
          <p:nvPr>
            <p:extLst>
              <p:ext uri="{D42A27DB-BD31-4B8C-83A1-F6EECF244321}">
                <p14:modId xmlns:p14="http://schemas.microsoft.com/office/powerpoint/2010/main" val="2416964177"/>
              </p:ext>
            </p:extLst>
          </p:nvPr>
        </p:nvGraphicFramePr>
        <p:xfrm>
          <a:off x="2081214" y="1825625"/>
          <a:ext cx="7921625" cy="4618046"/>
        </p:xfrm>
        <a:graphic>
          <a:graphicData uri="http://schemas.openxmlformats.org/drawingml/2006/table">
            <a:tbl>
              <a:tblPr firstRow="1" bandRow="1">
                <a:tableStyleId>{21E4AEA4-8DFA-4A89-87EB-49C32662AFE0}</a:tableStyleId>
              </a:tblPr>
              <a:tblGrid>
                <a:gridCol w="5473123">
                  <a:extLst>
                    <a:ext uri="{9D8B030D-6E8A-4147-A177-3AD203B41FA5}">
                      <a16:colId xmlns:a16="http://schemas.microsoft.com/office/drawing/2014/main" val="20000"/>
                    </a:ext>
                  </a:extLst>
                </a:gridCol>
                <a:gridCol w="2448502">
                  <a:extLst>
                    <a:ext uri="{9D8B030D-6E8A-4147-A177-3AD203B41FA5}">
                      <a16:colId xmlns:a16="http://schemas.microsoft.com/office/drawing/2014/main" val="20001"/>
                    </a:ext>
                  </a:extLst>
                </a:gridCol>
              </a:tblGrid>
              <a:tr h="640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Parameter</a:t>
                      </a:r>
                    </a:p>
                  </a:txBody>
                  <a:tcPr marL="91449" marR="91449"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Lower Reference Limit</a:t>
                      </a:r>
                    </a:p>
                  </a:txBody>
                  <a:tcPr marL="91449" marR="91449" marT="45724" marB="45724"/>
                </a:tc>
                <a:extLst>
                  <a:ext uri="{0D108BD9-81ED-4DB2-BD59-A6C34878D82A}">
                    <a16:rowId xmlns:a16="http://schemas.microsoft.com/office/drawing/2014/main" val="10000"/>
                  </a:ext>
                </a:extLst>
              </a:tr>
              <a:tr h="370875">
                <a:tc>
                  <a:txBody>
                    <a:bodyPr/>
                    <a:lstStyle/>
                    <a:p>
                      <a:r>
                        <a:rPr lang="en-GB" sz="1800" dirty="0"/>
                        <a:t>Semen Volume</a:t>
                      </a:r>
                      <a:r>
                        <a:rPr lang="en-GB" sz="1800" baseline="0" dirty="0"/>
                        <a:t> (ml)</a:t>
                      </a:r>
                      <a:endParaRPr lang="en-GB" sz="1800" dirty="0"/>
                    </a:p>
                  </a:txBody>
                  <a:tcPr marL="91449" marR="91449" marT="45724" marB="45724"/>
                </a:tc>
                <a:tc>
                  <a:txBody>
                    <a:bodyPr/>
                    <a:lstStyle/>
                    <a:p>
                      <a:pPr algn="ctr"/>
                      <a:r>
                        <a:rPr lang="en-GB" sz="1800" dirty="0"/>
                        <a:t>1.5 </a:t>
                      </a:r>
                    </a:p>
                  </a:txBody>
                  <a:tcPr marL="91449" marR="91449" marT="45724" marB="45724"/>
                </a:tc>
                <a:extLst>
                  <a:ext uri="{0D108BD9-81ED-4DB2-BD59-A6C34878D82A}">
                    <a16:rowId xmlns:a16="http://schemas.microsoft.com/office/drawing/2014/main" val="10001"/>
                  </a:ext>
                </a:extLst>
              </a:tr>
              <a:tr h="370875">
                <a:tc>
                  <a:txBody>
                    <a:bodyPr/>
                    <a:lstStyle/>
                    <a:p>
                      <a:r>
                        <a:rPr lang="en-GB" sz="1800" dirty="0"/>
                        <a:t>Total sperm number (10</a:t>
                      </a:r>
                      <a:r>
                        <a:rPr lang="en-GB" sz="1800" baseline="30000" dirty="0"/>
                        <a:t>6</a:t>
                      </a:r>
                      <a:r>
                        <a:rPr lang="en-GB" sz="1800" dirty="0"/>
                        <a:t> per ejaculate)</a:t>
                      </a:r>
                    </a:p>
                  </a:txBody>
                  <a:tcPr marL="91449" marR="91449" marT="45724" marB="45724"/>
                </a:tc>
                <a:tc>
                  <a:txBody>
                    <a:bodyPr/>
                    <a:lstStyle/>
                    <a:p>
                      <a:pPr algn="ctr"/>
                      <a:r>
                        <a:rPr lang="en-GB" sz="1800" dirty="0"/>
                        <a:t>39</a:t>
                      </a:r>
                    </a:p>
                  </a:txBody>
                  <a:tcPr marL="91449" marR="91449" marT="45724" marB="45724"/>
                </a:tc>
                <a:extLst>
                  <a:ext uri="{0D108BD9-81ED-4DB2-BD59-A6C34878D82A}">
                    <a16:rowId xmlns:a16="http://schemas.microsoft.com/office/drawing/2014/main" val="10002"/>
                  </a:ext>
                </a:extLst>
              </a:tr>
              <a:tr h="370875">
                <a:tc>
                  <a:txBody>
                    <a:bodyPr/>
                    <a:lstStyle/>
                    <a:p>
                      <a:r>
                        <a:rPr lang="en-GB" sz="1800" dirty="0"/>
                        <a:t>Sperm concentration (10</a:t>
                      </a:r>
                      <a:r>
                        <a:rPr lang="en-GB" sz="1800" baseline="30000" dirty="0"/>
                        <a:t>6</a:t>
                      </a:r>
                      <a:r>
                        <a:rPr lang="en-GB" sz="1800" dirty="0"/>
                        <a:t> per ml)</a:t>
                      </a:r>
                    </a:p>
                  </a:txBody>
                  <a:tcPr marL="91449" marR="91449" marT="45724" marB="45724"/>
                </a:tc>
                <a:tc>
                  <a:txBody>
                    <a:bodyPr/>
                    <a:lstStyle/>
                    <a:p>
                      <a:pPr algn="ctr"/>
                      <a:r>
                        <a:rPr lang="en-GB" sz="1800" dirty="0"/>
                        <a:t>15</a:t>
                      </a:r>
                    </a:p>
                  </a:txBody>
                  <a:tcPr marL="91449" marR="91449" marT="45724" marB="45724"/>
                </a:tc>
                <a:extLst>
                  <a:ext uri="{0D108BD9-81ED-4DB2-BD59-A6C34878D82A}">
                    <a16:rowId xmlns:a16="http://schemas.microsoft.com/office/drawing/2014/main" val="10003"/>
                  </a:ext>
                </a:extLst>
              </a:tr>
              <a:tr h="370875">
                <a:tc>
                  <a:txBody>
                    <a:bodyPr/>
                    <a:lstStyle/>
                    <a:p>
                      <a:r>
                        <a:rPr lang="en-GB" sz="1800" dirty="0"/>
                        <a:t>Total</a:t>
                      </a:r>
                      <a:r>
                        <a:rPr lang="en-GB" sz="1800" baseline="0" dirty="0"/>
                        <a:t> motility (PR + NP, %)</a:t>
                      </a:r>
                      <a:endParaRPr lang="en-GB" sz="1800" dirty="0"/>
                    </a:p>
                  </a:txBody>
                  <a:tcPr marL="91449" marR="91449" marT="45724" marB="45724"/>
                </a:tc>
                <a:tc>
                  <a:txBody>
                    <a:bodyPr/>
                    <a:lstStyle/>
                    <a:p>
                      <a:pPr algn="ctr"/>
                      <a:r>
                        <a:rPr lang="en-GB" sz="1800" dirty="0"/>
                        <a:t>40</a:t>
                      </a:r>
                    </a:p>
                  </a:txBody>
                  <a:tcPr marL="91449" marR="91449" marT="45724" marB="45724"/>
                </a:tc>
                <a:extLst>
                  <a:ext uri="{0D108BD9-81ED-4DB2-BD59-A6C34878D82A}">
                    <a16:rowId xmlns:a16="http://schemas.microsoft.com/office/drawing/2014/main" val="10004"/>
                  </a:ext>
                </a:extLst>
              </a:tr>
              <a:tr h="370875">
                <a:tc>
                  <a:txBody>
                    <a:bodyPr/>
                    <a:lstStyle/>
                    <a:p>
                      <a:r>
                        <a:rPr lang="en-GB" sz="1800" dirty="0"/>
                        <a:t>Progressive motility (PR, %)</a:t>
                      </a:r>
                    </a:p>
                  </a:txBody>
                  <a:tcPr marL="91449" marR="91449" marT="45724" marB="45724"/>
                </a:tc>
                <a:tc>
                  <a:txBody>
                    <a:bodyPr/>
                    <a:lstStyle/>
                    <a:p>
                      <a:pPr algn="ctr"/>
                      <a:r>
                        <a:rPr lang="en-GB" sz="1800" dirty="0"/>
                        <a:t>32</a:t>
                      </a:r>
                    </a:p>
                  </a:txBody>
                  <a:tcPr marL="91449" marR="91449" marT="45724" marB="45724"/>
                </a:tc>
                <a:extLst>
                  <a:ext uri="{0D108BD9-81ED-4DB2-BD59-A6C34878D82A}">
                    <a16:rowId xmlns:a16="http://schemas.microsoft.com/office/drawing/2014/main" val="10005"/>
                  </a:ext>
                </a:extLst>
              </a:tr>
              <a:tr h="370875">
                <a:tc>
                  <a:txBody>
                    <a:bodyPr/>
                    <a:lstStyle/>
                    <a:p>
                      <a:r>
                        <a:rPr lang="en-GB" sz="1800" dirty="0"/>
                        <a:t>Vitality</a:t>
                      </a:r>
                      <a:r>
                        <a:rPr lang="en-GB" sz="1800" baseline="0" dirty="0"/>
                        <a:t> (live spermatozoa, %)</a:t>
                      </a:r>
                      <a:endParaRPr lang="en-GB" sz="1800" dirty="0"/>
                    </a:p>
                  </a:txBody>
                  <a:tcPr marL="91449" marR="91449" marT="45724" marB="45724"/>
                </a:tc>
                <a:tc>
                  <a:txBody>
                    <a:bodyPr/>
                    <a:lstStyle/>
                    <a:p>
                      <a:pPr algn="ctr"/>
                      <a:r>
                        <a:rPr lang="en-GB" sz="1800" dirty="0"/>
                        <a:t>58</a:t>
                      </a:r>
                    </a:p>
                  </a:txBody>
                  <a:tcPr marL="91449" marR="91449" marT="45724" marB="45724"/>
                </a:tc>
                <a:extLst>
                  <a:ext uri="{0D108BD9-81ED-4DB2-BD59-A6C34878D82A}">
                    <a16:rowId xmlns:a16="http://schemas.microsoft.com/office/drawing/2014/main" val="10006"/>
                  </a:ext>
                </a:extLst>
              </a:tr>
              <a:tr h="370875">
                <a:tc>
                  <a:txBody>
                    <a:bodyPr/>
                    <a:lstStyle/>
                    <a:p>
                      <a:r>
                        <a:rPr lang="en-GB" sz="1800" dirty="0"/>
                        <a:t>Sperm morphology (normal forms,%)</a:t>
                      </a:r>
                    </a:p>
                  </a:txBody>
                  <a:tcPr marL="91449" marR="91449" marT="45724" marB="45724"/>
                </a:tc>
                <a:tc>
                  <a:txBody>
                    <a:bodyPr/>
                    <a:lstStyle/>
                    <a:p>
                      <a:pPr algn="ctr"/>
                      <a:r>
                        <a:rPr lang="en-GB" sz="1800" dirty="0"/>
                        <a:t>4</a:t>
                      </a:r>
                    </a:p>
                  </a:txBody>
                  <a:tcPr marL="91449" marR="91449" marT="45724" marB="45724"/>
                </a:tc>
                <a:extLst>
                  <a:ext uri="{0D108BD9-81ED-4DB2-BD59-A6C34878D82A}">
                    <a16:rowId xmlns:a16="http://schemas.microsoft.com/office/drawing/2014/main" val="10007"/>
                  </a:ext>
                </a:extLst>
              </a:tr>
              <a:tr h="370875">
                <a:tc>
                  <a:txBody>
                    <a:bodyPr/>
                    <a:lstStyle/>
                    <a:p>
                      <a:r>
                        <a:rPr lang="en-GB" sz="1800" dirty="0"/>
                        <a:t>Other consensus threshold</a:t>
                      </a:r>
                      <a:r>
                        <a:rPr lang="en-GB" sz="1800" baseline="0" dirty="0"/>
                        <a:t> values</a:t>
                      </a:r>
                      <a:endParaRPr lang="en-GB" sz="1800" dirty="0"/>
                    </a:p>
                  </a:txBody>
                  <a:tcPr marL="91449" marR="91449" marT="45724" marB="45724"/>
                </a:tc>
                <a:tc>
                  <a:txBody>
                    <a:bodyPr/>
                    <a:lstStyle/>
                    <a:p>
                      <a:pPr algn="ctr"/>
                      <a:endParaRPr lang="en-GB" sz="1800" dirty="0"/>
                    </a:p>
                  </a:txBody>
                  <a:tcPr marL="91449" marR="91449" marT="45724" marB="45724"/>
                </a:tc>
                <a:extLst>
                  <a:ext uri="{0D108BD9-81ED-4DB2-BD59-A6C34878D82A}">
                    <a16:rowId xmlns:a16="http://schemas.microsoft.com/office/drawing/2014/main" val="10008"/>
                  </a:ext>
                </a:extLst>
              </a:tr>
              <a:tr h="370875">
                <a:tc>
                  <a:txBody>
                    <a:bodyPr/>
                    <a:lstStyle/>
                    <a:p>
                      <a:r>
                        <a:rPr lang="en-GB" sz="1800" dirty="0"/>
                        <a:t>pH</a:t>
                      </a:r>
                    </a:p>
                  </a:txBody>
                  <a:tcPr marL="91449" marR="91449" marT="45724" marB="45724"/>
                </a:tc>
                <a:tc>
                  <a:txBody>
                    <a:bodyPr/>
                    <a:lstStyle/>
                    <a:p>
                      <a:pPr algn="ctr"/>
                      <a:r>
                        <a:rPr lang="en-GB" sz="1800" dirty="0"/>
                        <a:t>&gt;7.2</a:t>
                      </a:r>
                    </a:p>
                  </a:txBody>
                  <a:tcPr marL="91449" marR="91449" marT="45724" marB="45724"/>
                </a:tc>
                <a:extLst>
                  <a:ext uri="{0D108BD9-81ED-4DB2-BD59-A6C34878D82A}">
                    <a16:rowId xmlns:a16="http://schemas.microsoft.com/office/drawing/2014/main" val="10009"/>
                  </a:ext>
                </a:extLst>
              </a:tr>
              <a:tr h="640083">
                <a:tc>
                  <a:txBody>
                    <a:bodyPr/>
                    <a:lstStyle/>
                    <a:p>
                      <a:r>
                        <a:rPr lang="en-GB" sz="1800" dirty="0"/>
                        <a:t>MAR test (motile spermatozoa with bound particles, %)</a:t>
                      </a:r>
                    </a:p>
                  </a:txBody>
                  <a:tcPr marL="91449" marR="91449" marT="45724" marB="45724"/>
                </a:tc>
                <a:tc>
                  <a:txBody>
                    <a:bodyPr/>
                    <a:lstStyle/>
                    <a:p>
                      <a:pPr algn="ctr"/>
                      <a:r>
                        <a:rPr lang="en-GB" sz="1800" dirty="0"/>
                        <a:t>&lt;50</a:t>
                      </a:r>
                    </a:p>
                  </a:txBody>
                  <a:tcPr marL="91449" marR="91449" marT="45724" marB="45724"/>
                </a:tc>
                <a:extLst>
                  <a:ext uri="{0D108BD9-81ED-4DB2-BD59-A6C34878D82A}">
                    <a16:rowId xmlns:a16="http://schemas.microsoft.com/office/drawing/2014/main" val="10010"/>
                  </a:ext>
                </a:extLst>
              </a:tr>
            </a:tbl>
          </a:graphicData>
        </a:graphic>
      </p:graphicFrame>
      <p:sp>
        <p:nvSpPr>
          <p:cNvPr id="5" name="Oval 4">
            <a:extLst>
              <a:ext uri="{FF2B5EF4-FFF2-40B4-BE49-F238E27FC236}">
                <a16:creationId xmlns:a16="http://schemas.microsoft.com/office/drawing/2014/main" id="{07D7C027-A19C-8547-AC98-4B13F3874419}"/>
              </a:ext>
            </a:extLst>
          </p:cNvPr>
          <p:cNvSpPr/>
          <p:nvPr/>
        </p:nvSpPr>
        <p:spPr>
          <a:xfrm>
            <a:off x="8174038" y="3246439"/>
            <a:ext cx="1223962" cy="2873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50D38687-B6EE-5442-A97F-E48E97FFD6E2}"/>
              </a:ext>
            </a:extLst>
          </p:cNvPr>
          <p:cNvSpPr/>
          <p:nvPr/>
        </p:nvSpPr>
        <p:spPr>
          <a:xfrm>
            <a:off x="8183563" y="3611564"/>
            <a:ext cx="1225550" cy="6492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7416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2DCD-8D58-BF4A-9D39-395CAECF0D95}"/>
              </a:ext>
            </a:extLst>
          </p:cNvPr>
          <p:cNvSpPr>
            <a:spLocks noGrp="1"/>
          </p:cNvSpPr>
          <p:nvPr>
            <p:ph type="title"/>
          </p:nvPr>
        </p:nvSpPr>
        <p:spPr>
          <a:xfrm>
            <a:off x="383059" y="454025"/>
            <a:ext cx="11491784" cy="1143000"/>
          </a:xfrm>
        </p:spPr>
        <p:txBody>
          <a:bodyPr>
            <a:noAutofit/>
          </a:bodyPr>
          <a:lstStyle/>
          <a:p>
            <a:pPr algn="ctr">
              <a:defRPr/>
            </a:pPr>
            <a:r>
              <a:rPr lang="en-GB" sz="4000" dirty="0"/>
              <a:t>Diagnostic semen analysis</a:t>
            </a:r>
            <a:endParaRPr lang="en-US" sz="4000" dirty="0"/>
          </a:p>
        </p:txBody>
      </p:sp>
      <p:sp>
        <p:nvSpPr>
          <p:cNvPr id="6147" name="Content Placeholder 2">
            <a:extLst>
              <a:ext uri="{FF2B5EF4-FFF2-40B4-BE49-F238E27FC236}">
                <a16:creationId xmlns:a16="http://schemas.microsoft.com/office/drawing/2014/main" id="{C8519804-7722-8343-9F32-AE85664F9BAF}"/>
              </a:ext>
            </a:extLst>
          </p:cNvPr>
          <p:cNvSpPr>
            <a:spLocks noGrp="1"/>
          </p:cNvSpPr>
          <p:nvPr>
            <p:ph idx="1"/>
          </p:nvPr>
        </p:nvSpPr>
        <p:spPr>
          <a:xfrm>
            <a:off x="1928813" y="1214439"/>
            <a:ext cx="8229600" cy="4625975"/>
          </a:xfrm>
        </p:spPr>
        <p:txBody>
          <a:bodyPr/>
          <a:lstStyle/>
          <a:p>
            <a:pPr eaLnBrk="1" hangingPunct="1">
              <a:buFont typeface="Wingdings 2" pitchFamily="2" charset="2"/>
              <a:buNone/>
            </a:pPr>
            <a:r>
              <a:rPr lang="en-GB" altLang="en-US" dirty="0"/>
              <a:t> </a:t>
            </a:r>
          </a:p>
        </p:txBody>
      </p:sp>
      <p:graphicFrame>
        <p:nvGraphicFramePr>
          <p:cNvPr id="4" name="Table 3">
            <a:extLst>
              <a:ext uri="{FF2B5EF4-FFF2-40B4-BE49-F238E27FC236}">
                <a16:creationId xmlns:a16="http://schemas.microsoft.com/office/drawing/2014/main" id="{DD5DEB7E-5593-6B42-BF72-2AA950DF9B1C}"/>
              </a:ext>
            </a:extLst>
          </p:cNvPr>
          <p:cNvGraphicFramePr>
            <a:graphicFrameLocks noGrp="1"/>
          </p:cNvGraphicFramePr>
          <p:nvPr>
            <p:extLst>
              <p:ext uri="{D42A27DB-BD31-4B8C-83A1-F6EECF244321}">
                <p14:modId xmlns:p14="http://schemas.microsoft.com/office/powerpoint/2010/main" val="1751438406"/>
              </p:ext>
            </p:extLst>
          </p:nvPr>
        </p:nvGraphicFramePr>
        <p:xfrm>
          <a:off x="2081214" y="1825625"/>
          <a:ext cx="7921625" cy="4618046"/>
        </p:xfrm>
        <a:graphic>
          <a:graphicData uri="http://schemas.openxmlformats.org/drawingml/2006/table">
            <a:tbl>
              <a:tblPr firstRow="1" bandRow="1">
                <a:tableStyleId>{21E4AEA4-8DFA-4A89-87EB-49C32662AFE0}</a:tableStyleId>
              </a:tblPr>
              <a:tblGrid>
                <a:gridCol w="5473123">
                  <a:extLst>
                    <a:ext uri="{9D8B030D-6E8A-4147-A177-3AD203B41FA5}">
                      <a16:colId xmlns:a16="http://schemas.microsoft.com/office/drawing/2014/main" val="20000"/>
                    </a:ext>
                  </a:extLst>
                </a:gridCol>
                <a:gridCol w="2448502">
                  <a:extLst>
                    <a:ext uri="{9D8B030D-6E8A-4147-A177-3AD203B41FA5}">
                      <a16:colId xmlns:a16="http://schemas.microsoft.com/office/drawing/2014/main" val="20001"/>
                    </a:ext>
                  </a:extLst>
                </a:gridCol>
              </a:tblGrid>
              <a:tr h="640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Parameter</a:t>
                      </a:r>
                    </a:p>
                  </a:txBody>
                  <a:tcPr marL="91449" marR="91449"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Lower Reference Limit</a:t>
                      </a:r>
                    </a:p>
                  </a:txBody>
                  <a:tcPr marL="91449" marR="91449" marT="45724" marB="45724"/>
                </a:tc>
                <a:extLst>
                  <a:ext uri="{0D108BD9-81ED-4DB2-BD59-A6C34878D82A}">
                    <a16:rowId xmlns:a16="http://schemas.microsoft.com/office/drawing/2014/main" val="10000"/>
                  </a:ext>
                </a:extLst>
              </a:tr>
              <a:tr h="370875">
                <a:tc>
                  <a:txBody>
                    <a:bodyPr/>
                    <a:lstStyle/>
                    <a:p>
                      <a:r>
                        <a:rPr lang="en-GB" sz="1800" dirty="0"/>
                        <a:t>Semen Volume</a:t>
                      </a:r>
                      <a:r>
                        <a:rPr lang="en-GB" sz="1800" baseline="0" dirty="0"/>
                        <a:t> (ml)</a:t>
                      </a:r>
                      <a:endParaRPr lang="en-GB" sz="1800" dirty="0"/>
                    </a:p>
                  </a:txBody>
                  <a:tcPr marL="91449" marR="91449" marT="45724" marB="45724"/>
                </a:tc>
                <a:tc>
                  <a:txBody>
                    <a:bodyPr/>
                    <a:lstStyle/>
                    <a:p>
                      <a:pPr algn="ctr"/>
                      <a:r>
                        <a:rPr lang="en-GB" sz="1800" dirty="0"/>
                        <a:t>1.5 </a:t>
                      </a:r>
                    </a:p>
                  </a:txBody>
                  <a:tcPr marL="91449" marR="91449" marT="45724" marB="45724"/>
                </a:tc>
                <a:extLst>
                  <a:ext uri="{0D108BD9-81ED-4DB2-BD59-A6C34878D82A}">
                    <a16:rowId xmlns:a16="http://schemas.microsoft.com/office/drawing/2014/main" val="10001"/>
                  </a:ext>
                </a:extLst>
              </a:tr>
              <a:tr h="370875">
                <a:tc>
                  <a:txBody>
                    <a:bodyPr/>
                    <a:lstStyle/>
                    <a:p>
                      <a:r>
                        <a:rPr lang="en-GB" sz="1800" dirty="0"/>
                        <a:t>Total sperm number (10</a:t>
                      </a:r>
                      <a:r>
                        <a:rPr lang="en-GB" sz="1800" baseline="30000" dirty="0"/>
                        <a:t>6</a:t>
                      </a:r>
                      <a:r>
                        <a:rPr lang="en-GB" sz="1800" dirty="0"/>
                        <a:t> per ejaculate)</a:t>
                      </a:r>
                    </a:p>
                  </a:txBody>
                  <a:tcPr marL="91449" marR="91449" marT="45724" marB="45724"/>
                </a:tc>
                <a:tc>
                  <a:txBody>
                    <a:bodyPr/>
                    <a:lstStyle/>
                    <a:p>
                      <a:pPr algn="ctr"/>
                      <a:r>
                        <a:rPr lang="en-GB" sz="1800" dirty="0"/>
                        <a:t>39</a:t>
                      </a:r>
                    </a:p>
                  </a:txBody>
                  <a:tcPr marL="91449" marR="91449" marT="45724" marB="45724"/>
                </a:tc>
                <a:extLst>
                  <a:ext uri="{0D108BD9-81ED-4DB2-BD59-A6C34878D82A}">
                    <a16:rowId xmlns:a16="http://schemas.microsoft.com/office/drawing/2014/main" val="10002"/>
                  </a:ext>
                </a:extLst>
              </a:tr>
              <a:tr h="370875">
                <a:tc>
                  <a:txBody>
                    <a:bodyPr/>
                    <a:lstStyle/>
                    <a:p>
                      <a:r>
                        <a:rPr lang="en-GB" sz="1800" dirty="0"/>
                        <a:t>Sperm concentration (10</a:t>
                      </a:r>
                      <a:r>
                        <a:rPr lang="en-GB" sz="1800" baseline="30000" dirty="0"/>
                        <a:t>6</a:t>
                      </a:r>
                      <a:r>
                        <a:rPr lang="en-GB" sz="1800" dirty="0"/>
                        <a:t> per ml)</a:t>
                      </a:r>
                    </a:p>
                  </a:txBody>
                  <a:tcPr marL="91449" marR="91449" marT="45724" marB="45724"/>
                </a:tc>
                <a:tc>
                  <a:txBody>
                    <a:bodyPr/>
                    <a:lstStyle/>
                    <a:p>
                      <a:pPr algn="ctr"/>
                      <a:r>
                        <a:rPr lang="en-GB" sz="1800" dirty="0"/>
                        <a:t>15</a:t>
                      </a:r>
                    </a:p>
                  </a:txBody>
                  <a:tcPr marL="91449" marR="91449" marT="45724" marB="45724"/>
                </a:tc>
                <a:extLst>
                  <a:ext uri="{0D108BD9-81ED-4DB2-BD59-A6C34878D82A}">
                    <a16:rowId xmlns:a16="http://schemas.microsoft.com/office/drawing/2014/main" val="10003"/>
                  </a:ext>
                </a:extLst>
              </a:tr>
              <a:tr h="370875">
                <a:tc>
                  <a:txBody>
                    <a:bodyPr/>
                    <a:lstStyle/>
                    <a:p>
                      <a:r>
                        <a:rPr lang="en-GB" sz="1800" dirty="0"/>
                        <a:t>Total</a:t>
                      </a:r>
                      <a:r>
                        <a:rPr lang="en-GB" sz="1800" baseline="0" dirty="0"/>
                        <a:t> motility (PR + NP, %)</a:t>
                      </a:r>
                      <a:endParaRPr lang="en-GB" sz="1800" dirty="0"/>
                    </a:p>
                  </a:txBody>
                  <a:tcPr marL="91449" marR="91449" marT="45724" marB="45724"/>
                </a:tc>
                <a:tc>
                  <a:txBody>
                    <a:bodyPr/>
                    <a:lstStyle/>
                    <a:p>
                      <a:pPr algn="ctr"/>
                      <a:r>
                        <a:rPr lang="en-GB" sz="1800" dirty="0"/>
                        <a:t>40</a:t>
                      </a:r>
                    </a:p>
                  </a:txBody>
                  <a:tcPr marL="91449" marR="91449" marT="45724" marB="45724"/>
                </a:tc>
                <a:extLst>
                  <a:ext uri="{0D108BD9-81ED-4DB2-BD59-A6C34878D82A}">
                    <a16:rowId xmlns:a16="http://schemas.microsoft.com/office/drawing/2014/main" val="10004"/>
                  </a:ext>
                </a:extLst>
              </a:tr>
              <a:tr h="370875">
                <a:tc>
                  <a:txBody>
                    <a:bodyPr/>
                    <a:lstStyle/>
                    <a:p>
                      <a:r>
                        <a:rPr lang="en-GB" sz="1800" dirty="0"/>
                        <a:t>Progressive motility (PR, %)</a:t>
                      </a:r>
                    </a:p>
                  </a:txBody>
                  <a:tcPr marL="91449" marR="91449" marT="45724" marB="45724"/>
                </a:tc>
                <a:tc>
                  <a:txBody>
                    <a:bodyPr/>
                    <a:lstStyle/>
                    <a:p>
                      <a:pPr algn="ctr"/>
                      <a:r>
                        <a:rPr lang="en-GB" sz="1800" dirty="0"/>
                        <a:t>32</a:t>
                      </a:r>
                    </a:p>
                  </a:txBody>
                  <a:tcPr marL="91449" marR="91449" marT="45724" marB="45724"/>
                </a:tc>
                <a:extLst>
                  <a:ext uri="{0D108BD9-81ED-4DB2-BD59-A6C34878D82A}">
                    <a16:rowId xmlns:a16="http://schemas.microsoft.com/office/drawing/2014/main" val="10005"/>
                  </a:ext>
                </a:extLst>
              </a:tr>
              <a:tr h="370875">
                <a:tc>
                  <a:txBody>
                    <a:bodyPr/>
                    <a:lstStyle/>
                    <a:p>
                      <a:r>
                        <a:rPr lang="en-GB" sz="1800" dirty="0"/>
                        <a:t>Vitality</a:t>
                      </a:r>
                      <a:r>
                        <a:rPr lang="en-GB" sz="1800" baseline="0" dirty="0"/>
                        <a:t> (live spermatozoa, %)</a:t>
                      </a:r>
                      <a:endParaRPr lang="en-GB" sz="1800" dirty="0"/>
                    </a:p>
                  </a:txBody>
                  <a:tcPr marL="91449" marR="91449" marT="45724" marB="45724"/>
                </a:tc>
                <a:tc>
                  <a:txBody>
                    <a:bodyPr/>
                    <a:lstStyle/>
                    <a:p>
                      <a:pPr algn="ctr"/>
                      <a:r>
                        <a:rPr lang="en-GB" sz="1800" dirty="0"/>
                        <a:t>58</a:t>
                      </a:r>
                    </a:p>
                  </a:txBody>
                  <a:tcPr marL="91449" marR="91449" marT="45724" marB="45724"/>
                </a:tc>
                <a:extLst>
                  <a:ext uri="{0D108BD9-81ED-4DB2-BD59-A6C34878D82A}">
                    <a16:rowId xmlns:a16="http://schemas.microsoft.com/office/drawing/2014/main" val="10006"/>
                  </a:ext>
                </a:extLst>
              </a:tr>
              <a:tr h="370875">
                <a:tc>
                  <a:txBody>
                    <a:bodyPr/>
                    <a:lstStyle/>
                    <a:p>
                      <a:r>
                        <a:rPr lang="en-GB" sz="1800" dirty="0"/>
                        <a:t>Sperm morphology (normal forms,%)</a:t>
                      </a:r>
                    </a:p>
                  </a:txBody>
                  <a:tcPr marL="91449" marR="91449" marT="45724" marB="45724"/>
                </a:tc>
                <a:tc>
                  <a:txBody>
                    <a:bodyPr/>
                    <a:lstStyle/>
                    <a:p>
                      <a:pPr algn="ctr"/>
                      <a:r>
                        <a:rPr lang="en-GB" sz="1800" dirty="0"/>
                        <a:t>4</a:t>
                      </a:r>
                    </a:p>
                  </a:txBody>
                  <a:tcPr marL="91449" marR="91449" marT="45724" marB="45724"/>
                </a:tc>
                <a:extLst>
                  <a:ext uri="{0D108BD9-81ED-4DB2-BD59-A6C34878D82A}">
                    <a16:rowId xmlns:a16="http://schemas.microsoft.com/office/drawing/2014/main" val="10007"/>
                  </a:ext>
                </a:extLst>
              </a:tr>
              <a:tr h="370875">
                <a:tc>
                  <a:txBody>
                    <a:bodyPr/>
                    <a:lstStyle/>
                    <a:p>
                      <a:r>
                        <a:rPr lang="en-GB" sz="1800" dirty="0"/>
                        <a:t>Other consensus threshold</a:t>
                      </a:r>
                      <a:r>
                        <a:rPr lang="en-GB" sz="1800" baseline="0" dirty="0"/>
                        <a:t> values</a:t>
                      </a:r>
                      <a:endParaRPr lang="en-GB" sz="1800" dirty="0"/>
                    </a:p>
                  </a:txBody>
                  <a:tcPr marL="91449" marR="91449" marT="45724" marB="45724"/>
                </a:tc>
                <a:tc>
                  <a:txBody>
                    <a:bodyPr/>
                    <a:lstStyle/>
                    <a:p>
                      <a:pPr algn="ctr"/>
                      <a:endParaRPr lang="en-GB" sz="1800" dirty="0"/>
                    </a:p>
                  </a:txBody>
                  <a:tcPr marL="91449" marR="91449" marT="45724" marB="45724"/>
                </a:tc>
                <a:extLst>
                  <a:ext uri="{0D108BD9-81ED-4DB2-BD59-A6C34878D82A}">
                    <a16:rowId xmlns:a16="http://schemas.microsoft.com/office/drawing/2014/main" val="10008"/>
                  </a:ext>
                </a:extLst>
              </a:tr>
              <a:tr h="370875">
                <a:tc>
                  <a:txBody>
                    <a:bodyPr/>
                    <a:lstStyle/>
                    <a:p>
                      <a:r>
                        <a:rPr lang="en-GB" sz="1800" dirty="0"/>
                        <a:t>pH</a:t>
                      </a:r>
                    </a:p>
                  </a:txBody>
                  <a:tcPr marL="91449" marR="91449" marT="45724" marB="45724"/>
                </a:tc>
                <a:tc>
                  <a:txBody>
                    <a:bodyPr/>
                    <a:lstStyle/>
                    <a:p>
                      <a:pPr algn="ctr"/>
                      <a:r>
                        <a:rPr lang="en-GB" sz="1800" dirty="0"/>
                        <a:t>&gt;7.2</a:t>
                      </a:r>
                    </a:p>
                  </a:txBody>
                  <a:tcPr marL="91449" marR="91449" marT="45724" marB="45724"/>
                </a:tc>
                <a:extLst>
                  <a:ext uri="{0D108BD9-81ED-4DB2-BD59-A6C34878D82A}">
                    <a16:rowId xmlns:a16="http://schemas.microsoft.com/office/drawing/2014/main" val="10009"/>
                  </a:ext>
                </a:extLst>
              </a:tr>
              <a:tr h="640083">
                <a:tc>
                  <a:txBody>
                    <a:bodyPr/>
                    <a:lstStyle/>
                    <a:p>
                      <a:r>
                        <a:rPr lang="en-GB" sz="1800" dirty="0"/>
                        <a:t>MAR test (motile spermatozoa with bound particles, %)</a:t>
                      </a:r>
                    </a:p>
                  </a:txBody>
                  <a:tcPr marL="91449" marR="91449" marT="45724" marB="45724"/>
                </a:tc>
                <a:tc>
                  <a:txBody>
                    <a:bodyPr/>
                    <a:lstStyle/>
                    <a:p>
                      <a:pPr algn="ctr"/>
                      <a:r>
                        <a:rPr lang="en-GB" sz="1800" dirty="0"/>
                        <a:t>&lt;50</a:t>
                      </a:r>
                    </a:p>
                  </a:txBody>
                  <a:tcPr marL="91449" marR="91449" marT="45724" marB="45724"/>
                </a:tc>
                <a:extLst>
                  <a:ext uri="{0D108BD9-81ED-4DB2-BD59-A6C34878D82A}">
                    <a16:rowId xmlns:a16="http://schemas.microsoft.com/office/drawing/2014/main" val="10010"/>
                  </a:ext>
                </a:extLst>
              </a:tr>
            </a:tbl>
          </a:graphicData>
        </a:graphic>
      </p:graphicFrame>
      <p:sp>
        <p:nvSpPr>
          <p:cNvPr id="5" name="Oval 4">
            <a:extLst>
              <a:ext uri="{FF2B5EF4-FFF2-40B4-BE49-F238E27FC236}">
                <a16:creationId xmlns:a16="http://schemas.microsoft.com/office/drawing/2014/main" id="{07D7C027-A19C-8547-AC98-4B13F3874419}"/>
              </a:ext>
            </a:extLst>
          </p:cNvPr>
          <p:cNvSpPr/>
          <p:nvPr/>
        </p:nvSpPr>
        <p:spPr>
          <a:xfrm>
            <a:off x="8174038" y="3246439"/>
            <a:ext cx="1223962" cy="2873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50D38687-B6EE-5442-A97F-E48E97FFD6E2}"/>
              </a:ext>
            </a:extLst>
          </p:cNvPr>
          <p:cNvSpPr/>
          <p:nvPr/>
        </p:nvSpPr>
        <p:spPr>
          <a:xfrm>
            <a:off x="8183563" y="3611564"/>
            <a:ext cx="1225550" cy="6492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AFBE1017-90C4-F94A-BA50-7DB6FFB70BEB}"/>
              </a:ext>
            </a:extLst>
          </p:cNvPr>
          <p:cNvSpPr/>
          <p:nvPr/>
        </p:nvSpPr>
        <p:spPr>
          <a:xfrm>
            <a:off x="8283576" y="4710113"/>
            <a:ext cx="1008063" cy="3603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8863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590C-7213-834B-8F46-4C5238229656}"/>
              </a:ext>
            </a:extLst>
          </p:cNvPr>
          <p:cNvSpPr>
            <a:spLocks noGrp="1"/>
          </p:cNvSpPr>
          <p:nvPr>
            <p:ph type="title"/>
          </p:nvPr>
        </p:nvSpPr>
        <p:spPr>
          <a:xfrm>
            <a:off x="165101" y="1943100"/>
            <a:ext cx="4972160" cy="2333098"/>
          </a:xfrm>
          <a:noFill/>
          <a:ln>
            <a:solidFill>
              <a:schemeClr val="tx1"/>
            </a:solidFill>
          </a:ln>
        </p:spPr>
        <p:txBody>
          <a:bodyPr>
            <a:noAutofit/>
          </a:bodyPr>
          <a:lstStyle/>
          <a:p>
            <a:pPr>
              <a:defRPr/>
            </a:pPr>
            <a:r>
              <a:rPr lang="en-GB" sz="4000" dirty="0">
                <a:solidFill>
                  <a:schemeClr val="tx1"/>
                </a:solidFill>
              </a:rPr>
              <a:t>The inconceivable truth…</a:t>
            </a:r>
            <a:endParaRPr lang="en-US" sz="4000" dirty="0">
              <a:solidFill>
                <a:schemeClr val="tx1"/>
              </a:solidFill>
            </a:endParaRPr>
          </a:p>
        </p:txBody>
      </p:sp>
      <p:sp>
        <p:nvSpPr>
          <p:cNvPr id="136" name="Rectangle 135">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Content Placeholder 2">
            <a:extLst>
              <a:ext uri="{FF2B5EF4-FFF2-40B4-BE49-F238E27FC236}">
                <a16:creationId xmlns:a16="http://schemas.microsoft.com/office/drawing/2014/main" id="{C9119A2C-29BA-5B44-A02E-5BAC9E4F1740}"/>
              </a:ext>
            </a:extLst>
          </p:cNvPr>
          <p:cNvSpPr>
            <a:spLocks noGrp="1"/>
          </p:cNvSpPr>
          <p:nvPr>
            <p:ph idx="1"/>
          </p:nvPr>
        </p:nvSpPr>
        <p:spPr>
          <a:xfrm>
            <a:off x="6049182" y="802638"/>
            <a:ext cx="5408696" cy="5252722"/>
          </a:xfrm>
        </p:spPr>
        <p:txBody>
          <a:bodyPr anchor="ctr">
            <a:normAutofit/>
          </a:bodyPr>
          <a:lstStyle/>
          <a:p>
            <a:pPr eaLnBrk="1" hangingPunct="1">
              <a:spcBef>
                <a:spcPts val="600"/>
              </a:spcBef>
            </a:pPr>
            <a:r>
              <a:rPr lang="en-GB" altLang="en-US" sz="2800" dirty="0">
                <a:solidFill>
                  <a:schemeClr val="bg1"/>
                </a:solidFill>
                <a:cs typeface="Arial" panose="020B0604020202020204" pitchFamily="34" charset="0"/>
              </a:rPr>
              <a:t>Male factor underlying/causative &gt;50% cases subfertility</a:t>
            </a:r>
          </a:p>
          <a:p>
            <a:pPr eaLnBrk="1" hangingPunct="1">
              <a:spcBef>
                <a:spcPts val="600"/>
              </a:spcBef>
            </a:pPr>
            <a:r>
              <a:rPr lang="en-GB" altLang="en-US" sz="2800" dirty="0">
                <a:solidFill>
                  <a:schemeClr val="bg1"/>
                </a:solidFill>
              </a:rPr>
              <a:t>Currently no treatment or cure</a:t>
            </a:r>
          </a:p>
          <a:p>
            <a:pPr eaLnBrk="1" hangingPunct="1">
              <a:spcBef>
                <a:spcPts val="600"/>
              </a:spcBef>
            </a:pPr>
            <a:r>
              <a:rPr lang="en-GB" altLang="en-US" sz="2800" dirty="0">
                <a:solidFill>
                  <a:schemeClr val="bg1"/>
                </a:solidFill>
              </a:rPr>
              <a:t>Treatment rests with Artificial Reproduction Technology (IVF/ICSI) </a:t>
            </a:r>
          </a:p>
          <a:p>
            <a:pPr lvl="1" eaLnBrk="1" hangingPunct="1">
              <a:spcBef>
                <a:spcPts val="600"/>
              </a:spcBef>
            </a:pPr>
            <a:r>
              <a:rPr lang="en-GB" altLang="en-US" sz="2800" dirty="0">
                <a:solidFill>
                  <a:schemeClr val="bg1"/>
                </a:solidFill>
              </a:rPr>
              <a:t>Expensive</a:t>
            </a:r>
          </a:p>
          <a:p>
            <a:pPr lvl="1" eaLnBrk="1" hangingPunct="1">
              <a:spcBef>
                <a:spcPts val="600"/>
              </a:spcBef>
            </a:pPr>
            <a:r>
              <a:rPr lang="en-GB" altLang="en-US" sz="2800" dirty="0">
                <a:solidFill>
                  <a:schemeClr val="bg1"/>
                </a:solidFill>
              </a:rPr>
              <a:t>Invasive</a:t>
            </a:r>
          </a:p>
          <a:p>
            <a:pPr lvl="1" eaLnBrk="1" hangingPunct="1">
              <a:spcBef>
                <a:spcPts val="600"/>
              </a:spcBef>
            </a:pPr>
            <a:r>
              <a:rPr lang="en-GB" altLang="en-US" sz="2800" dirty="0">
                <a:solidFill>
                  <a:schemeClr val="bg1"/>
                </a:solidFill>
              </a:rPr>
              <a:t>No guarantee of success</a:t>
            </a:r>
          </a:p>
          <a:p>
            <a:pPr eaLnBrk="1" hangingPunct="1">
              <a:spcBef>
                <a:spcPts val="600"/>
              </a:spcBef>
            </a:pPr>
            <a:r>
              <a:rPr lang="en-GB" altLang="en-US" sz="2800" dirty="0">
                <a:solidFill>
                  <a:schemeClr val="bg1"/>
                </a:solidFill>
              </a:rPr>
              <a:t>Unmet clinical need for treatment for male infertility</a:t>
            </a:r>
          </a:p>
          <a:p>
            <a:endParaRPr lang="en-US" altLang="en-US" dirty="0">
              <a:solidFill>
                <a:schemeClr val="bg1"/>
              </a:solidFill>
            </a:endParaRPr>
          </a:p>
        </p:txBody>
      </p:sp>
    </p:spTree>
    <p:extLst>
      <p:ext uri="{BB962C8B-B14F-4D97-AF65-F5344CB8AC3E}">
        <p14:creationId xmlns:p14="http://schemas.microsoft.com/office/powerpoint/2010/main" val="36063687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2992</Words>
  <Application>Microsoft Office PowerPoint</Application>
  <PresentationFormat>Widescreen</PresentationFormat>
  <Paragraphs>602</Paragraphs>
  <Slides>68</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Gill Sans MT</vt:lpstr>
      <vt:lpstr>StoneSansSemibold</vt:lpstr>
      <vt:lpstr>Times</vt:lpstr>
      <vt:lpstr>Wingdings</vt:lpstr>
      <vt:lpstr>Wingdings 2</vt:lpstr>
      <vt:lpstr>Wingdings 3</vt:lpstr>
      <vt:lpstr>Parcel</vt:lpstr>
      <vt:lpstr>PowerPoint Presentation</vt:lpstr>
      <vt:lpstr>PowerPoint Presentation</vt:lpstr>
      <vt:lpstr>Infertility</vt:lpstr>
      <vt:lpstr>Investigation: male</vt:lpstr>
      <vt:lpstr>Diagnostic semen analysis</vt:lpstr>
      <vt:lpstr>Diagnostic semen analysis</vt:lpstr>
      <vt:lpstr>Diagnostic semen analysis</vt:lpstr>
      <vt:lpstr>Diagnostic semen analysis</vt:lpstr>
      <vt:lpstr>The inconceivable truth…</vt:lpstr>
      <vt:lpstr>Challenges</vt:lpstr>
      <vt:lpstr>PowerPoint Presentation</vt:lpstr>
      <vt:lpstr>PowerPoint Presentation</vt:lpstr>
      <vt:lpstr>What do we know?</vt:lpstr>
      <vt:lpstr>Catsper  channels</vt:lpstr>
      <vt:lpstr>CatSper channels</vt:lpstr>
      <vt:lpstr> </vt:lpstr>
      <vt:lpstr>Hv1</vt:lpstr>
      <vt:lpstr>PowerPoint Presentation</vt:lpstr>
      <vt:lpstr>High throughput screening</vt:lpstr>
      <vt:lpstr>Phenotypic screening</vt:lpstr>
      <vt:lpstr>PowerPoint Presentation</vt:lpstr>
      <vt:lpstr>Non-medical treatment </vt:lpstr>
      <vt:lpstr>Oxidative Stress</vt:lpstr>
      <vt:lpstr>Oxidative Stress</vt:lpstr>
      <vt:lpstr>PowerPoint Presentation</vt:lpstr>
      <vt:lpstr>Exogenous ROS</vt:lpstr>
      <vt:lpstr>Endogenous ROS</vt:lpstr>
      <vt:lpstr>Mechanism of action</vt:lpstr>
      <vt:lpstr>Antioxidants</vt:lpstr>
      <vt:lpstr>Smoking</vt:lpstr>
      <vt:lpstr>PowerPoint Presentation</vt:lpstr>
      <vt:lpstr>PowerPoint Presentation</vt:lpstr>
      <vt:lpstr>Smoking  + Male fertility</vt:lpstr>
      <vt:lpstr>Smoking  + ART outcomes</vt:lpstr>
      <vt:lpstr>Alcohol</vt:lpstr>
      <vt:lpstr>Obesity</vt:lpstr>
      <vt:lpstr>Diet</vt:lpstr>
      <vt:lpstr>VITAMINs</vt:lpstr>
      <vt:lpstr>TRACE ELEMENTS</vt:lpstr>
      <vt:lpstr>Zinc</vt:lpstr>
      <vt:lpstr>Selenium</vt:lpstr>
      <vt:lpstr>COMBINATION THERAPY</vt:lpstr>
      <vt:lpstr>MICRONUTRIENTS</vt:lpstr>
      <vt:lpstr>Carnitines</vt:lpstr>
      <vt:lpstr>Co-enzyme Q</vt:lpstr>
      <vt:lpstr>Omega 3 fatty acids</vt:lpstr>
      <vt:lpstr>PowerPoint Presentation</vt:lpstr>
      <vt:lpstr>VITAMIN SUPPLEMENTS</vt:lpstr>
      <vt:lpstr>VITAMINs</vt:lpstr>
      <vt:lpstr>TRACE ELEMENT SUPPLEMENTS</vt:lpstr>
      <vt:lpstr>TRACE ELEMENTS</vt:lpstr>
      <vt:lpstr>MICRONUTRIENT SUPPLEMENTS</vt:lpstr>
      <vt:lpstr>MICRONUTRIENT SUPPLEMENTS</vt:lpstr>
      <vt:lpstr>MICRONUTRIENTS</vt:lpstr>
      <vt:lpstr>EVIDENCE-BASED MEDICINE?</vt:lpstr>
      <vt:lpstr>COCHRANE Review  </vt:lpstr>
      <vt:lpstr>COCHRANE Review  </vt:lpstr>
      <vt:lpstr>Antioxidants</vt:lpstr>
      <vt:lpstr>Antioxidants: CPR</vt:lpstr>
      <vt:lpstr>Antioxidants: live birth</vt:lpstr>
      <vt:lpstr>PowerPoint Presentation</vt:lpstr>
      <vt:lpstr>COCHRANE Review 2019   </vt:lpstr>
      <vt:lpstr>COCHRANE Review 2019   </vt:lpstr>
      <vt:lpstr>FASZT STUDY</vt:lpstr>
      <vt:lpstr>MOXI trial</vt:lpstr>
      <vt:lpstr>MALE INFERTILITY</vt:lpstr>
      <vt:lpstr>Global challenge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Martins Da Silva (Staff)</dc:creator>
  <cp:lastModifiedBy>R Huntriss</cp:lastModifiedBy>
  <cp:revision>7</cp:revision>
  <cp:lastPrinted>2020-11-04T17:39:07Z</cp:lastPrinted>
  <dcterms:created xsi:type="dcterms:W3CDTF">2020-11-04T17:36:48Z</dcterms:created>
  <dcterms:modified xsi:type="dcterms:W3CDTF">2020-11-14T11:44:14Z</dcterms:modified>
</cp:coreProperties>
</file>