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4" r:id="rId3"/>
    <p:sldId id="257" r:id="rId4"/>
    <p:sldId id="258" r:id="rId5"/>
    <p:sldId id="267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E4514-2DB2-48BC-B24D-3F1385BD69B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FCDE7C82-BC2C-45AF-AD11-79707361C883}">
      <dgm:prSet/>
      <dgm:spPr/>
      <dgm:t>
        <a:bodyPr/>
        <a:lstStyle/>
        <a:p>
          <a:pPr rtl="0"/>
          <a:r>
            <a:rPr lang="en-GB" smtClean="0"/>
            <a:t>Food Chaining</a:t>
          </a:r>
          <a:endParaRPr lang="en-GB"/>
        </a:p>
      </dgm:t>
    </dgm:pt>
    <dgm:pt modelId="{F3CDE49F-680A-4225-80A9-1BD2214A555D}" type="parTrans" cxnId="{E26191D9-8C1A-44C8-B0E2-94C126325FBC}">
      <dgm:prSet/>
      <dgm:spPr/>
      <dgm:t>
        <a:bodyPr/>
        <a:lstStyle/>
        <a:p>
          <a:endParaRPr lang="en-GB"/>
        </a:p>
      </dgm:t>
    </dgm:pt>
    <dgm:pt modelId="{2F2BDD83-7656-4A88-BF26-DBBBBEF41149}" type="sibTrans" cxnId="{E26191D9-8C1A-44C8-B0E2-94C126325FBC}">
      <dgm:prSet/>
      <dgm:spPr/>
      <dgm:t>
        <a:bodyPr/>
        <a:lstStyle/>
        <a:p>
          <a:endParaRPr lang="en-GB"/>
        </a:p>
      </dgm:t>
    </dgm:pt>
    <dgm:pt modelId="{98E900BF-81C8-4B42-9117-24F1F1945F60}" type="pres">
      <dgm:prSet presAssocID="{1F2E4514-2DB2-48BC-B24D-3F1385BD69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DCE4055-7D63-4188-B65B-104293AC5D7C}" type="pres">
      <dgm:prSet presAssocID="{FCDE7C82-BC2C-45AF-AD11-79707361C8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26191D9-8C1A-44C8-B0E2-94C126325FBC}" srcId="{1F2E4514-2DB2-48BC-B24D-3F1385BD69B6}" destId="{FCDE7C82-BC2C-45AF-AD11-79707361C883}" srcOrd="0" destOrd="0" parTransId="{F3CDE49F-680A-4225-80A9-1BD2214A555D}" sibTransId="{2F2BDD83-7656-4A88-BF26-DBBBBEF41149}"/>
    <dgm:cxn modelId="{CB210B8D-AD16-4569-BDDA-911DDF860BAE}" type="presOf" srcId="{FCDE7C82-BC2C-45AF-AD11-79707361C883}" destId="{ADCE4055-7D63-4188-B65B-104293AC5D7C}" srcOrd="0" destOrd="0" presId="urn:microsoft.com/office/officeart/2005/8/layout/vList2"/>
    <dgm:cxn modelId="{CC7044CA-3D86-4397-BE6B-82BAD3279F4B}" type="presOf" srcId="{1F2E4514-2DB2-48BC-B24D-3F1385BD69B6}" destId="{98E900BF-81C8-4B42-9117-24F1F1945F60}" srcOrd="0" destOrd="0" presId="urn:microsoft.com/office/officeart/2005/8/layout/vList2"/>
    <dgm:cxn modelId="{EC1A2D86-F5AB-4EE1-88E5-0110B4D6E427}" type="presParOf" srcId="{98E900BF-81C8-4B42-9117-24F1F1945F60}" destId="{ADCE4055-7D63-4188-B65B-104293AC5D7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CD6E52-3701-45C3-8891-26D804C6C85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EBE7F0EE-AB91-4EE6-B98F-722BE34DFC82}">
      <dgm:prSet/>
      <dgm:spPr/>
      <dgm:t>
        <a:bodyPr/>
        <a:lstStyle/>
        <a:p>
          <a:pPr rtl="0"/>
          <a:r>
            <a:rPr lang="en-GB" smtClean="0"/>
            <a:t>FC and Autism</a:t>
          </a:r>
          <a:endParaRPr lang="en-GB"/>
        </a:p>
      </dgm:t>
    </dgm:pt>
    <dgm:pt modelId="{FD5457F9-8E02-4D30-82BB-20F0AFC48AAC}" type="parTrans" cxnId="{25AB21DF-5F25-4977-92A8-33733F87C36E}">
      <dgm:prSet/>
      <dgm:spPr/>
      <dgm:t>
        <a:bodyPr/>
        <a:lstStyle/>
        <a:p>
          <a:endParaRPr lang="en-GB"/>
        </a:p>
      </dgm:t>
    </dgm:pt>
    <dgm:pt modelId="{DFC6F819-B8F2-4AF1-8812-361150610CE4}" type="sibTrans" cxnId="{25AB21DF-5F25-4977-92A8-33733F87C36E}">
      <dgm:prSet/>
      <dgm:spPr/>
      <dgm:t>
        <a:bodyPr/>
        <a:lstStyle/>
        <a:p>
          <a:endParaRPr lang="en-GB"/>
        </a:p>
      </dgm:t>
    </dgm:pt>
    <dgm:pt modelId="{0CD09825-4E04-41BF-B54C-4DD647134D7B}" type="pres">
      <dgm:prSet presAssocID="{2FCD6E52-3701-45C3-8891-26D804C6C85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D6B1F03-1C3B-42F8-AC45-6AEDC9F33A37}" type="pres">
      <dgm:prSet presAssocID="{EBE7F0EE-AB91-4EE6-B98F-722BE34DFC8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B46F5E4-31FB-43E9-A569-82A0FF26B432}" type="presOf" srcId="{2FCD6E52-3701-45C3-8891-26D804C6C85C}" destId="{0CD09825-4E04-41BF-B54C-4DD647134D7B}" srcOrd="0" destOrd="0" presId="urn:microsoft.com/office/officeart/2005/8/layout/vList2"/>
    <dgm:cxn modelId="{25AB21DF-5F25-4977-92A8-33733F87C36E}" srcId="{2FCD6E52-3701-45C3-8891-26D804C6C85C}" destId="{EBE7F0EE-AB91-4EE6-B98F-722BE34DFC82}" srcOrd="0" destOrd="0" parTransId="{FD5457F9-8E02-4D30-82BB-20F0AFC48AAC}" sibTransId="{DFC6F819-B8F2-4AF1-8812-361150610CE4}"/>
    <dgm:cxn modelId="{F5441CC0-0D4C-4F67-8B95-5A2FEAADD390}" type="presOf" srcId="{EBE7F0EE-AB91-4EE6-B98F-722BE34DFC82}" destId="{BD6B1F03-1C3B-42F8-AC45-6AEDC9F33A37}" srcOrd="0" destOrd="0" presId="urn:microsoft.com/office/officeart/2005/8/layout/vList2"/>
    <dgm:cxn modelId="{6719CE2F-08F3-4E5E-9F01-09C4895388EC}" type="presParOf" srcId="{0CD09825-4E04-41BF-B54C-4DD647134D7B}" destId="{BD6B1F03-1C3B-42F8-AC45-6AEDC9F33A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57DF331-5682-496E-9720-6ABF486BA1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FE6ED3F0-2B2D-42E3-B63A-D39589378DBD}">
      <dgm:prSet/>
      <dgm:spPr/>
      <dgm:t>
        <a:bodyPr/>
        <a:lstStyle/>
        <a:p>
          <a:pPr rtl="0"/>
          <a:r>
            <a:rPr lang="en-GB" smtClean="0"/>
            <a:t>Practical Advice</a:t>
          </a:r>
          <a:endParaRPr lang="en-GB"/>
        </a:p>
      </dgm:t>
    </dgm:pt>
    <dgm:pt modelId="{628A8EB3-875D-47A8-A964-A6B39ADEA8AC}" type="parTrans" cxnId="{B10BBE90-3CB1-44DA-B6D0-85E4F2132BF9}">
      <dgm:prSet/>
      <dgm:spPr/>
      <dgm:t>
        <a:bodyPr/>
        <a:lstStyle/>
        <a:p>
          <a:endParaRPr lang="en-GB"/>
        </a:p>
      </dgm:t>
    </dgm:pt>
    <dgm:pt modelId="{C0B7CF50-CC3A-466F-8CED-249D9131F0ED}" type="sibTrans" cxnId="{B10BBE90-3CB1-44DA-B6D0-85E4F2132BF9}">
      <dgm:prSet/>
      <dgm:spPr/>
      <dgm:t>
        <a:bodyPr/>
        <a:lstStyle/>
        <a:p>
          <a:endParaRPr lang="en-GB"/>
        </a:p>
      </dgm:t>
    </dgm:pt>
    <dgm:pt modelId="{E30270DB-F2EC-4F33-AE29-A97ADE499058}" type="pres">
      <dgm:prSet presAssocID="{257DF331-5682-496E-9720-6ABF486BA1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74B42EF-D81C-4E75-A0B7-B02896052D45}" type="pres">
      <dgm:prSet presAssocID="{FE6ED3F0-2B2D-42E3-B63A-D39589378DB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28DD42E-9F46-4878-9D22-1C8AF1995484}" type="presOf" srcId="{FE6ED3F0-2B2D-42E3-B63A-D39589378DBD}" destId="{A74B42EF-D81C-4E75-A0B7-B02896052D45}" srcOrd="0" destOrd="0" presId="urn:microsoft.com/office/officeart/2005/8/layout/vList2"/>
    <dgm:cxn modelId="{B10BBE90-3CB1-44DA-B6D0-85E4F2132BF9}" srcId="{257DF331-5682-496E-9720-6ABF486BA1EC}" destId="{FE6ED3F0-2B2D-42E3-B63A-D39589378DBD}" srcOrd="0" destOrd="0" parTransId="{628A8EB3-875D-47A8-A964-A6B39ADEA8AC}" sibTransId="{C0B7CF50-CC3A-466F-8CED-249D9131F0ED}"/>
    <dgm:cxn modelId="{28ADD2F1-36E0-4DAB-82F9-53A386B9843E}" type="presOf" srcId="{257DF331-5682-496E-9720-6ABF486BA1EC}" destId="{E30270DB-F2EC-4F33-AE29-A97ADE499058}" srcOrd="0" destOrd="0" presId="urn:microsoft.com/office/officeart/2005/8/layout/vList2"/>
    <dgm:cxn modelId="{C3412151-52B3-476F-8E77-B72C29AE5F58}" type="presParOf" srcId="{E30270DB-F2EC-4F33-AE29-A97ADE499058}" destId="{A74B42EF-D81C-4E75-A0B7-B02896052D4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DEE9F86-1B66-4ED4-9222-E8FBF0CCFF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F7DBE7BD-E27C-4F73-A7DF-CA224591E714}">
      <dgm:prSet/>
      <dgm:spPr/>
      <dgm:t>
        <a:bodyPr/>
        <a:lstStyle/>
        <a:p>
          <a:pPr rtl="0"/>
          <a:r>
            <a:rPr lang="en-GB" smtClean="0"/>
            <a:t>Read the Book !</a:t>
          </a:r>
          <a:endParaRPr lang="en-GB"/>
        </a:p>
      </dgm:t>
    </dgm:pt>
    <dgm:pt modelId="{007B5280-160A-4EB7-9B35-ECA0C0DF8815}" type="parTrans" cxnId="{A6103B58-284B-4881-A49A-26DBF947D35E}">
      <dgm:prSet/>
      <dgm:spPr/>
      <dgm:t>
        <a:bodyPr/>
        <a:lstStyle/>
        <a:p>
          <a:endParaRPr lang="en-GB"/>
        </a:p>
      </dgm:t>
    </dgm:pt>
    <dgm:pt modelId="{F5193575-DFC4-47DC-8D8B-4D03730BA9C6}" type="sibTrans" cxnId="{A6103B58-284B-4881-A49A-26DBF947D35E}">
      <dgm:prSet/>
      <dgm:spPr/>
      <dgm:t>
        <a:bodyPr/>
        <a:lstStyle/>
        <a:p>
          <a:endParaRPr lang="en-GB"/>
        </a:p>
      </dgm:t>
    </dgm:pt>
    <dgm:pt modelId="{8C2DFB51-8BE6-4981-9A3F-60B5B5667BCA}" type="pres">
      <dgm:prSet presAssocID="{3DEE9F86-1B66-4ED4-9222-E8FBF0CCFF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F78A6E5-0067-437A-BED1-4F722D99D3F2}" type="pres">
      <dgm:prSet presAssocID="{F7DBE7BD-E27C-4F73-A7DF-CA224591E71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8A84EC6-FBA6-41C2-A2C0-500F57CD40E8}" type="presOf" srcId="{3DEE9F86-1B66-4ED4-9222-E8FBF0CCFF9D}" destId="{8C2DFB51-8BE6-4981-9A3F-60B5B5667BCA}" srcOrd="0" destOrd="0" presId="urn:microsoft.com/office/officeart/2005/8/layout/vList2"/>
    <dgm:cxn modelId="{A6103B58-284B-4881-A49A-26DBF947D35E}" srcId="{3DEE9F86-1B66-4ED4-9222-E8FBF0CCFF9D}" destId="{F7DBE7BD-E27C-4F73-A7DF-CA224591E714}" srcOrd="0" destOrd="0" parTransId="{007B5280-160A-4EB7-9B35-ECA0C0DF8815}" sibTransId="{F5193575-DFC4-47DC-8D8B-4D03730BA9C6}"/>
    <dgm:cxn modelId="{8E91D200-CCED-4706-92BB-51917E73631B}" type="presOf" srcId="{F7DBE7BD-E27C-4F73-A7DF-CA224591E714}" destId="{CF78A6E5-0067-437A-BED1-4F722D99D3F2}" srcOrd="0" destOrd="0" presId="urn:microsoft.com/office/officeart/2005/8/layout/vList2"/>
    <dgm:cxn modelId="{F78ED5B8-E6DD-44F9-8809-A0CDF0B9F02F}" type="presParOf" srcId="{8C2DFB51-8BE6-4981-9A3F-60B5B5667BCA}" destId="{CF78A6E5-0067-437A-BED1-4F722D99D3F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BFACB2-8EEF-4FB0-8365-EFDAFBC730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30C0F3A4-64E5-4EFE-90C3-9103BA7097A7}">
      <dgm:prSet/>
      <dgm:spPr/>
      <dgm:t>
        <a:bodyPr/>
        <a:lstStyle/>
        <a:p>
          <a:pPr rtl="0"/>
          <a:r>
            <a:rPr lang="en-GB" smtClean="0"/>
            <a:t>What is food chaining ?</a:t>
          </a:r>
          <a:endParaRPr lang="en-GB"/>
        </a:p>
      </dgm:t>
    </dgm:pt>
    <dgm:pt modelId="{FB5F6390-19D5-4EA5-A71A-C3CCE0159387}" type="parTrans" cxnId="{C27F8957-74E1-4D4E-B3D5-389888CE2723}">
      <dgm:prSet/>
      <dgm:spPr/>
      <dgm:t>
        <a:bodyPr/>
        <a:lstStyle/>
        <a:p>
          <a:endParaRPr lang="en-GB"/>
        </a:p>
      </dgm:t>
    </dgm:pt>
    <dgm:pt modelId="{98569CB8-D48A-4797-ACDE-8545D02479F2}" type="sibTrans" cxnId="{C27F8957-74E1-4D4E-B3D5-389888CE2723}">
      <dgm:prSet/>
      <dgm:spPr/>
      <dgm:t>
        <a:bodyPr/>
        <a:lstStyle/>
        <a:p>
          <a:endParaRPr lang="en-GB"/>
        </a:p>
      </dgm:t>
    </dgm:pt>
    <dgm:pt modelId="{DBBE681C-BC28-4DCF-BEE7-F0B4832D6C86}" type="pres">
      <dgm:prSet presAssocID="{DEBFACB2-8EEF-4FB0-8365-EFDAFBC730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396BFAA-B1F8-422D-BAE7-74CF35ADCCBB}" type="pres">
      <dgm:prSet presAssocID="{30C0F3A4-64E5-4EFE-90C3-9103BA7097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D866967-3569-4806-B418-1DE8A8BC605D}" type="presOf" srcId="{DEBFACB2-8EEF-4FB0-8365-EFDAFBC73059}" destId="{DBBE681C-BC28-4DCF-BEE7-F0B4832D6C86}" srcOrd="0" destOrd="0" presId="urn:microsoft.com/office/officeart/2005/8/layout/vList2"/>
    <dgm:cxn modelId="{C27F8957-74E1-4D4E-B3D5-389888CE2723}" srcId="{DEBFACB2-8EEF-4FB0-8365-EFDAFBC73059}" destId="{30C0F3A4-64E5-4EFE-90C3-9103BA7097A7}" srcOrd="0" destOrd="0" parTransId="{FB5F6390-19D5-4EA5-A71A-C3CCE0159387}" sibTransId="{98569CB8-D48A-4797-ACDE-8545D02479F2}"/>
    <dgm:cxn modelId="{B4EA8929-861B-4368-96E9-ED91B6A3CDAC}" type="presOf" srcId="{30C0F3A4-64E5-4EFE-90C3-9103BA7097A7}" destId="{7396BFAA-B1F8-422D-BAE7-74CF35ADCCBB}" srcOrd="0" destOrd="0" presId="urn:microsoft.com/office/officeart/2005/8/layout/vList2"/>
    <dgm:cxn modelId="{CD30BF79-D4ED-4AA2-B479-002ADA47BB90}" type="presParOf" srcId="{DBBE681C-BC28-4DCF-BEE7-F0B4832D6C86}" destId="{7396BFAA-B1F8-422D-BAE7-74CF35ADCC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634FB8-CFDF-4520-A977-78EB25F7E2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20354BD2-2ED2-4999-BA69-91BA0FD5A743}">
      <dgm:prSet/>
      <dgm:spPr/>
      <dgm:t>
        <a:bodyPr/>
        <a:lstStyle/>
        <a:p>
          <a:pPr rtl="0"/>
          <a:r>
            <a:rPr lang="en-GB" smtClean="0"/>
            <a:t>Core Foods</a:t>
          </a:r>
          <a:endParaRPr lang="en-GB"/>
        </a:p>
      </dgm:t>
    </dgm:pt>
    <dgm:pt modelId="{1D29BE9E-A403-4233-AB34-0EEDB47E49FD}" type="parTrans" cxnId="{D8D6D78A-F348-480B-AE39-523A0AD2F350}">
      <dgm:prSet/>
      <dgm:spPr/>
      <dgm:t>
        <a:bodyPr/>
        <a:lstStyle/>
        <a:p>
          <a:endParaRPr lang="en-GB"/>
        </a:p>
      </dgm:t>
    </dgm:pt>
    <dgm:pt modelId="{229382BD-AA12-4568-A364-7C63E67245D7}" type="sibTrans" cxnId="{D8D6D78A-F348-480B-AE39-523A0AD2F350}">
      <dgm:prSet/>
      <dgm:spPr/>
      <dgm:t>
        <a:bodyPr/>
        <a:lstStyle/>
        <a:p>
          <a:endParaRPr lang="en-GB"/>
        </a:p>
      </dgm:t>
    </dgm:pt>
    <dgm:pt modelId="{2FB69494-60AA-484D-A086-D1A008806BD3}" type="pres">
      <dgm:prSet presAssocID="{62634FB8-CFDF-4520-A977-78EB25F7E2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54A9384-568F-425D-83F6-28CD0DAB906D}" type="pres">
      <dgm:prSet presAssocID="{20354BD2-2ED2-4999-BA69-91BA0FD5A74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B199B97-9E9E-4C16-9391-2E98FF68FD42}" type="presOf" srcId="{20354BD2-2ED2-4999-BA69-91BA0FD5A743}" destId="{554A9384-568F-425D-83F6-28CD0DAB906D}" srcOrd="0" destOrd="0" presId="urn:microsoft.com/office/officeart/2005/8/layout/vList2"/>
    <dgm:cxn modelId="{D8D6D78A-F348-480B-AE39-523A0AD2F350}" srcId="{62634FB8-CFDF-4520-A977-78EB25F7E291}" destId="{20354BD2-2ED2-4999-BA69-91BA0FD5A743}" srcOrd="0" destOrd="0" parTransId="{1D29BE9E-A403-4233-AB34-0EEDB47E49FD}" sibTransId="{229382BD-AA12-4568-A364-7C63E67245D7}"/>
    <dgm:cxn modelId="{0AC5C468-E656-4F3F-8E78-CE1FFD726072}" type="presOf" srcId="{62634FB8-CFDF-4520-A977-78EB25F7E291}" destId="{2FB69494-60AA-484D-A086-D1A008806BD3}" srcOrd="0" destOrd="0" presId="urn:microsoft.com/office/officeart/2005/8/layout/vList2"/>
    <dgm:cxn modelId="{9BF218DB-5A83-4961-92E3-A40CA16BCD72}" type="presParOf" srcId="{2FB69494-60AA-484D-A086-D1A008806BD3}" destId="{554A9384-568F-425D-83F6-28CD0DAB906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5D6032-7E93-400F-89FB-591E13532D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C84F5BF8-B9C2-4D21-B427-5A9C99142670}">
      <dgm:prSet/>
      <dgm:spPr/>
      <dgm:t>
        <a:bodyPr/>
        <a:lstStyle/>
        <a:p>
          <a:pPr rtl="0"/>
          <a:r>
            <a:rPr lang="en-GB" smtClean="0"/>
            <a:t>Flavour Mapping</a:t>
          </a:r>
          <a:endParaRPr lang="en-GB"/>
        </a:p>
      </dgm:t>
    </dgm:pt>
    <dgm:pt modelId="{FBA5D1F9-8D95-4CEA-85CD-D5CD2775CBB8}" type="parTrans" cxnId="{11E34E5A-BA42-4CD4-9B73-C945A4ADDF7C}">
      <dgm:prSet/>
      <dgm:spPr/>
      <dgm:t>
        <a:bodyPr/>
        <a:lstStyle/>
        <a:p>
          <a:endParaRPr lang="en-GB"/>
        </a:p>
      </dgm:t>
    </dgm:pt>
    <dgm:pt modelId="{F4A968AC-657F-4E5D-B5A6-87056CC85BE7}" type="sibTrans" cxnId="{11E34E5A-BA42-4CD4-9B73-C945A4ADDF7C}">
      <dgm:prSet/>
      <dgm:spPr/>
      <dgm:t>
        <a:bodyPr/>
        <a:lstStyle/>
        <a:p>
          <a:endParaRPr lang="en-GB"/>
        </a:p>
      </dgm:t>
    </dgm:pt>
    <dgm:pt modelId="{5EE67DAB-50F3-4D6D-BA29-36D27316ACC4}" type="pres">
      <dgm:prSet presAssocID="{375D6032-7E93-400F-89FB-591E13532D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C2CA53D-E492-4885-821D-80CA85E0702E}" type="pres">
      <dgm:prSet presAssocID="{C84F5BF8-B9C2-4D21-B427-5A9C9914267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FA78E80-9402-47C6-80D6-63222834B290}" type="presOf" srcId="{C84F5BF8-B9C2-4D21-B427-5A9C99142670}" destId="{5C2CA53D-E492-4885-821D-80CA85E0702E}" srcOrd="0" destOrd="0" presId="urn:microsoft.com/office/officeart/2005/8/layout/vList2"/>
    <dgm:cxn modelId="{20EF3B3E-0BF3-4A4C-8881-984347214144}" type="presOf" srcId="{375D6032-7E93-400F-89FB-591E13532DFA}" destId="{5EE67DAB-50F3-4D6D-BA29-36D27316ACC4}" srcOrd="0" destOrd="0" presId="urn:microsoft.com/office/officeart/2005/8/layout/vList2"/>
    <dgm:cxn modelId="{11E34E5A-BA42-4CD4-9B73-C945A4ADDF7C}" srcId="{375D6032-7E93-400F-89FB-591E13532DFA}" destId="{C84F5BF8-B9C2-4D21-B427-5A9C99142670}" srcOrd="0" destOrd="0" parTransId="{FBA5D1F9-8D95-4CEA-85CD-D5CD2775CBB8}" sibTransId="{F4A968AC-657F-4E5D-B5A6-87056CC85BE7}"/>
    <dgm:cxn modelId="{CB59F40E-8B4A-42AE-BE61-F2508FAE3CFC}" type="presParOf" srcId="{5EE67DAB-50F3-4D6D-BA29-36D27316ACC4}" destId="{5C2CA53D-E492-4885-821D-80CA85E0702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6ACF79-D204-44AC-9627-52D1E7ACC3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B4604204-6183-4CA8-B6FE-DA1C8210664B}">
      <dgm:prSet/>
      <dgm:spPr/>
      <dgm:t>
        <a:bodyPr/>
        <a:lstStyle/>
        <a:p>
          <a:pPr rtl="0"/>
          <a:r>
            <a:rPr lang="en-GB" smtClean="0"/>
            <a:t>Food Exchanges</a:t>
          </a:r>
          <a:endParaRPr lang="en-GB"/>
        </a:p>
      </dgm:t>
    </dgm:pt>
    <dgm:pt modelId="{62FA86EA-8E76-4C43-858B-8BB12A3833AE}" type="parTrans" cxnId="{854C9829-7BAA-45A7-AE2C-9E0602D239EF}">
      <dgm:prSet/>
      <dgm:spPr/>
      <dgm:t>
        <a:bodyPr/>
        <a:lstStyle/>
        <a:p>
          <a:endParaRPr lang="en-GB"/>
        </a:p>
      </dgm:t>
    </dgm:pt>
    <dgm:pt modelId="{76DCA35E-7C14-435D-8134-5E3497E56476}" type="sibTrans" cxnId="{854C9829-7BAA-45A7-AE2C-9E0602D239EF}">
      <dgm:prSet/>
      <dgm:spPr/>
      <dgm:t>
        <a:bodyPr/>
        <a:lstStyle/>
        <a:p>
          <a:endParaRPr lang="en-GB"/>
        </a:p>
      </dgm:t>
    </dgm:pt>
    <dgm:pt modelId="{F3199756-E39D-41BE-9845-A725DD48BD27}" type="pres">
      <dgm:prSet presAssocID="{6D6ACF79-D204-44AC-9627-52D1E7ACC3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ED2CC7C-D0EA-4949-8CC4-97E8C8F5A33A}" type="pres">
      <dgm:prSet presAssocID="{B4604204-6183-4CA8-B6FE-DA1C8210664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631A3FC-812E-45D7-B9AB-C92085FE8020}" type="presOf" srcId="{B4604204-6183-4CA8-B6FE-DA1C8210664B}" destId="{0ED2CC7C-D0EA-4949-8CC4-97E8C8F5A33A}" srcOrd="0" destOrd="0" presId="urn:microsoft.com/office/officeart/2005/8/layout/vList2"/>
    <dgm:cxn modelId="{854C9829-7BAA-45A7-AE2C-9E0602D239EF}" srcId="{6D6ACF79-D204-44AC-9627-52D1E7ACC3EC}" destId="{B4604204-6183-4CA8-B6FE-DA1C8210664B}" srcOrd="0" destOrd="0" parTransId="{62FA86EA-8E76-4C43-858B-8BB12A3833AE}" sibTransId="{76DCA35E-7C14-435D-8134-5E3497E56476}"/>
    <dgm:cxn modelId="{B0CE5715-4A59-48F3-BB71-74BAC6D77341}" type="presOf" srcId="{6D6ACF79-D204-44AC-9627-52D1E7ACC3EC}" destId="{F3199756-E39D-41BE-9845-A725DD48BD27}" srcOrd="0" destOrd="0" presId="urn:microsoft.com/office/officeart/2005/8/layout/vList2"/>
    <dgm:cxn modelId="{3AC725DC-181D-44E6-837B-33A1F30B887B}" type="presParOf" srcId="{F3199756-E39D-41BE-9845-A725DD48BD27}" destId="{0ED2CC7C-D0EA-4949-8CC4-97E8C8F5A33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2E1CEC-6083-495B-A26C-11BAF0DEFC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ED86FDF2-0EB9-4868-A42C-D5557DAC26AE}">
      <dgm:prSet/>
      <dgm:spPr/>
      <dgm:t>
        <a:bodyPr/>
        <a:lstStyle/>
        <a:p>
          <a:pPr rtl="0"/>
          <a:r>
            <a:rPr lang="en-GB" smtClean="0"/>
            <a:t>FC Rating Scale</a:t>
          </a:r>
          <a:endParaRPr lang="en-GB"/>
        </a:p>
      </dgm:t>
    </dgm:pt>
    <dgm:pt modelId="{A5BDA309-BABB-4074-8BEC-25E2E82508E8}" type="parTrans" cxnId="{732D012D-8E77-40D8-BF4B-2F8C9BF515A2}">
      <dgm:prSet/>
      <dgm:spPr/>
      <dgm:t>
        <a:bodyPr/>
        <a:lstStyle/>
        <a:p>
          <a:endParaRPr lang="en-GB"/>
        </a:p>
      </dgm:t>
    </dgm:pt>
    <dgm:pt modelId="{182D10CD-5209-4642-B39A-5D4FE160CE47}" type="sibTrans" cxnId="{732D012D-8E77-40D8-BF4B-2F8C9BF515A2}">
      <dgm:prSet/>
      <dgm:spPr/>
      <dgm:t>
        <a:bodyPr/>
        <a:lstStyle/>
        <a:p>
          <a:endParaRPr lang="en-GB"/>
        </a:p>
      </dgm:t>
    </dgm:pt>
    <dgm:pt modelId="{F2D17D1F-D5F5-4CE1-88E9-4F115A7CDAE7}" type="pres">
      <dgm:prSet presAssocID="{9C2E1CEC-6083-495B-A26C-11BAF0DEFC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D96C728-FA3C-4A77-818D-E20E1DACBC5F}" type="pres">
      <dgm:prSet presAssocID="{ED86FDF2-0EB9-4868-A42C-D5557DAC26A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32D012D-8E77-40D8-BF4B-2F8C9BF515A2}" srcId="{9C2E1CEC-6083-495B-A26C-11BAF0DEFC68}" destId="{ED86FDF2-0EB9-4868-A42C-D5557DAC26AE}" srcOrd="0" destOrd="0" parTransId="{A5BDA309-BABB-4074-8BEC-25E2E82508E8}" sibTransId="{182D10CD-5209-4642-B39A-5D4FE160CE47}"/>
    <dgm:cxn modelId="{A4F7D106-8964-47FD-9D2C-669865B0C5CE}" type="presOf" srcId="{ED86FDF2-0EB9-4868-A42C-D5557DAC26AE}" destId="{DD96C728-FA3C-4A77-818D-E20E1DACBC5F}" srcOrd="0" destOrd="0" presId="urn:microsoft.com/office/officeart/2005/8/layout/vList2"/>
    <dgm:cxn modelId="{87D88760-DF3D-49A6-8600-455C73A9BFBD}" type="presOf" srcId="{9C2E1CEC-6083-495B-A26C-11BAF0DEFC68}" destId="{F2D17D1F-D5F5-4CE1-88E9-4F115A7CDAE7}" srcOrd="0" destOrd="0" presId="urn:microsoft.com/office/officeart/2005/8/layout/vList2"/>
    <dgm:cxn modelId="{547D4724-EFAA-4FE6-AB86-DB9D220B8978}" type="presParOf" srcId="{F2D17D1F-D5F5-4CE1-88E9-4F115A7CDAE7}" destId="{DD96C728-FA3C-4A77-818D-E20E1DACBC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4705D4-C8BD-45DC-B8A0-0E7D69945E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40C29D43-729C-4183-9EAD-FAE0D6D12404}">
      <dgm:prSet/>
      <dgm:spPr/>
      <dgm:t>
        <a:bodyPr/>
        <a:lstStyle/>
        <a:p>
          <a:pPr rtl="0"/>
          <a:r>
            <a:rPr lang="en-GB" smtClean="0"/>
            <a:t>Sensory Hierarchy</a:t>
          </a:r>
          <a:endParaRPr lang="en-GB"/>
        </a:p>
      </dgm:t>
    </dgm:pt>
    <dgm:pt modelId="{A86B5EF6-DE9C-4326-8CBA-FF446D6AF24E}" type="parTrans" cxnId="{7810215E-3D5D-4316-9B0F-3209CE34FA0C}">
      <dgm:prSet/>
      <dgm:spPr/>
      <dgm:t>
        <a:bodyPr/>
        <a:lstStyle/>
        <a:p>
          <a:endParaRPr lang="en-GB"/>
        </a:p>
      </dgm:t>
    </dgm:pt>
    <dgm:pt modelId="{DD3464F9-46EF-48E5-8AEA-264ABE6FADAA}" type="sibTrans" cxnId="{7810215E-3D5D-4316-9B0F-3209CE34FA0C}">
      <dgm:prSet/>
      <dgm:spPr/>
      <dgm:t>
        <a:bodyPr/>
        <a:lstStyle/>
        <a:p>
          <a:endParaRPr lang="en-GB"/>
        </a:p>
      </dgm:t>
    </dgm:pt>
    <dgm:pt modelId="{93FCE947-15D9-4E4D-978F-9C902B79159D}" type="pres">
      <dgm:prSet presAssocID="{4D4705D4-C8BD-45DC-B8A0-0E7D69945E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E1E0869-6A5E-43F6-B033-F6BB7B74D558}" type="pres">
      <dgm:prSet presAssocID="{40C29D43-729C-4183-9EAD-FAE0D6D1240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810215E-3D5D-4316-9B0F-3209CE34FA0C}" srcId="{4D4705D4-C8BD-45DC-B8A0-0E7D69945EA1}" destId="{40C29D43-729C-4183-9EAD-FAE0D6D12404}" srcOrd="0" destOrd="0" parTransId="{A86B5EF6-DE9C-4326-8CBA-FF446D6AF24E}" sibTransId="{DD3464F9-46EF-48E5-8AEA-264ABE6FADAA}"/>
    <dgm:cxn modelId="{10FFCE08-9273-42E1-A828-03CE26DE4B68}" type="presOf" srcId="{40C29D43-729C-4183-9EAD-FAE0D6D12404}" destId="{5E1E0869-6A5E-43F6-B033-F6BB7B74D558}" srcOrd="0" destOrd="0" presId="urn:microsoft.com/office/officeart/2005/8/layout/vList2"/>
    <dgm:cxn modelId="{E1382FDC-1263-490A-9945-3D1CAB98E230}" type="presOf" srcId="{4D4705D4-C8BD-45DC-B8A0-0E7D69945EA1}" destId="{93FCE947-15D9-4E4D-978F-9C902B79159D}" srcOrd="0" destOrd="0" presId="urn:microsoft.com/office/officeart/2005/8/layout/vList2"/>
    <dgm:cxn modelId="{1DA83844-BEF9-4FF7-BBEA-E3138AE9C5CA}" type="presParOf" srcId="{93FCE947-15D9-4E4D-978F-9C902B79159D}" destId="{5E1E0869-6A5E-43F6-B033-F6BB7B74D5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E38FD29-8292-4A3E-844C-00999687FF1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6CAB6F75-5C08-4C9C-9D51-ED32235F0054}">
      <dgm:prSet/>
      <dgm:spPr/>
      <dgm:t>
        <a:bodyPr/>
        <a:lstStyle/>
        <a:p>
          <a:pPr rtl="0"/>
          <a:r>
            <a:rPr lang="en-GB" smtClean="0"/>
            <a:t>Challenging Foods</a:t>
          </a:r>
          <a:endParaRPr lang="en-GB"/>
        </a:p>
      </dgm:t>
    </dgm:pt>
    <dgm:pt modelId="{94BC6C91-9C15-4117-BF8B-A757D5DA24F9}" type="parTrans" cxnId="{40CDE6D6-DA5F-4E13-BD05-ECF547297B60}">
      <dgm:prSet/>
      <dgm:spPr/>
      <dgm:t>
        <a:bodyPr/>
        <a:lstStyle/>
        <a:p>
          <a:endParaRPr lang="en-GB"/>
        </a:p>
      </dgm:t>
    </dgm:pt>
    <dgm:pt modelId="{D8730339-6E5C-482F-9FB1-3558461B838E}" type="sibTrans" cxnId="{40CDE6D6-DA5F-4E13-BD05-ECF547297B60}">
      <dgm:prSet/>
      <dgm:spPr/>
      <dgm:t>
        <a:bodyPr/>
        <a:lstStyle/>
        <a:p>
          <a:endParaRPr lang="en-GB"/>
        </a:p>
      </dgm:t>
    </dgm:pt>
    <dgm:pt modelId="{2F47CC09-2950-47E6-82F5-93A9D88F8A26}" type="pres">
      <dgm:prSet presAssocID="{AE38FD29-8292-4A3E-844C-00999687FF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8C2B27F-10FB-45B4-B0C3-983414050310}" type="pres">
      <dgm:prSet presAssocID="{6CAB6F75-5C08-4C9C-9D51-ED32235F005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AF1E42E-21FA-4E47-977C-4A3F5A11FBC0}" type="presOf" srcId="{6CAB6F75-5C08-4C9C-9D51-ED32235F0054}" destId="{88C2B27F-10FB-45B4-B0C3-983414050310}" srcOrd="0" destOrd="0" presId="urn:microsoft.com/office/officeart/2005/8/layout/vList2"/>
    <dgm:cxn modelId="{37B79DC2-240F-48CF-995D-7BB820BC7263}" type="presOf" srcId="{AE38FD29-8292-4A3E-844C-00999687FF1C}" destId="{2F47CC09-2950-47E6-82F5-93A9D88F8A26}" srcOrd="0" destOrd="0" presId="urn:microsoft.com/office/officeart/2005/8/layout/vList2"/>
    <dgm:cxn modelId="{40CDE6D6-DA5F-4E13-BD05-ECF547297B60}" srcId="{AE38FD29-8292-4A3E-844C-00999687FF1C}" destId="{6CAB6F75-5C08-4C9C-9D51-ED32235F0054}" srcOrd="0" destOrd="0" parTransId="{94BC6C91-9C15-4117-BF8B-A757D5DA24F9}" sibTransId="{D8730339-6E5C-482F-9FB1-3558461B838E}"/>
    <dgm:cxn modelId="{111407BA-FE58-4E30-A5AD-31588F9FE353}" type="presParOf" srcId="{2F47CC09-2950-47E6-82F5-93A9D88F8A26}" destId="{88C2B27F-10FB-45B4-B0C3-98341405031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CB961C1-CA59-4384-93ED-9F6172B649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C3FC3468-CCFF-4420-9085-85531E750F06}">
      <dgm:prSet/>
      <dgm:spPr/>
      <dgm:t>
        <a:bodyPr/>
        <a:lstStyle/>
        <a:p>
          <a:pPr rtl="0"/>
          <a:r>
            <a:rPr lang="en-GB" smtClean="0"/>
            <a:t>FC and Autism</a:t>
          </a:r>
          <a:endParaRPr lang="en-GB"/>
        </a:p>
      </dgm:t>
    </dgm:pt>
    <dgm:pt modelId="{606B1609-9C83-4833-8844-FA69C7DDF97C}" type="parTrans" cxnId="{2DE6138C-6787-4371-A4B9-FBA143D828E1}">
      <dgm:prSet/>
      <dgm:spPr/>
      <dgm:t>
        <a:bodyPr/>
        <a:lstStyle/>
        <a:p>
          <a:endParaRPr lang="en-GB"/>
        </a:p>
      </dgm:t>
    </dgm:pt>
    <dgm:pt modelId="{9625C47A-C4CC-47CD-A3B6-3FDB8AAF10A9}" type="sibTrans" cxnId="{2DE6138C-6787-4371-A4B9-FBA143D828E1}">
      <dgm:prSet/>
      <dgm:spPr/>
      <dgm:t>
        <a:bodyPr/>
        <a:lstStyle/>
        <a:p>
          <a:endParaRPr lang="en-GB"/>
        </a:p>
      </dgm:t>
    </dgm:pt>
    <dgm:pt modelId="{F138E041-0041-45CF-95C6-41E73B015EA3}" type="pres">
      <dgm:prSet presAssocID="{0CB961C1-CA59-4384-93ED-9F6172B6492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71FD7DA-5E67-4A66-9D23-4363477953EB}" type="pres">
      <dgm:prSet presAssocID="{C3FC3468-CCFF-4420-9085-85531E750F0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DE6138C-6787-4371-A4B9-FBA143D828E1}" srcId="{0CB961C1-CA59-4384-93ED-9F6172B64926}" destId="{C3FC3468-CCFF-4420-9085-85531E750F06}" srcOrd="0" destOrd="0" parTransId="{606B1609-9C83-4833-8844-FA69C7DDF97C}" sibTransId="{9625C47A-C4CC-47CD-A3B6-3FDB8AAF10A9}"/>
    <dgm:cxn modelId="{33F3E4C4-E3A3-496A-AE90-9E87C0832F38}" type="presOf" srcId="{C3FC3468-CCFF-4420-9085-85531E750F06}" destId="{871FD7DA-5E67-4A66-9D23-4363477953EB}" srcOrd="0" destOrd="0" presId="urn:microsoft.com/office/officeart/2005/8/layout/vList2"/>
    <dgm:cxn modelId="{42057DD3-A8FE-4A77-BE27-169C7DBEE071}" type="presOf" srcId="{0CB961C1-CA59-4384-93ED-9F6172B64926}" destId="{F138E041-0041-45CF-95C6-41E73B015EA3}" srcOrd="0" destOrd="0" presId="urn:microsoft.com/office/officeart/2005/8/layout/vList2"/>
    <dgm:cxn modelId="{AB0A1A5C-4F8D-4508-BFC5-91C9828A3C16}" type="presParOf" srcId="{F138E041-0041-45CF-95C6-41E73B015EA3}" destId="{871FD7DA-5E67-4A66-9D23-4363477953E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E4055-7D63-4188-B65B-104293AC5D7C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100" kern="1200" smtClean="0"/>
            <a:t>Food Chaining</a:t>
          </a:r>
          <a:endParaRPr lang="en-GB" sz="6100" kern="1200"/>
        </a:p>
      </dsp:txBody>
      <dsp:txXfrm>
        <a:off x="71422" y="74891"/>
        <a:ext cx="7629556" cy="13202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6B1F03-1C3B-42F8-AC45-6AEDC9F33A37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FC and Autism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6BFAA-B1F8-422D-BAE7-74CF35ADCCBB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What is food chaining ?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A9384-568F-425D-83F6-28CD0DAB906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Core Foods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CA53D-E492-4885-821D-80CA85E0702E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Flavour Mapping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2CC7C-D0EA-4949-8CC4-97E8C8F5A33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Food Exchanges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6C728-FA3C-4A77-818D-E20E1DACBC5F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FC Rating Scale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E0869-6A5E-43F6-B033-F6BB7B74D558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Sensory Hierarchy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2B27F-10FB-45B4-B0C3-983414050310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Challenging Foods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FD7DA-5E67-4A66-9D23-4363477953EB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FC and Autism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847CA-CCAB-44B0-A66C-72518610C189}" type="datetimeFigureOut">
              <a:rPr lang="en-GB" smtClean="0"/>
              <a:t>29/01/2015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F0B28-E551-49F9-BBBE-3A42CFC04A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415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FC536-BF34-4B5C-80E7-E9300DD7D07A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C7A1D-A594-40A4-A23B-47B75F30450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701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2578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7052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0768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1812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3876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686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396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398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02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024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381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7758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709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7A1D-A594-40A4-A23B-47B75F30450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4593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21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691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97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112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78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33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12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539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68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75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08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540E0-8FD2-44C9-8361-19F3C6D01455}" type="datetimeFigureOut">
              <a:rPr lang="en-GB" smtClean="0"/>
              <a:t>29/01/2015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8BA6-7B3A-4860-AADB-1EF5B0D31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78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3.jpg"/><Relationship Id="rId4" Type="http://schemas.openxmlformats.org/officeDocument/2006/relationships/diagramLayout" Target="../diagrams/layout5.xml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Emma Mills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Brain &amp; Body Nutrition</a:t>
            </a:r>
            <a:endParaRPr lang="en-GB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56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7030A0"/>
                </a:solidFill>
              </a:rPr>
              <a:t>Texture and consistency of some meat often makes children feel unsafe eating </a:t>
            </a:r>
          </a:p>
          <a:p>
            <a:pPr>
              <a:buFontTx/>
              <a:buChar char="-"/>
            </a:pPr>
            <a:r>
              <a:rPr lang="en-GB" sz="2800" b="1" dirty="0" smtClean="0">
                <a:solidFill>
                  <a:srgbClr val="7030A0"/>
                </a:solidFill>
              </a:rPr>
              <a:t>fills the mouth space</a:t>
            </a:r>
          </a:p>
          <a:p>
            <a:pPr>
              <a:buFontTx/>
              <a:buChar char="-"/>
            </a:pPr>
            <a:r>
              <a:rPr lang="en-GB" sz="2800" b="1" dirty="0" smtClean="0">
                <a:solidFill>
                  <a:srgbClr val="7030A0"/>
                </a:solidFill>
              </a:rPr>
              <a:t>lots of effort to chew and breakdown</a:t>
            </a:r>
          </a:p>
          <a:p>
            <a:pPr marL="0" indent="0">
              <a:buNone/>
            </a:pPr>
            <a:endParaRPr lang="en-GB" sz="2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2800" b="1" dirty="0" smtClean="0">
                <a:solidFill>
                  <a:srgbClr val="7030A0"/>
                </a:solidFill>
              </a:rPr>
              <a:t>Fruits and vegetables can have multiple textures</a:t>
            </a:r>
          </a:p>
          <a:p>
            <a:pPr>
              <a:buFontTx/>
              <a:buChar char="-"/>
            </a:pPr>
            <a:r>
              <a:rPr lang="en-GB" sz="2800" b="1" dirty="0" smtClean="0">
                <a:solidFill>
                  <a:srgbClr val="7030A0"/>
                </a:solidFill>
              </a:rPr>
              <a:t>initially crunchy and firm </a:t>
            </a:r>
          </a:p>
          <a:p>
            <a:pPr>
              <a:buFontTx/>
              <a:buChar char="-"/>
            </a:pPr>
            <a:r>
              <a:rPr lang="en-GB" sz="2800" b="1" dirty="0" smtClean="0">
                <a:solidFill>
                  <a:srgbClr val="7030A0"/>
                </a:solidFill>
              </a:rPr>
              <a:t>then soft with juices squirting out</a:t>
            </a:r>
            <a:endParaRPr lang="en-GB" sz="28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276871"/>
            <a:ext cx="2259728" cy="15037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533" y="479715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35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Sensory Processing Disorder</a:t>
            </a:r>
          </a:p>
          <a:p>
            <a:pPr marL="0" indent="0">
              <a:buNone/>
            </a:pPr>
            <a:endParaRPr lang="en-GB" sz="2800" dirty="0" smtClean="0">
              <a:solidFill>
                <a:srgbClr val="7030A0"/>
              </a:solidFill>
            </a:endParaRPr>
          </a:p>
          <a:p>
            <a:r>
              <a:rPr lang="en-GB" sz="2800" b="1" dirty="0" smtClean="0">
                <a:solidFill>
                  <a:srgbClr val="7030A0"/>
                </a:solidFill>
              </a:rPr>
              <a:t>Don’t always eat out of hunger</a:t>
            </a:r>
          </a:p>
          <a:p>
            <a:pPr marL="0" indent="0">
              <a:buNone/>
            </a:pPr>
            <a:endParaRPr lang="en-GB" sz="28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A child may drink from a spill-free cup because he likes the feeling of resistance he feels from the valve and the taste of juice is predictable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805" y="256490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6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Huge capacity to learn about food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7030A0"/>
                </a:solidFill>
              </a:rPr>
              <a:t>counting during food-related activities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7030A0"/>
                </a:solidFill>
              </a:rPr>
              <a:t>classify foods in positive ways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7030A0"/>
                </a:solidFill>
              </a:rPr>
              <a:t> measure and transfer foods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7030A0"/>
                </a:solidFill>
              </a:rPr>
              <a:t> food field trips</a:t>
            </a:r>
          </a:p>
          <a:p>
            <a:pPr marL="0" indent="0">
              <a:buNone/>
            </a:pPr>
            <a:endParaRPr lang="en-GB" sz="2800" dirty="0">
              <a:solidFill>
                <a:srgbClr val="7030A0"/>
              </a:solidFill>
            </a:endParaRPr>
          </a:p>
          <a:p>
            <a:r>
              <a:rPr lang="en-GB" sz="2800" b="1" dirty="0" smtClean="0">
                <a:solidFill>
                  <a:srgbClr val="7030A0"/>
                </a:solidFill>
              </a:rPr>
              <a:t>Teach the art of prediction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7030A0"/>
                </a:solidFill>
              </a:rPr>
              <a:t>offer lots of descriptive details about foods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7030A0"/>
                </a:solidFill>
              </a:rPr>
              <a:t>use visual aids and positive reinforcement</a:t>
            </a:r>
            <a:endParaRPr lang="en-GB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1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Give advance warnings about meals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Give food choices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Not every meal needs to be part of the FC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Time meals and snacks wisely, no grazing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Motivate to succeed with rewards and privileges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Cook very small portions initially to avoid waste</a:t>
            </a:r>
          </a:p>
          <a:p>
            <a:pPr marL="0" indent="0">
              <a:buNone/>
            </a:pPr>
            <a:endParaRPr lang="en-GB" sz="2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2800" b="1" dirty="0" smtClean="0">
                <a:solidFill>
                  <a:srgbClr val="7030A0"/>
                </a:solidFill>
              </a:rPr>
              <a:t>And finally…..</a:t>
            </a:r>
          </a:p>
        </p:txBody>
      </p:sp>
    </p:spTree>
    <p:extLst>
      <p:ext uri="{BB962C8B-B14F-4D97-AF65-F5344CB8AC3E}">
        <p14:creationId xmlns:p14="http://schemas.microsoft.com/office/powerpoint/2010/main" val="132717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</a:rPr>
              <a:t>Food Chaining : The Proven 6-Step Plan to Stop Picky Eating, Solve Feeding Problems and Expand Your Child’s Diet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</a:rPr>
              <a:t>by                                                                            Cheri Fraker, Mark Fishbein, Sibyl Cox                and Laura Walbert, 2007</a:t>
            </a:r>
          </a:p>
          <a:p>
            <a:pPr marL="0" indent="0">
              <a:buNone/>
            </a:pPr>
            <a:endParaRPr lang="en-GB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</a:rPr>
              <a:t>ISBN – 13: 978-1-60094-016-3</a:t>
            </a:r>
            <a:endParaRPr lang="en-GB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61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</a:rPr>
              <a:t>“ </a:t>
            </a:r>
            <a:r>
              <a:rPr lang="en-GB" b="1" i="1" dirty="0" smtClean="0">
                <a:solidFill>
                  <a:srgbClr val="7030A0"/>
                </a:solidFill>
              </a:rPr>
              <a:t>One of the most common myths about eating is that it is easy and instinctive.                       </a:t>
            </a:r>
          </a:p>
          <a:p>
            <a:pPr marL="0" indent="0">
              <a:buNone/>
            </a:pPr>
            <a:r>
              <a:rPr lang="en-GB" b="1" i="1" dirty="0" smtClean="0">
                <a:solidFill>
                  <a:srgbClr val="7030A0"/>
                </a:solidFill>
              </a:rPr>
              <a:t>Eating is actually the most complex physical task humans engage in”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Kay Toomey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Director of Colorado Pediatric Therapy                          and Feeding Specialists</a:t>
            </a:r>
          </a:p>
          <a:p>
            <a:pPr marL="0" indent="0">
              <a:buNone/>
            </a:pPr>
            <a:r>
              <a:rPr lang="en-GB" sz="2800" i="1" dirty="0">
                <a:solidFill>
                  <a:srgbClr val="0070C0"/>
                </a:solidFill>
              </a:rPr>
              <a:t> </a:t>
            </a:r>
            <a:endParaRPr lang="en-GB" sz="28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Food Chaining by Fraker, Fishbein, Cox and Walbert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61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An effective treatment approach based on an individual’s natural preferences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It builds upon successful eating experiences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Food chains are not linear; it branches off in many different directions as the child accepts or rejects foods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Start with core foods; try similar foods, variants of the original or sauces to mask</a:t>
            </a:r>
            <a:endParaRPr lang="en-GB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3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Foods that are eaten reliably across all settings</a:t>
            </a:r>
          </a:p>
          <a:p>
            <a:r>
              <a:rPr lang="en-GB" sz="2800" b="1" dirty="0" smtClean="0">
                <a:solidFill>
                  <a:srgbClr val="7030A0"/>
                </a:solidFill>
              </a:rPr>
              <a:t>Match core foods to new foods according to sensory properties</a:t>
            </a:r>
          </a:p>
          <a:p>
            <a:pPr marL="0" indent="0">
              <a:buNone/>
            </a:pPr>
            <a:endParaRPr lang="en-GB" sz="2800" b="1" dirty="0" smtClean="0">
              <a:solidFill>
                <a:srgbClr val="7030A0"/>
              </a:solidFill>
            </a:endParaRPr>
          </a:p>
          <a:p>
            <a:r>
              <a:rPr lang="en-GB" sz="2800" b="1" dirty="0" smtClean="0">
                <a:solidFill>
                  <a:srgbClr val="7030A0"/>
                </a:solidFill>
              </a:rPr>
              <a:t>colour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s</a:t>
            </a:r>
            <a:r>
              <a:rPr lang="en-GB" sz="2800" b="1" dirty="0" smtClean="0">
                <a:solidFill>
                  <a:srgbClr val="7030A0"/>
                </a:solidFill>
              </a:rPr>
              <a:t>hape</a:t>
            </a:r>
            <a:endParaRPr lang="en-GB" sz="2800" b="1" dirty="0">
              <a:solidFill>
                <a:srgbClr val="7030A0"/>
              </a:solidFill>
            </a:endParaRPr>
          </a:p>
          <a:p>
            <a:r>
              <a:rPr lang="en-GB" sz="2800" b="1" dirty="0">
                <a:solidFill>
                  <a:srgbClr val="7030A0"/>
                </a:solidFill>
              </a:rPr>
              <a:t>t</a:t>
            </a:r>
            <a:r>
              <a:rPr lang="en-GB" sz="2800" b="1" dirty="0" smtClean="0">
                <a:solidFill>
                  <a:srgbClr val="7030A0"/>
                </a:solidFill>
              </a:rPr>
              <a:t>aste</a:t>
            </a:r>
            <a:endParaRPr lang="en-GB" sz="2800" b="1" dirty="0">
              <a:solidFill>
                <a:srgbClr val="7030A0"/>
              </a:solidFill>
            </a:endParaRPr>
          </a:p>
          <a:p>
            <a:r>
              <a:rPr lang="en-GB" sz="2800" b="1" dirty="0">
                <a:solidFill>
                  <a:srgbClr val="7030A0"/>
                </a:solidFill>
              </a:rPr>
              <a:t>t</a:t>
            </a:r>
            <a:r>
              <a:rPr lang="en-GB" sz="2800" b="1" dirty="0" smtClean="0">
                <a:solidFill>
                  <a:srgbClr val="7030A0"/>
                </a:solidFill>
              </a:rPr>
              <a:t>exture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s</a:t>
            </a:r>
            <a:r>
              <a:rPr lang="en-GB" sz="2800" b="1" dirty="0" smtClean="0">
                <a:solidFill>
                  <a:srgbClr val="7030A0"/>
                </a:solidFill>
              </a:rPr>
              <a:t>mell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t</a:t>
            </a:r>
            <a:r>
              <a:rPr lang="en-GB" sz="2800" b="1" dirty="0" smtClean="0">
                <a:solidFill>
                  <a:srgbClr val="7030A0"/>
                </a:solidFill>
              </a:rPr>
              <a:t>emperature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68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</a:rPr>
              <a:t>Flavour and texture preferences</a:t>
            </a:r>
          </a:p>
          <a:p>
            <a:pPr marL="0" indent="0">
              <a:buNone/>
            </a:pPr>
            <a:endParaRPr lang="en-GB" b="1" dirty="0" smtClean="0">
              <a:solidFill>
                <a:srgbClr val="7030A0"/>
              </a:solidFill>
            </a:endParaRPr>
          </a:p>
          <a:p>
            <a:r>
              <a:rPr lang="en-GB" b="1" dirty="0" smtClean="0">
                <a:solidFill>
                  <a:srgbClr val="7030A0"/>
                </a:solidFill>
              </a:rPr>
              <a:t>sweet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salty</a:t>
            </a:r>
          </a:p>
          <a:p>
            <a:r>
              <a:rPr lang="en-GB" b="1" dirty="0">
                <a:solidFill>
                  <a:srgbClr val="7030A0"/>
                </a:solidFill>
              </a:rPr>
              <a:t>s</a:t>
            </a:r>
            <a:r>
              <a:rPr lang="en-GB" b="1" dirty="0" smtClean="0">
                <a:solidFill>
                  <a:srgbClr val="7030A0"/>
                </a:solidFill>
              </a:rPr>
              <a:t>our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bitter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crunchy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soft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uniform texture</a:t>
            </a:r>
          </a:p>
          <a:p>
            <a:r>
              <a:rPr lang="en-GB" b="1" dirty="0" smtClean="0">
                <a:solidFill>
                  <a:srgbClr val="7030A0"/>
                </a:solidFill>
              </a:rPr>
              <a:t>fluids</a:t>
            </a:r>
            <a:endParaRPr lang="en-GB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98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7030A0"/>
                </a:solidFill>
              </a:rPr>
              <a:t>Examples: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                 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36" y="2425105"/>
            <a:ext cx="1800200" cy="144736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36912"/>
            <a:ext cx="1129544" cy="861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688" y="2386827"/>
            <a:ext cx="2164176" cy="1440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36" y="4797152"/>
            <a:ext cx="1995658" cy="125522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793" y="4869160"/>
            <a:ext cx="1129544" cy="861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657" y="4293096"/>
            <a:ext cx="1872207" cy="187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5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Core food = McDonald’s chicken nuggets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453244" y="999785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McDonald’s</a:t>
            </a:r>
          </a:p>
          <a:p>
            <a:pPr algn="ctr"/>
            <a:r>
              <a:rPr lang="en-GB" sz="1600" dirty="0"/>
              <a:t>c</a:t>
            </a:r>
            <a:r>
              <a:rPr lang="en-GB" sz="1600" dirty="0" smtClean="0"/>
              <a:t>hicken nuggets</a:t>
            </a:r>
            <a:endParaRPr lang="en-GB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3059832" y="1010054"/>
            <a:ext cx="230425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different brands of chicken nuggets</a:t>
            </a:r>
            <a:endParaRPr lang="en-GB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6372200" y="1010054"/>
            <a:ext cx="230425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battered chicken nuggets</a:t>
            </a:r>
            <a:endParaRPr lang="en-GB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6313909" y="2427587"/>
            <a:ext cx="237626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homemade breaded chicken strips</a:t>
            </a:r>
            <a:endParaRPr lang="en-GB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6296787" y="3717534"/>
            <a:ext cx="236836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breaded chicken pieces</a:t>
            </a:r>
            <a:endParaRPr lang="en-GB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6311495" y="4797152"/>
            <a:ext cx="235365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breaded fish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6296788" y="6021288"/>
            <a:ext cx="236836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b</a:t>
            </a:r>
            <a:r>
              <a:rPr lang="en-GB" sz="1600" dirty="0" smtClean="0"/>
              <a:t>readed pork tenderloin</a:t>
            </a:r>
            <a:endParaRPr lang="en-GB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3014523" y="2342880"/>
            <a:ext cx="2303441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 with ketchup</a:t>
            </a:r>
            <a:endParaRPr lang="en-GB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3110270" y="3501008"/>
            <a:ext cx="230425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 with BBQ sauce</a:t>
            </a:r>
            <a:endParaRPr lang="en-GB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3097056" y="4718248"/>
            <a:ext cx="230344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 with mayonnaise</a:t>
            </a:r>
            <a:endParaRPr lang="en-GB" sz="1600" dirty="0"/>
          </a:p>
        </p:txBody>
      </p:sp>
      <p:sp>
        <p:nvSpPr>
          <p:cNvPr id="14" name="Rounded Rectangle 13"/>
          <p:cNvSpPr/>
          <p:nvPr/>
        </p:nvSpPr>
        <p:spPr>
          <a:xfrm>
            <a:off x="3086890" y="6021288"/>
            <a:ext cx="2448272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 with mustard sauce</a:t>
            </a:r>
            <a:endParaRPr lang="en-GB" sz="1600" dirty="0"/>
          </a:p>
        </p:txBody>
      </p:sp>
      <p:sp>
        <p:nvSpPr>
          <p:cNvPr id="15" name="Right Arrow 14"/>
          <p:cNvSpPr/>
          <p:nvPr/>
        </p:nvSpPr>
        <p:spPr>
          <a:xfrm>
            <a:off x="2267744" y="1223579"/>
            <a:ext cx="5617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ight Arrow 16"/>
          <p:cNvSpPr/>
          <p:nvPr/>
        </p:nvSpPr>
        <p:spPr>
          <a:xfrm>
            <a:off x="5535162" y="1127778"/>
            <a:ext cx="648072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Down Arrow 17"/>
          <p:cNvSpPr/>
          <p:nvPr/>
        </p:nvSpPr>
        <p:spPr>
          <a:xfrm>
            <a:off x="4005691" y="1772663"/>
            <a:ext cx="484632" cy="4542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Down Arrow 18"/>
          <p:cNvSpPr/>
          <p:nvPr/>
        </p:nvSpPr>
        <p:spPr>
          <a:xfrm>
            <a:off x="7246008" y="1844824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Down Arrow 19"/>
          <p:cNvSpPr/>
          <p:nvPr/>
        </p:nvSpPr>
        <p:spPr>
          <a:xfrm>
            <a:off x="3969644" y="3201882"/>
            <a:ext cx="484632" cy="2578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Down Arrow 20"/>
          <p:cNvSpPr/>
          <p:nvPr/>
        </p:nvSpPr>
        <p:spPr>
          <a:xfrm>
            <a:off x="3969644" y="4180290"/>
            <a:ext cx="484632" cy="391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Down Arrow 21"/>
          <p:cNvSpPr/>
          <p:nvPr/>
        </p:nvSpPr>
        <p:spPr>
          <a:xfrm>
            <a:off x="4021263" y="5445224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Down Arrow 22"/>
          <p:cNvSpPr/>
          <p:nvPr/>
        </p:nvSpPr>
        <p:spPr>
          <a:xfrm>
            <a:off x="7238653" y="3288190"/>
            <a:ext cx="484632" cy="343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Down Arrow 23"/>
          <p:cNvSpPr/>
          <p:nvPr/>
        </p:nvSpPr>
        <p:spPr>
          <a:xfrm>
            <a:off x="7225983" y="4396273"/>
            <a:ext cx="484632" cy="350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Down Arrow 24"/>
          <p:cNvSpPr/>
          <p:nvPr/>
        </p:nvSpPr>
        <p:spPr>
          <a:xfrm>
            <a:off x="7164288" y="5514559"/>
            <a:ext cx="484632" cy="350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Left Arrow 25"/>
          <p:cNvSpPr/>
          <p:nvPr/>
        </p:nvSpPr>
        <p:spPr>
          <a:xfrm>
            <a:off x="5580112" y="2545311"/>
            <a:ext cx="360040" cy="484632"/>
          </a:xfrm>
          <a:prstGeom prst="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90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7784879"/>
              </p:ext>
            </p:extLst>
          </p:nvPr>
        </p:nvGraphicFramePr>
        <p:xfrm>
          <a:off x="611560" y="1556792"/>
          <a:ext cx="8229600" cy="465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416"/>
                <a:gridCol w="757118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Score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Child’s reaction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Gags and/or vomits upon touching, smelling or seeing food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1+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Gags</a:t>
                      </a:r>
                      <a:r>
                        <a:rPr lang="en-GB" sz="1600" b="1" baseline="0" dirty="0" smtClean="0">
                          <a:solidFill>
                            <a:srgbClr val="7030A0"/>
                          </a:solidFill>
                        </a:rPr>
                        <a:t> upon tasting food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the food or manipulates it briefly in the mouth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the food, but strongly aversive to the taste, grimaces, refuses to try more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the food, tolerates it but doesn’t enjoy it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the food, tolerates it with a ‘so-so’ reaction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several bites of</a:t>
                      </a:r>
                      <a:r>
                        <a:rPr lang="en-GB" sz="1600" b="1" baseline="0" dirty="0" smtClean="0">
                          <a:solidFill>
                            <a:srgbClr val="7030A0"/>
                          </a:solidFill>
                        </a:rPr>
                        <a:t> the food, no major grimace or reaction, but still hesitant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several bites of</a:t>
                      </a:r>
                      <a:r>
                        <a:rPr lang="en-GB" sz="1600" b="1" baseline="0" dirty="0" smtClean="0">
                          <a:solidFill>
                            <a:srgbClr val="7030A0"/>
                          </a:solidFill>
                        </a:rPr>
                        <a:t> the food with no hesitation, child appears relaxed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the food, takes a small serving easily,</a:t>
                      </a:r>
                      <a:r>
                        <a:rPr lang="en-GB" sz="1600" b="1" baseline="0" dirty="0" smtClean="0">
                          <a:solidFill>
                            <a:srgbClr val="7030A0"/>
                          </a:solidFill>
                        </a:rPr>
                        <a:t> pleasant look on face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the food, asks or reaches for more, appears</a:t>
                      </a:r>
                      <a:r>
                        <a:rPr lang="en-GB" sz="1600" b="1" baseline="0" dirty="0" smtClean="0">
                          <a:solidFill>
                            <a:srgbClr val="7030A0"/>
                          </a:solidFill>
                        </a:rPr>
                        <a:t> to like it very much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7030A0"/>
                          </a:solidFill>
                        </a:rPr>
                        <a:t>Chews and swallows the food, a strong favourite, accepts it at any time</a:t>
                      </a:r>
                      <a:endParaRPr lang="en-GB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19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600" b="1" dirty="0" smtClean="0">
                <a:solidFill>
                  <a:srgbClr val="7030A0"/>
                </a:solidFill>
              </a:rPr>
              <a:t>Tolerating ……</a:t>
            </a:r>
          </a:p>
          <a:p>
            <a:r>
              <a:rPr lang="en-GB" sz="2600" b="1" i="1" dirty="0" smtClean="0">
                <a:solidFill>
                  <a:srgbClr val="7030A0"/>
                </a:solidFill>
              </a:rPr>
              <a:t>being</a:t>
            </a:r>
            <a:r>
              <a:rPr lang="en-GB" sz="2600" dirty="0" smtClean="0">
                <a:solidFill>
                  <a:srgbClr val="7030A0"/>
                </a:solidFill>
              </a:rPr>
              <a:t> in the same room as the food</a:t>
            </a:r>
          </a:p>
          <a:p>
            <a:r>
              <a:rPr lang="en-GB" sz="2600" dirty="0" smtClean="0">
                <a:solidFill>
                  <a:srgbClr val="7030A0"/>
                </a:solidFill>
              </a:rPr>
              <a:t>the </a:t>
            </a:r>
            <a:r>
              <a:rPr lang="en-GB" sz="2600" b="1" i="1" dirty="0" smtClean="0">
                <a:solidFill>
                  <a:srgbClr val="7030A0"/>
                </a:solidFill>
              </a:rPr>
              <a:t>sight</a:t>
            </a:r>
            <a:r>
              <a:rPr lang="en-GB" sz="2600" dirty="0" smtClean="0">
                <a:solidFill>
                  <a:srgbClr val="7030A0"/>
                </a:solidFill>
              </a:rPr>
              <a:t> of the food</a:t>
            </a:r>
          </a:p>
          <a:p>
            <a:r>
              <a:rPr lang="en-GB" sz="2600" dirty="0" smtClean="0">
                <a:solidFill>
                  <a:srgbClr val="7030A0"/>
                </a:solidFill>
              </a:rPr>
              <a:t>the </a:t>
            </a:r>
            <a:r>
              <a:rPr lang="en-GB" sz="2600" b="1" i="1" dirty="0" smtClean="0">
                <a:solidFill>
                  <a:srgbClr val="7030A0"/>
                </a:solidFill>
              </a:rPr>
              <a:t>smell</a:t>
            </a:r>
            <a:r>
              <a:rPr lang="en-GB" sz="2600" dirty="0" smtClean="0">
                <a:solidFill>
                  <a:srgbClr val="7030A0"/>
                </a:solidFill>
              </a:rPr>
              <a:t> of the food</a:t>
            </a:r>
          </a:p>
          <a:p>
            <a:r>
              <a:rPr lang="en-GB" sz="2600" dirty="0" smtClean="0">
                <a:solidFill>
                  <a:srgbClr val="7030A0"/>
                </a:solidFill>
              </a:rPr>
              <a:t>the </a:t>
            </a:r>
            <a:r>
              <a:rPr lang="en-GB" sz="2600" b="1" i="1" dirty="0" smtClean="0">
                <a:solidFill>
                  <a:srgbClr val="7030A0"/>
                </a:solidFill>
              </a:rPr>
              <a:t>feel</a:t>
            </a:r>
            <a:r>
              <a:rPr lang="en-GB" sz="2600" dirty="0" smtClean="0">
                <a:solidFill>
                  <a:srgbClr val="7030A0"/>
                </a:solidFill>
              </a:rPr>
              <a:t> of the food in your hands ( with or without cling film)</a:t>
            </a:r>
          </a:p>
          <a:p>
            <a:r>
              <a:rPr lang="en-GB" sz="2600" dirty="0" smtClean="0">
                <a:solidFill>
                  <a:srgbClr val="7030A0"/>
                </a:solidFill>
              </a:rPr>
              <a:t>the </a:t>
            </a:r>
            <a:r>
              <a:rPr lang="en-GB" sz="2600" b="1" i="1" dirty="0" smtClean="0">
                <a:solidFill>
                  <a:srgbClr val="7030A0"/>
                </a:solidFill>
              </a:rPr>
              <a:t>taste</a:t>
            </a:r>
            <a:r>
              <a:rPr lang="en-GB" sz="2600" dirty="0" smtClean="0">
                <a:solidFill>
                  <a:srgbClr val="7030A0"/>
                </a:solidFill>
              </a:rPr>
              <a:t> of the food, even if just a single lick</a:t>
            </a:r>
          </a:p>
          <a:p>
            <a:r>
              <a:rPr lang="en-GB" sz="2600" b="1" i="1" dirty="0" smtClean="0">
                <a:solidFill>
                  <a:srgbClr val="7030A0"/>
                </a:solidFill>
              </a:rPr>
              <a:t>biting</a:t>
            </a:r>
            <a:r>
              <a:rPr lang="en-GB" sz="2600" dirty="0" smtClean="0">
                <a:solidFill>
                  <a:srgbClr val="7030A0"/>
                </a:solidFill>
              </a:rPr>
              <a:t> the food</a:t>
            </a:r>
          </a:p>
          <a:p>
            <a:r>
              <a:rPr lang="en-GB" sz="2600" b="1" i="1" dirty="0" smtClean="0">
                <a:solidFill>
                  <a:srgbClr val="7030A0"/>
                </a:solidFill>
              </a:rPr>
              <a:t>chewing</a:t>
            </a:r>
            <a:r>
              <a:rPr lang="en-GB" sz="2600" dirty="0" smtClean="0">
                <a:solidFill>
                  <a:srgbClr val="7030A0"/>
                </a:solidFill>
              </a:rPr>
              <a:t> the food</a:t>
            </a:r>
          </a:p>
          <a:p>
            <a:r>
              <a:rPr lang="en-GB" sz="2600" b="1" i="1" dirty="0" smtClean="0">
                <a:solidFill>
                  <a:srgbClr val="7030A0"/>
                </a:solidFill>
              </a:rPr>
              <a:t>swallowing</a:t>
            </a:r>
            <a:r>
              <a:rPr lang="en-GB" sz="2600" dirty="0" smtClean="0">
                <a:solidFill>
                  <a:srgbClr val="7030A0"/>
                </a:solidFill>
              </a:rPr>
              <a:t> the food</a:t>
            </a:r>
          </a:p>
          <a:p>
            <a:endParaRPr lang="en-GB" sz="26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2600" dirty="0" smtClean="0">
                <a:solidFill>
                  <a:srgbClr val="7030A0"/>
                </a:solidFill>
              </a:rPr>
              <a:t>Moving </a:t>
            </a:r>
            <a:r>
              <a:rPr lang="en-GB" sz="2600" b="1" i="1" dirty="0" smtClean="0">
                <a:solidFill>
                  <a:srgbClr val="7030A0"/>
                </a:solidFill>
              </a:rPr>
              <a:t>slowly</a:t>
            </a:r>
            <a:r>
              <a:rPr lang="en-GB" sz="2600" dirty="0" smtClean="0">
                <a:solidFill>
                  <a:srgbClr val="7030A0"/>
                </a:solidFill>
              </a:rPr>
              <a:t> through the sensory hierarchy helps </a:t>
            </a:r>
            <a:r>
              <a:rPr lang="en-GB" sz="2600" b="1" i="1" dirty="0" smtClean="0">
                <a:solidFill>
                  <a:srgbClr val="7030A0"/>
                </a:solidFill>
              </a:rPr>
              <a:t>expand tolerance </a:t>
            </a:r>
            <a:r>
              <a:rPr lang="en-GB" sz="2600" dirty="0" smtClean="0">
                <a:solidFill>
                  <a:srgbClr val="7030A0"/>
                </a:solidFill>
              </a:rPr>
              <a:t>of different foods</a:t>
            </a:r>
          </a:p>
          <a:p>
            <a:pPr marL="0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9225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671</Words>
  <Application>Microsoft Office PowerPoint</Application>
  <PresentationFormat>On-screen Show (4:3)</PresentationFormat>
  <Paragraphs>146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Core food = McDonald’s chicken nuggets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Mills</dc:creator>
  <cp:lastModifiedBy>Jordan Emma</cp:lastModifiedBy>
  <cp:revision>44</cp:revision>
  <cp:lastPrinted>2015-01-28T19:18:12Z</cp:lastPrinted>
  <dcterms:created xsi:type="dcterms:W3CDTF">2015-01-28T10:30:59Z</dcterms:created>
  <dcterms:modified xsi:type="dcterms:W3CDTF">2015-01-29T08:27:08Z</dcterms:modified>
</cp:coreProperties>
</file>