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League Spartan" panose="020B0604020202020204" charset="0"/>
      <p:regular r:id="rId19"/>
    </p:embeddedFont>
    <p:embeddedFont>
      <p:font typeface="Organic" charset="0"/>
      <p:regular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A1A16CC-2FA6-4D86-BA03-F047C44A3C86}" v="20" dt="2021-06-21T08:59:14.56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0" d="100"/>
          <a:sy n="50" d="100"/>
        </p:scale>
        <p:origin x="1531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mily Cooper" userId="4013749dba6b6a0c" providerId="LiveId" clId="{9A1A16CC-2FA6-4D86-BA03-F047C44A3C86}"/>
    <pc:docChg chg="undo custSel modSld">
      <pc:chgData name="Emily Cooper" userId="4013749dba6b6a0c" providerId="LiveId" clId="{9A1A16CC-2FA6-4D86-BA03-F047C44A3C86}" dt="2021-06-21T11:34:20.036" v="66" actId="20577"/>
      <pc:docMkLst>
        <pc:docMk/>
      </pc:docMkLst>
      <pc:sldChg chg="modSp mod">
        <pc:chgData name="Emily Cooper" userId="4013749dba6b6a0c" providerId="LiveId" clId="{9A1A16CC-2FA6-4D86-BA03-F047C44A3C86}" dt="2021-06-21T11:27:17.145" v="63" actId="1076"/>
        <pc:sldMkLst>
          <pc:docMk/>
          <pc:sldMk cId="0" sldId="259"/>
        </pc:sldMkLst>
        <pc:spChg chg="mod">
          <ac:chgData name="Emily Cooper" userId="4013749dba6b6a0c" providerId="LiveId" clId="{9A1A16CC-2FA6-4D86-BA03-F047C44A3C86}" dt="2021-06-21T11:27:17.145" v="63" actId="1076"/>
          <ac:spMkLst>
            <pc:docMk/>
            <pc:sldMk cId="0" sldId="259"/>
            <ac:spMk id="15" creationId="{00000000-0000-0000-0000-000000000000}"/>
          </ac:spMkLst>
        </pc:spChg>
        <pc:picChg chg="mod">
          <ac:chgData name="Emily Cooper" userId="4013749dba6b6a0c" providerId="LiveId" clId="{9A1A16CC-2FA6-4D86-BA03-F047C44A3C86}" dt="2021-06-21T11:27:09.187" v="60" actId="1076"/>
          <ac:picMkLst>
            <pc:docMk/>
            <pc:sldMk cId="0" sldId="259"/>
            <ac:picMk id="4" creationId="{00000000-0000-0000-0000-000000000000}"/>
          </ac:picMkLst>
        </pc:picChg>
      </pc:sldChg>
      <pc:sldChg chg="modSp mod">
        <pc:chgData name="Emily Cooper" userId="4013749dba6b6a0c" providerId="LiveId" clId="{9A1A16CC-2FA6-4D86-BA03-F047C44A3C86}" dt="2021-06-21T11:34:20.036" v="66" actId="20577"/>
        <pc:sldMkLst>
          <pc:docMk/>
          <pc:sldMk cId="0" sldId="260"/>
        </pc:sldMkLst>
        <pc:spChg chg="mod">
          <ac:chgData name="Emily Cooper" userId="4013749dba6b6a0c" providerId="LiveId" clId="{9A1A16CC-2FA6-4D86-BA03-F047C44A3C86}" dt="2021-06-21T11:34:20.036" v="66" actId="20577"/>
          <ac:spMkLst>
            <pc:docMk/>
            <pc:sldMk cId="0" sldId="260"/>
            <ac:spMk id="9" creationId="{00000000-0000-0000-0000-000000000000}"/>
          </ac:spMkLst>
        </pc:spChg>
      </pc:sldChg>
      <pc:sldChg chg="addSp delSp modSp mod">
        <pc:chgData name="Emily Cooper" userId="4013749dba6b6a0c" providerId="LiveId" clId="{9A1A16CC-2FA6-4D86-BA03-F047C44A3C86}" dt="2021-06-21T08:59:20.972" v="59" actId="1076"/>
        <pc:sldMkLst>
          <pc:docMk/>
          <pc:sldMk cId="0" sldId="268"/>
        </pc:sldMkLst>
        <pc:spChg chg="mod">
          <ac:chgData name="Emily Cooper" userId="4013749dba6b6a0c" providerId="LiveId" clId="{9A1A16CC-2FA6-4D86-BA03-F047C44A3C86}" dt="2021-06-21T08:59:20.972" v="59" actId="1076"/>
          <ac:spMkLst>
            <pc:docMk/>
            <pc:sldMk cId="0" sldId="268"/>
            <ac:spMk id="6" creationId="{00000000-0000-0000-0000-000000000000}"/>
          </ac:spMkLst>
        </pc:spChg>
        <pc:spChg chg="mod">
          <ac:chgData name="Emily Cooper" userId="4013749dba6b6a0c" providerId="LiveId" clId="{9A1A16CC-2FA6-4D86-BA03-F047C44A3C86}" dt="2021-06-21T08:59:14.825" v="57" actId="20577"/>
          <ac:spMkLst>
            <pc:docMk/>
            <pc:sldMk cId="0" sldId="268"/>
            <ac:spMk id="7" creationId="{00000000-0000-0000-0000-000000000000}"/>
          </ac:spMkLst>
        </pc:spChg>
        <pc:spChg chg="add del mod">
          <ac:chgData name="Emily Cooper" userId="4013749dba6b6a0c" providerId="LiveId" clId="{9A1A16CC-2FA6-4D86-BA03-F047C44A3C86}" dt="2021-06-21T08:59:14.562" v="56"/>
          <ac:spMkLst>
            <pc:docMk/>
            <pc:sldMk cId="0" sldId="268"/>
            <ac:spMk id="8" creationId="{81D9CB2D-2537-434D-BC54-43B61A1054F0}"/>
          </ac:spMkLst>
        </pc:spChg>
        <pc:spChg chg="add del mod">
          <ac:chgData name="Emily Cooper" userId="4013749dba6b6a0c" providerId="LiveId" clId="{9A1A16CC-2FA6-4D86-BA03-F047C44A3C86}" dt="2021-06-21T08:59:14.370" v="55"/>
          <ac:spMkLst>
            <pc:docMk/>
            <pc:sldMk cId="0" sldId="268"/>
            <ac:spMk id="9" creationId="{6133E2DD-D4A0-453C-B9D6-105A5B31783E}"/>
          </ac:spMkLst>
        </pc:spChg>
        <pc:spChg chg="add del mod">
          <ac:chgData name="Emily Cooper" userId="4013749dba6b6a0c" providerId="LiveId" clId="{9A1A16CC-2FA6-4D86-BA03-F047C44A3C86}" dt="2021-06-21T08:57:53.201" v="15"/>
          <ac:spMkLst>
            <pc:docMk/>
            <pc:sldMk cId="0" sldId="268"/>
            <ac:spMk id="10" creationId="{9E313BF1-712B-4571-9CB9-31F350F5DEE4}"/>
          </ac:spMkLst>
        </pc:spChg>
        <pc:spChg chg="add del mod">
          <ac:chgData name="Emily Cooper" userId="4013749dba6b6a0c" providerId="LiveId" clId="{9A1A16CC-2FA6-4D86-BA03-F047C44A3C86}" dt="2021-06-21T08:59:14.147" v="54" actId="22"/>
          <ac:spMkLst>
            <pc:docMk/>
            <pc:sldMk cId="0" sldId="268"/>
            <ac:spMk id="12" creationId="{B4BB87BD-6F8B-4DE4-871B-788EBADDF687}"/>
          </ac:spMkLst>
        </pc:spChg>
        <pc:spChg chg="add del mod">
          <ac:chgData name="Emily Cooper" userId="4013749dba6b6a0c" providerId="LiveId" clId="{9A1A16CC-2FA6-4D86-BA03-F047C44A3C86}" dt="2021-06-21T08:59:13.555" v="51"/>
          <ac:spMkLst>
            <pc:docMk/>
            <pc:sldMk cId="0" sldId="268"/>
            <ac:spMk id="13" creationId="{4B268644-15A8-4A18-9B13-BC063589BD32}"/>
          </ac:spMkLst>
        </pc:spChg>
        <pc:spChg chg="add del">
          <ac:chgData name="Emily Cooper" userId="4013749dba6b6a0c" providerId="LiveId" clId="{9A1A16CC-2FA6-4D86-BA03-F047C44A3C86}" dt="2021-06-21T08:58:27.300" v="30"/>
          <ac:spMkLst>
            <pc:docMk/>
            <pc:sldMk cId="0" sldId="268"/>
            <ac:spMk id="14" creationId="{0BB1E56E-0139-40B5-884F-0F79C844FB53}"/>
          </ac:spMkLst>
        </pc:spChg>
        <pc:spChg chg="add del">
          <ac:chgData name="Emily Cooper" userId="4013749dba6b6a0c" providerId="LiveId" clId="{9A1A16CC-2FA6-4D86-BA03-F047C44A3C86}" dt="2021-06-21T08:58:56.294" v="39" actId="22"/>
          <ac:spMkLst>
            <pc:docMk/>
            <pc:sldMk cId="0" sldId="268"/>
            <ac:spMk id="16" creationId="{D3812CE0-A620-4AFE-816F-57C9108439E6}"/>
          </ac:spMkLst>
        </pc:spChg>
        <pc:spChg chg="add del">
          <ac:chgData name="Emily Cooper" userId="4013749dba6b6a0c" providerId="LiveId" clId="{9A1A16CC-2FA6-4D86-BA03-F047C44A3C86}" dt="2021-06-21T08:59:12.347" v="45" actId="22"/>
          <ac:spMkLst>
            <pc:docMk/>
            <pc:sldMk cId="0" sldId="268"/>
            <ac:spMk id="18" creationId="{B302F48D-A041-4E68-8A07-8F1DD0D02042}"/>
          </ac:spMkLst>
        </pc:spChg>
        <pc:picChg chg="mod">
          <ac:chgData name="Emily Cooper" userId="4013749dba6b6a0c" providerId="LiveId" clId="{9A1A16CC-2FA6-4D86-BA03-F047C44A3C86}" dt="2021-06-21T08:58:26.971" v="29" actId="1076"/>
          <ac:picMkLst>
            <pc:docMk/>
            <pc:sldMk cId="0" sldId="268"/>
            <ac:picMk id="2" creationId="{00000000-0000-0000-0000-000000000000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4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5.svg"/><Relationship Id="rId5" Type="http://schemas.openxmlformats.org/officeDocument/2006/relationships/image" Target="../media/image16.svg"/><Relationship Id="rId10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33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.svg"/><Relationship Id="rId7" Type="http://schemas.openxmlformats.org/officeDocument/2006/relationships/image" Target="../media/image4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16.svg"/><Relationship Id="rId10" Type="http://schemas.openxmlformats.org/officeDocument/2006/relationships/image" Target="../media/image48.png"/><Relationship Id="rId4" Type="http://schemas.openxmlformats.org/officeDocument/2006/relationships/image" Target="../media/image15.png"/><Relationship Id="rId9" Type="http://schemas.openxmlformats.org/officeDocument/2006/relationships/image" Target="../media/image4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3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16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31.svg"/><Relationship Id="rId7" Type="http://schemas.openxmlformats.org/officeDocument/2006/relationships/image" Target="../media/image2.sv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Relationship Id="rId9" Type="http://schemas.openxmlformats.org/officeDocument/2006/relationships/image" Target="../media/image6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svg"/><Relationship Id="rId5" Type="http://schemas.openxmlformats.org/officeDocument/2006/relationships/image" Target="../media/image12.sv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4.svg"/><Relationship Id="rId3" Type="http://schemas.openxmlformats.org/officeDocument/2006/relationships/image" Target="../media/image2.svg"/><Relationship Id="rId7" Type="http://schemas.openxmlformats.org/officeDocument/2006/relationships/image" Target="../media/image20.svg"/><Relationship Id="rId12" Type="http://schemas.openxmlformats.org/officeDocument/2006/relationships/image" Target="../media/image2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11" Type="http://schemas.openxmlformats.org/officeDocument/2006/relationships/image" Target="../media/image22.svg"/><Relationship Id="rId5" Type="http://schemas.openxmlformats.org/officeDocument/2006/relationships/image" Target="../media/image4.svg"/><Relationship Id="rId10" Type="http://schemas.openxmlformats.org/officeDocument/2006/relationships/image" Target="../media/image21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14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4.svg"/><Relationship Id="rId7" Type="http://schemas.openxmlformats.org/officeDocument/2006/relationships/image" Target="../media/image26.svg"/><Relationship Id="rId12" Type="http://schemas.openxmlformats.org/officeDocument/2006/relationships/image" Target="../media/image29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28.png"/><Relationship Id="rId5" Type="http://schemas.openxmlformats.org/officeDocument/2006/relationships/image" Target="../media/image6.svg"/><Relationship Id="rId10" Type="http://schemas.openxmlformats.org/officeDocument/2006/relationships/image" Target="../media/image27.jpeg"/><Relationship Id="rId4" Type="http://schemas.openxmlformats.org/officeDocument/2006/relationships/image" Target="../media/image5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5.sv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12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3.svg"/><Relationship Id="rId5" Type="http://schemas.openxmlformats.org/officeDocument/2006/relationships/image" Target="../media/image31.svg"/><Relationship Id="rId10" Type="http://schemas.openxmlformats.org/officeDocument/2006/relationships/image" Target="../media/image32.png"/><Relationship Id="rId4" Type="http://schemas.openxmlformats.org/officeDocument/2006/relationships/image" Target="../media/image30.png"/><Relationship Id="rId9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4.svg"/><Relationship Id="rId7" Type="http://schemas.openxmlformats.org/officeDocument/2006/relationships/image" Target="../media/image6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16.sv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40.svg"/><Relationship Id="rId3" Type="http://schemas.openxmlformats.org/officeDocument/2006/relationships/image" Target="../media/image31.svg"/><Relationship Id="rId7" Type="http://schemas.openxmlformats.org/officeDocument/2006/relationships/image" Target="../media/image12.svg"/><Relationship Id="rId12" Type="http://schemas.openxmlformats.org/officeDocument/2006/relationships/image" Target="../media/image39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38.svg"/><Relationship Id="rId5" Type="http://schemas.openxmlformats.org/officeDocument/2006/relationships/image" Target="../media/image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4" Type="http://schemas.openxmlformats.org/officeDocument/2006/relationships/image" Target="../media/image1.png"/><Relationship Id="rId9" Type="http://schemas.openxmlformats.org/officeDocument/2006/relationships/image" Target="../media/image29.svg"/><Relationship Id="rId1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17082">
            <a:off x="-2762549" y="4421013"/>
            <a:ext cx="6610437" cy="1137510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 t="266" b="266"/>
          <a:stretch>
            <a:fillRect/>
          </a:stretch>
        </p:blipFill>
        <p:spPr>
          <a:xfrm rot="4074298">
            <a:off x="1828483" y="-6463549"/>
            <a:ext cx="11987292" cy="20627483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4117082">
            <a:off x="12884344" y="5197810"/>
            <a:ext cx="6610437" cy="1137510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932354" y="-850277"/>
            <a:ext cx="3329439" cy="4323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8100000">
            <a:off x="14249746" y="4587224"/>
            <a:ext cx="5159377" cy="6700489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118937" y="2473560"/>
            <a:ext cx="11139033" cy="4498206"/>
            <a:chOff x="0" y="0"/>
            <a:chExt cx="14852044" cy="5997609"/>
          </a:xfrm>
        </p:grpSpPr>
        <p:sp>
          <p:nvSpPr>
            <p:cNvPr id="8" name="TextBox 8"/>
            <p:cNvSpPr txBox="1"/>
            <p:nvPr/>
          </p:nvSpPr>
          <p:spPr>
            <a:xfrm>
              <a:off x="0" y="323850"/>
              <a:ext cx="14852044" cy="45132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2673"/>
                </a:lnSpc>
              </a:pPr>
              <a:r>
                <a:rPr lang="en-US" sz="13340" spc="-667">
                  <a:solidFill>
                    <a:srgbClr val="000000"/>
                  </a:solidFill>
                  <a:latin typeface="League Spartan"/>
                </a:rPr>
                <a:t>Nose to Tail Eating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5019711"/>
              <a:ext cx="14852044" cy="97789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000"/>
                </a:lnSpc>
              </a:pPr>
              <a:r>
                <a:rPr lang="en-US" sz="4615" spc="230">
                  <a:solidFill>
                    <a:srgbClr val="000000"/>
                  </a:solidFill>
                  <a:latin typeface="League Spartan"/>
                </a:rPr>
                <a:t>EMILY COOPER</a:t>
              </a:r>
            </a:p>
          </p:txBody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2636339" y="584483"/>
            <a:ext cx="5449587" cy="2683922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03938" y="6971766"/>
            <a:ext cx="5031934" cy="299400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224514">
            <a:off x="-4122624" y="-2255465"/>
            <a:ext cx="10229379" cy="17602502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013972" y="-1820082"/>
            <a:ext cx="3329439" cy="432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636020" y="7495766"/>
            <a:ext cx="3427236" cy="4450955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1767171" y="2803242"/>
            <a:ext cx="7072330" cy="2948134"/>
            <a:chOff x="0" y="0"/>
            <a:chExt cx="1913890" cy="797814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913890" cy="797814"/>
            </a:xfrm>
            <a:custGeom>
              <a:avLst/>
              <a:gdLst/>
              <a:ahLst/>
              <a:cxnLst/>
              <a:rect l="l" t="t" r="r" b="b"/>
              <a:pathLst>
                <a:path w="1913890" h="797814">
                  <a:moveTo>
                    <a:pt x="1789430" y="797814"/>
                  </a:moveTo>
                  <a:lnTo>
                    <a:pt x="124460" y="797814"/>
                  </a:lnTo>
                  <a:cubicBezTo>
                    <a:pt x="55880" y="797814"/>
                    <a:pt x="0" y="741934"/>
                    <a:pt x="0" y="673354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673354"/>
                  </a:lnTo>
                  <a:cubicBezTo>
                    <a:pt x="1913890" y="741934"/>
                    <a:pt x="1858010" y="797814"/>
                    <a:pt x="1789430" y="797814"/>
                  </a:cubicBezTo>
                  <a:close/>
                </a:path>
              </a:pathLst>
            </a:custGeom>
            <a:solidFill>
              <a:srgbClr val="A6ED88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9144000" y="6163134"/>
            <a:ext cx="7380788" cy="3095166"/>
            <a:chOff x="0" y="0"/>
            <a:chExt cx="2496711" cy="1047007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496711" cy="1047007"/>
            </a:xfrm>
            <a:custGeom>
              <a:avLst/>
              <a:gdLst/>
              <a:ahLst/>
              <a:cxnLst/>
              <a:rect l="l" t="t" r="r" b="b"/>
              <a:pathLst>
                <a:path w="2496711" h="1047007">
                  <a:moveTo>
                    <a:pt x="2372251" y="1047007"/>
                  </a:moveTo>
                  <a:lnTo>
                    <a:pt x="124460" y="1047007"/>
                  </a:lnTo>
                  <a:cubicBezTo>
                    <a:pt x="55880" y="1047007"/>
                    <a:pt x="0" y="991127"/>
                    <a:pt x="0" y="92254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72251" y="0"/>
                  </a:lnTo>
                  <a:cubicBezTo>
                    <a:pt x="2440831" y="0"/>
                    <a:pt x="2496711" y="55880"/>
                    <a:pt x="2496711" y="124460"/>
                  </a:cubicBezTo>
                  <a:lnTo>
                    <a:pt x="2496711" y="922547"/>
                  </a:lnTo>
                  <a:cubicBezTo>
                    <a:pt x="2496711" y="991127"/>
                    <a:pt x="2440831" y="1047007"/>
                    <a:pt x="2372251" y="1047007"/>
                  </a:cubicBezTo>
                  <a:close/>
                </a:path>
              </a:pathLst>
            </a:custGeom>
            <a:solidFill>
              <a:srgbClr val="A6ED88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3807078" y="6163134"/>
            <a:ext cx="1800196" cy="1800196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6580823" y="6163134"/>
            <a:ext cx="1841815" cy="184181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/>
          <a:srcRect l="379" t="58015"/>
          <a:stretch>
            <a:fillRect/>
          </a:stretch>
        </p:blipFill>
        <p:spPr>
          <a:xfrm>
            <a:off x="9144000" y="3025025"/>
            <a:ext cx="8903150" cy="2504568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2791216" y="341891"/>
            <a:ext cx="13733572" cy="2111594"/>
            <a:chOff x="0" y="0"/>
            <a:chExt cx="18311430" cy="2815459"/>
          </a:xfrm>
        </p:grpSpPr>
        <p:sp>
          <p:nvSpPr>
            <p:cNvPr id="13" name="TextBox 13"/>
            <p:cNvSpPr txBox="1"/>
            <p:nvPr/>
          </p:nvSpPr>
          <p:spPr>
            <a:xfrm>
              <a:off x="0" y="247650"/>
              <a:ext cx="18311430" cy="1883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75"/>
                </a:lnSpc>
              </a:pPr>
              <a:r>
                <a:rPr lang="en-US" sz="10500" spc="-525">
                  <a:solidFill>
                    <a:srgbClr val="000000"/>
                  </a:solidFill>
                  <a:latin typeface="League Spartan"/>
                </a:rPr>
                <a:t>Impact &amp; Evaluation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2327779"/>
              <a:ext cx="18311430" cy="48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22"/>
                </a:lnSpc>
              </a:pPr>
              <a:endParaRPr/>
            </a:p>
          </p:txBody>
        </p:sp>
      </p:grpSp>
      <p:sp>
        <p:nvSpPr>
          <p:cNvPr id="15" name="TextBox 15"/>
          <p:cNvSpPr txBox="1"/>
          <p:nvPr/>
        </p:nvSpPr>
        <p:spPr>
          <a:xfrm>
            <a:off x="1767171" y="3213054"/>
            <a:ext cx="7376829" cy="21990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24"/>
              </a:lnSpc>
            </a:pPr>
            <a:r>
              <a:rPr lang="en-US" sz="4160">
                <a:solidFill>
                  <a:srgbClr val="000000"/>
                </a:solidFill>
                <a:latin typeface="League Spartan"/>
              </a:rPr>
              <a:t>Social media analytical tools to monitor engagement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066783" y="6460229"/>
            <a:ext cx="7535222" cy="24152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9"/>
              </a:lnSpc>
            </a:pPr>
            <a:r>
              <a:rPr lang="en-US" sz="4585">
                <a:solidFill>
                  <a:srgbClr val="000000"/>
                </a:solidFill>
                <a:latin typeface="League Spartan"/>
              </a:rPr>
              <a:t>Results of the National Diet and Nutrition Survey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246492">
            <a:off x="-1999424" y="4341729"/>
            <a:ext cx="5980047" cy="102903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76227" y="8353626"/>
            <a:ext cx="3329439" cy="432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7941143">
            <a:off x="15345808" y="-3193325"/>
            <a:ext cx="4607172" cy="7927926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/>
          <a:srcRect l="60704" t="60283" r="7894" b="10526"/>
          <a:stretch>
            <a:fillRect/>
          </a:stretch>
        </p:blipFill>
        <p:spPr>
          <a:xfrm>
            <a:off x="663718" y="3414726"/>
            <a:ext cx="2789613" cy="172877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>
            <a:off x="4160470" y="2196063"/>
            <a:ext cx="2726759" cy="103162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51194" y="6022789"/>
            <a:ext cx="3004038" cy="154958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4826759" y="7572372"/>
            <a:ext cx="3299636" cy="213014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4219805" y="3809213"/>
            <a:ext cx="4513543" cy="3236125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9144000" y="2894947"/>
            <a:ext cx="8972117" cy="5656867"/>
            <a:chOff x="0" y="0"/>
            <a:chExt cx="2428243" cy="15309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428243" cy="1530993"/>
            </a:xfrm>
            <a:custGeom>
              <a:avLst/>
              <a:gdLst/>
              <a:ahLst/>
              <a:cxnLst/>
              <a:rect l="l" t="t" r="r" b="b"/>
              <a:pathLst>
                <a:path w="2428243" h="1530993">
                  <a:moveTo>
                    <a:pt x="2303783" y="1530993"/>
                  </a:moveTo>
                  <a:lnTo>
                    <a:pt x="124460" y="1530993"/>
                  </a:lnTo>
                  <a:cubicBezTo>
                    <a:pt x="55880" y="1530993"/>
                    <a:pt x="0" y="1475113"/>
                    <a:pt x="0" y="140653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303783" y="0"/>
                  </a:lnTo>
                  <a:cubicBezTo>
                    <a:pt x="2372363" y="0"/>
                    <a:pt x="2428243" y="55880"/>
                    <a:pt x="2428243" y="124460"/>
                  </a:cubicBezTo>
                  <a:lnTo>
                    <a:pt x="2428243" y="1406533"/>
                  </a:lnTo>
                  <a:cubicBezTo>
                    <a:pt x="2428243" y="1475113"/>
                    <a:pt x="2372363" y="1530993"/>
                    <a:pt x="2303783" y="1530993"/>
                  </a:cubicBezTo>
                  <a:close/>
                </a:path>
              </a:pathLst>
            </a:custGeom>
            <a:solidFill>
              <a:srgbClr val="2F665C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663718" y="695578"/>
            <a:ext cx="15015943" cy="13225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703"/>
              </a:lnSpc>
            </a:pPr>
            <a:r>
              <a:rPr lang="en-US" sz="10214" spc="-510">
                <a:solidFill>
                  <a:srgbClr val="000000"/>
                </a:solidFill>
                <a:latin typeface="League Spartan"/>
              </a:rPr>
              <a:t>Informing Policy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76115" y="3309951"/>
            <a:ext cx="4706541" cy="8616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00"/>
              </a:lnSpc>
            </a:pPr>
            <a:r>
              <a:rPr lang="en-US" sz="5000">
                <a:solidFill>
                  <a:srgbClr val="FFFFFF"/>
                </a:solidFill>
                <a:latin typeface="League Spartan"/>
              </a:rPr>
              <a:t>Dietitan's Role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9144000" y="4499879"/>
            <a:ext cx="8770771" cy="40519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9" lvl="1" indent="-356235" algn="ctr">
              <a:lnSpc>
                <a:spcPts val="4619"/>
              </a:lnSpc>
              <a:buFont typeface="Arial"/>
              <a:buChar char="•"/>
            </a:pPr>
            <a:r>
              <a:rPr lang="en-US" sz="3300">
                <a:solidFill>
                  <a:srgbClr val="FFFFFF"/>
                </a:solidFill>
                <a:latin typeface="League Spartan"/>
              </a:rPr>
              <a:t>Integrating sustainability in practice</a:t>
            </a:r>
          </a:p>
          <a:p>
            <a:pPr marL="712469" lvl="1" indent="-356235" algn="ctr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League Spartan"/>
              </a:rPr>
              <a:t>Raise awareness through social media</a:t>
            </a:r>
          </a:p>
          <a:p>
            <a:pPr marL="712469" lvl="1" indent="-356235" algn="ctr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League Spartan"/>
              </a:rPr>
              <a:t>Working with campaigns and industry</a:t>
            </a:r>
          </a:p>
          <a:p>
            <a:pPr marL="712470" lvl="1" indent="-356235" algn="ctr">
              <a:lnSpc>
                <a:spcPts val="4620"/>
              </a:lnSpc>
              <a:buFont typeface="Arial"/>
              <a:buChar char="•"/>
            </a:pPr>
            <a:r>
              <a:rPr lang="en-US" sz="3299">
                <a:solidFill>
                  <a:srgbClr val="FFFFFF"/>
                </a:solidFill>
                <a:latin typeface="League Spartan"/>
              </a:rPr>
              <a:t>Advocating healthy and sustainable diets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6944126">
            <a:off x="-166956" y="-2209859"/>
            <a:ext cx="3863190" cy="664769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449755" y="-1531541"/>
            <a:ext cx="2956910" cy="384014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3855873">
            <a:off x="14551493" y="6207331"/>
            <a:ext cx="3990170" cy="686620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153428" y="8698764"/>
            <a:ext cx="3054100" cy="39663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791999" y="7928915"/>
            <a:ext cx="2752365" cy="4736213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1023573" y="7300078"/>
            <a:ext cx="3329439" cy="4323947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6304295" y="-2427612"/>
            <a:ext cx="2752365" cy="4736213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727221" y="-1531541"/>
            <a:ext cx="3329439" cy="432394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4255457" y="3144067"/>
            <a:ext cx="9777086" cy="4710868"/>
            <a:chOff x="0" y="0"/>
            <a:chExt cx="13036115" cy="6281158"/>
          </a:xfrm>
        </p:grpSpPr>
        <p:sp>
          <p:nvSpPr>
            <p:cNvPr id="11" name="TextBox 11"/>
            <p:cNvSpPr txBox="1"/>
            <p:nvPr/>
          </p:nvSpPr>
          <p:spPr>
            <a:xfrm>
              <a:off x="0" y="342900"/>
              <a:ext cx="13036115" cy="4983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3916"/>
                </a:lnSpc>
              </a:pPr>
              <a:r>
                <a:rPr lang="en-US" sz="14649" spc="-732">
                  <a:solidFill>
                    <a:srgbClr val="000000"/>
                  </a:solidFill>
                  <a:latin typeface="League Spartan"/>
                </a:rPr>
                <a:t>Any Questions?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5589231"/>
              <a:ext cx="13036115" cy="69192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16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154448" y="-3625054"/>
            <a:ext cx="10191375" cy="17537107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2300739" y="7750949"/>
            <a:ext cx="3329439" cy="432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2700000">
            <a:off x="15309620" y="-3986254"/>
            <a:ext cx="5391248" cy="92771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617486" y="-2243911"/>
            <a:ext cx="3329439" cy="4323947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028700" y="46384"/>
            <a:ext cx="5676900" cy="121187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9799"/>
              </a:lnSpc>
            </a:pPr>
            <a:r>
              <a:rPr lang="en-US" sz="6999" dirty="0">
                <a:solidFill>
                  <a:srgbClr val="000000"/>
                </a:solidFill>
                <a:latin typeface="League Spartan"/>
              </a:rPr>
              <a:t>References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67600" y="1104900"/>
            <a:ext cx="16672606" cy="10310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BDA, 2020. Eating patterns for health and environmental sustainability, </a:t>
            </a:r>
            <a:r>
              <a:rPr lang="en-US" sz="1946" dirty="0" err="1">
                <a:solidFill>
                  <a:srgbClr val="000000"/>
                </a:solidFill>
                <a:latin typeface="League Spartan"/>
              </a:rPr>
              <a:t>s.l.</a:t>
            </a:r>
            <a:r>
              <a:rPr lang="en-US" sz="1946" dirty="0">
                <a:solidFill>
                  <a:srgbClr val="000000"/>
                </a:solidFill>
                <a:latin typeface="League Spartan"/>
              </a:rPr>
              <a:t>: </a:t>
            </a:r>
            <a:r>
              <a:rPr lang="en-US" sz="1946" dirty="0" err="1">
                <a:solidFill>
                  <a:srgbClr val="000000"/>
                </a:solidFill>
                <a:latin typeface="League Spartan"/>
              </a:rPr>
              <a:t>s.n</a:t>
            </a:r>
            <a:r>
              <a:rPr lang="en-US" sz="1946" dirty="0">
                <a:solidFill>
                  <a:srgbClr val="000000"/>
                </a:solidFill>
                <a:latin typeface="League Spartan"/>
              </a:rPr>
              <a:t>.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Corrin, T. &amp; </a:t>
            </a:r>
            <a:r>
              <a:rPr lang="en-US" sz="1946" dirty="0" err="1">
                <a:solidFill>
                  <a:srgbClr val="000000"/>
                </a:solidFill>
                <a:latin typeface="League Spartan"/>
              </a:rPr>
              <a:t>Papapodoulos</a:t>
            </a:r>
            <a:r>
              <a:rPr lang="en-US" sz="1946" dirty="0">
                <a:solidFill>
                  <a:srgbClr val="000000"/>
                </a:solidFill>
                <a:latin typeface="League Spartan"/>
              </a:rPr>
              <a:t>, A., 2017. Understanding the attitudes and perceptions of vegetarian and plant-based diets to shape future health promotion programs. Appetite, 1(109), pp. 40-47.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Department for Environment, Food and Rural Affairs, 2020. Family food statistics. [Online] 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 Available at: https://www.gov.uk/government/collections/family-food-statistics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 [Accessed 07 06 2021].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Food Standards Agency, 2008. McCance and Widdowson's The Composition of Foods. Sixth Summary Edition ed. Cambridge: Royal Society of Chemistry.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Hancock, S., 2019. Students don’t know how to cook. [Online] 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 Available at: https://londonstudent.coop/students-dont-know-how-to-cook/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 [Accessed 21 06 2021].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Hodges, R., </a:t>
            </a:r>
            <a:r>
              <a:rPr lang="en-US" sz="1946" dirty="0" err="1">
                <a:solidFill>
                  <a:srgbClr val="000000"/>
                </a:solidFill>
                <a:latin typeface="League Spartan"/>
              </a:rPr>
              <a:t>Buzby</a:t>
            </a:r>
            <a:r>
              <a:rPr lang="en-US" sz="1946" dirty="0">
                <a:solidFill>
                  <a:srgbClr val="000000"/>
                </a:solidFill>
                <a:latin typeface="League Spartan"/>
              </a:rPr>
              <a:t>, J. &amp; Bennett, B., 2011. Postharvest losses and waste in developed and less developed countries: opportunities to improve resource use. Journal of Agricultural Science, Volume 149, pp. 37-45.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Johnson, J. R., 2021. UK diet trends 2021. [Online] 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 Available at: https://www.finder.com/uk/uk-diet-trends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 [Accessed 06 21 2021].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McWilliams, M., 2017. Offal: Rejected and Reclaimed Food: Proceedings of the 2016 Oxford Symposium on Food and Cookery 2016. London: Prospect Books.</a:t>
            </a:r>
          </a:p>
          <a:p>
            <a:pPr>
              <a:lnSpc>
                <a:spcPts val="2724"/>
              </a:lnSpc>
            </a:pPr>
            <a:r>
              <a:rPr lang="en-GB" sz="1946" dirty="0" err="1">
                <a:solidFill>
                  <a:srgbClr val="000000"/>
                </a:solidFill>
                <a:latin typeface="League Spartan"/>
              </a:rPr>
              <a:t>Talkwalker</a:t>
            </a:r>
            <a:r>
              <a:rPr lang="en-GB" sz="1946" dirty="0">
                <a:solidFill>
                  <a:srgbClr val="000000"/>
                </a:solidFill>
                <a:latin typeface="League Spartan"/>
              </a:rPr>
              <a:t>, 2020. Social media statistics in the UK. [Online] </a:t>
            </a:r>
          </a:p>
          <a:p>
            <a:pPr>
              <a:lnSpc>
                <a:spcPts val="2724"/>
              </a:lnSpc>
            </a:pPr>
            <a:r>
              <a:rPr lang="en-GB" sz="1946" dirty="0">
                <a:solidFill>
                  <a:srgbClr val="000000"/>
                </a:solidFill>
                <a:latin typeface="League Spartan"/>
              </a:rPr>
              <a:t>Available at: https://www.talkwalker.com/blog/social-media-statistics-in-the-uk</a:t>
            </a:r>
          </a:p>
          <a:p>
            <a:pPr>
              <a:lnSpc>
                <a:spcPts val="2724"/>
              </a:lnSpc>
            </a:pPr>
            <a:r>
              <a:rPr lang="en-GB" sz="1946" dirty="0">
                <a:solidFill>
                  <a:srgbClr val="000000"/>
                </a:solidFill>
                <a:latin typeface="League Spartan"/>
              </a:rPr>
              <a:t>[Accessed 2021 06 2021].</a:t>
            </a:r>
            <a:endParaRPr lang="en-US" sz="1946" dirty="0">
              <a:solidFill>
                <a:srgbClr val="000000"/>
              </a:solidFill>
              <a:latin typeface="League Spartan"/>
            </a:endParaRPr>
          </a:p>
          <a:p>
            <a:pPr>
              <a:lnSpc>
                <a:spcPts val="2724"/>
              </a:lnSpc>
            </a:pPr>
            <a:r>
              <a:rPr lang="en-US" sz="1946" dirty="0" err="1">
                <a:solidFill>
                  <a:srgbClr val="000000"/>
                </a:solidFill>
                <a:latin typeface="League Spartan"/>
              </a:rPr>
              <a:t>VeganLife</a:t>
            </a:r>
            <a:r>
              <a:rPr lang="en-US" sz="1946" dirty="0">
                <a:solidFill>
                  <a:srgbClr val="000000"/>
                </a:solidFill>
                <a:latin typeface="League Spartan"/>
              </a:rPr>
              <a:t>, 2018. Over 50% Of Young People In The UK Have Tried Veganism, According To New Data. [Online] 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 Available at: https://www.veganlifemag.com/over-50-of-young-people-in-the-uk-have-tried-veganism-according-to-new-data/</a:t>
            </a:r>
          </a:p>
          <a:p>
            <a:pPr>
              <a:lnSpc>
                <a:spcPts val="2724"/>
              </a:lnSpc>
            </a:pPr>
            <a:r>
              <a:rPr lang="en-US" sz="1946" dirty="0">
                <a:solidFill>
                  <a:srgbClr val="000000"/>
                </a:solidFill>
                <a:latin typeface="League Spartan"/>
              </a:rPr>
              <a:t> [Accessed 21 06 2021].</a:t>
            </a:r>
          </a:p>
          <a:p>
            <a:pPr>
              <a:lnSpc>
                <a:spcPts val="2724"/>
              </a:lnSpc>
            </a:pPr>
            <a:r>
              <a:rPr lang="en-US" sz="1946" dirty="0" err="1">
                <a:solidFill>
                  <a:srgbClr val="000000"/>
                </a:solidFill>
                <a:latin typeface="League Spartan"/>
              </a:rPr>
              <a:t>Xue</a:t>
            </a:r>
            <a:r>
              <a:rPr lang="en-US" sz="1946" dirty="0">
                <a:solidFill>
                  <a:srgbClr val="000000"/>
                </a:solidFill>
                <a:latin typeface="League Spartan"/>
              </a:rPr>
              <a:t>, L. et al., 2019. Efficiency and Carbon Footprint of the German Meat Supply Chain. Environmental Science and Technology, 53(9), p. 5133–5142.</a:t>
            </a:r>
          </a:p>
          <a:p>
            <a:pPr>
              <a:lnSpc>
                <a:spcPts val="2444"/>
              </a:lnSpc>
            </a:pPr>
            <a:endParaRPr lang="en-US" sz="1946" dirty="0">
              <a:solidFill>
                <a:srgbClr val="000000"/>
              </a:solidFill>
              <a:latin typeface="League Spartan"/>
            </a:endParaRPr>
          </a:p>
          <a:p>
            <a:pPr>
              <a:lnSpc>
                <a:spcPts val="2444"/>
              </a:lnSpc>
            </a:pPr>
            <a:endParaRPr lang="en-US" sz="1946" dirty="0">
              <a:solidFill>
                <a:srgbClr val="000000"/>
              </a:solidFill>
              <a:latin typeface="League Spart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8900520">
            <a:off x="-1654511" y="4240199"/>
            <a:ext cx="5366422" cy="9234428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512928" y="6505776"/>
            <a:ext cx="3329439" cy="432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2233487">
            <a:off x="15369461" y="-1975663"/>
            <a:ext cx="3779678" cy="650399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640572">
            <a:off x="15842951" y="-1282098"/>
            <a:ext cx="3329439" cy="4323947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1057" y="-1831327"/>
            <a:ext cx="2875457" cy="494802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0800000">
            <a:off x="16518462" y="7231511"/>
            <a:ext cx="2752365" cy="473621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512928" y="-2456374"/>
            <a:ext cx="3329439" cy="4323947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594580" y="8413196"/>
            <a:ext cx="3329439" cy="4323947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734400" y="1805078"/>
            <a:ext cx="9555172" cy="4700698"/>
            <a:chOff x="0" y="0"/>
            <a:chExt cx="10114970" cy="4976093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0114970" cy="4976093"/>
            </a:xfrm>
            <a:custGeom>
              <a:avLst/>
              <a:gdLst/>
              <a:ahLst/>
              <a:cxnLst/>
              <a:rect l="l" t="t" r="r" b="b"/>
              <a:pathLst>
                <a:path w="10114970" h="4976093">
                  <a:moveTo>
                    <a:pt x="9097701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2712552"/>
                  </a:lnTo>
                  <a:cubicBezTo>
                    <a:pt x="0" y="3227303"/>
                    <a:pt x="455930" y="3683233"/>
                    <a:pt x="1017270" y="3683233"/>
                  </a:cubicBezTo>
                  <a:lnTo>
                    <a:pt x="1800860" y="3683233"/>
                  </a:lnTo>
                  <a:lnTo>
                    <a:pt x="1800860" y="4976093"/>
                  </a:lnTo>
                  <a:lnTo>
                    <a:pt x="2532380" y="3683233"/>
                  </a:lnTo>
                  <a:lnTo>
                    <a:pt x="9097701" y="3683233"/>
                  </a:lnTo>
                  <a:cubicBezTo>
                    <a:pt x="9659040" y="3683233"/>
                    <a:pt x="10114970" y="3227303"/>
                    <a:pt x="10114970" y="2712552"/>
                  </a:cubicBezTo>
                  <a:lnTo>
                    <a:pt x="10114970" y="1017270"/>
                  </a:lnTo>
                  <a:cubicBezTo>
                    <a:pt x="10114970" y="455930"/>
                    <a:pt x="9660310" y="0"/>
                    <a:pt x="9097701" y="0"/>
                  </a:cubicBezTo>
                  <a:lnTo>
                    <a:pt x="9097701" y="0"/>
                  </a:lnTo>
                  <a:close/>
                </a:path>
              </a:pathLst>
            </a:custGeom>
            <a:solidFill>
              <a:srgbClr val="C9E265"/>
            </a:solidFill>
          </p:spPr>
        </p:sp>
      </p:grpSp>
      <p:sp>
        <p:nvSpPr>
          <p:cNvPr id="12" name="TextBox 12"/>
          <p:cNvSpPr txBox="1"/>
          <p:nvPr/>
        </p:nvSpPr>
        <p:spPr>
          <a:xfrm>
            <a:off x="2619549" y="398183"/>
            <a:ext cx="11167658" cy="120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83"/>
              </a:lnSpc>
            </a:pPr>
            <a:r>
              <a:rPr lang="en-US" sz="9456" spc="-472">
                <a:solidFill>
                  <a:srgbClr val="000000"/>
                </a:solidFill>
                <a:latin typeface="League Spartan"/>
              </a:rPr>
              <a:t>Intelligence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037879" y="2108951"/>
            <a:ext cx="8948214" cy="2900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87"/>
              </a:lnSpc>
            </a:pPr>
            <a:r>
              <a:rPr lang="en-US" sz="4133">
                <a:solidFill>
                  <a:srgbClr val="000000"/>
                </a:solidFill>
                <a:latin typeface="League Spartan"/>
              </a:rPr>
              <a:t>Red and processed meats have the single biggest environmental impact of any type of food</a:t>
            </a:r>
          </a:p>
          <a:p>
            <a:pPr algn="ctr">
              <a:lnSpc>
                <a:spcPts val="5787"/>
              </a:lnSpc>
            </a:pPr>
            <a:r>
              <a:rPr lang="en-US" sz="4133">
                <a:solidFill>
                  <a:srgbClr val="000000"/>
                </a:solidFill>
                <a:latin typeface="League Spartan"/>
              </a:rPr>
              <a:t>(BDA, 2020)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7681937" y="5977391"/>
            <a:ext cx="6001356" cy="21786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711"/>
              </a:lnSpc>
              <a:spcBef>
                <a:spcPct val="0"/>
              </a:spcBef>
            </a:pPr>
            <a:r>
              <a:rPr lang="en-US" sz="17457">
                <a:solidFill>
                  <a:srgbClr val="2A8603"/>
                </a:solidFill>
                <a:latin typeface="Organic"/>
              </a:rPr>
              <a:t>26%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5374434" y="7745508"/>
            <a:ext cx="10616360" cy="2197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49"/>
              </a:lnSpc>
            </a:pPr>
            <a:r>
              <a:rPr lang="en-US" sz="4178">
                <a:solidFill>
                  <a:srgbClr val="000000"/>
                </a:solidFill>
                <a:latin typeface="League Spartan"/>
              </a:rPr>
              <a:t>of meat produced is wasted throughout the supply chain</a:t>
            </a:r>
          </a:p>
          <a:p>
            <a:pPr algn="ctr">
              <a:lnSpc>
                <a:spcPts val="5849"/>
              </a:lnSpc>
            </a:pPr>
            <a:r>
              <a:rPr lang="en-US" sz="4178">
                <a:solidFill>
                  <a:srgbClr val="000000"/>
                </a:solidFill>
                <a:latin typeface="League Spartan"/>
              </a:rPr>
              <a:t>(Hodges, et al., 2011)</a:t>
            </a:r>
          </a:p>
        </p:txBody>
      </p:sp>
      <p:pic>
        <p:nvPicPr>
          <p:cNvPr id="16" name="Picture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263761" y="3190771"/>
            <a:ext cx="3254701" cy="36365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100000">
            <a:off x="-2277377" y="-7172804"/>
            <a:ext cx="10794479" cy="185749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3203403">
            <a:off x="-1293407" y="6491060"/>
            <a:ext cx="4644214" cy="7991668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118689">
            <a:off x="-636020" y="7717045"/>
            <a:ext cx="3329439" cy="4323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755576">
            <a:off x="16896017" y="-1666091"/>
            <a:ext cx="3179021" cy="547039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412875" y="-2059092"/>
            <a:ext cx="3329439" cy="432394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9655435" y="3404231"/>
            <a:ext cx="7603865" cy="662486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10755751" y="4333826"/>
            <a:ext cx="4890340" cy="41763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663"/>
              </a:lnSpc>
            </a:pPr>
            <a:r>
              <a:rPr lang="en-US" sz="4759">
                <a:solidFill>
                  <a:srgbClr val="000000"/>
                </a:solidFill>
                <a:latin typeface="League Spartan"/>
              </a:rPr>
              <a:t>In 2014 the average person only ate 5g per week in the UK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587413"/>
            <a:ext cx="11167658" cy="120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83"/>
              </a:lnSpc>
            </a:pPr>
            <a:r>
              <a:rPr lang="en-US" sz="9456" spc="-472">
                <a:solidFill>
                  <a:srgbClr val="FFF9F9"/>
                </a:solidFill>
                <a:latin typeface="League Spartan"/>
              </a:rPr>
              <a:t>Intelligence</a:t>
            </a:r>
          </a:p>
        </p:txBody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148509" y="1788924"/>
            <a:ext cx="7178904" cy="6721249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3260141" y="3405886"/>
            <a:ext cx="5675286" cy="40445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39"/>
              </a:lnSpc>
            </a:pPr>
            <a:r>
              <a:rPr lang="en-US" sz="4599">
                <a:solidFill>
                  <a:srgbClr val="000000"/>
                </a:solidFill>
                <a:latin typeface="League Spartan"/>
              </a:rPr>
              <a:t>In 1974 the average person was eating 50g of organ meat per week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4102720" y="9612953"/>
            <a:ext cx="11692057" cy="4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900">
                <a:solidFill>
                  <a:srgbClr val="000000"/>
                </a:solidFill>
                <a:latin typeface="League Spartan"/>
              </a:rPr>
              <a:t>(Department for Environment, Food and Rural Affairs, 2020)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4327393" y="-1121036"/>
            <a:ext cx="7698311" cy="132470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028700" y="7096326"/>
            <a:ext cx="3329439" cy="432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3683643">
            <a:off x="15774212" y="6600997"/>
            <a:ext cx="3719647" cy="6400690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2233067" y="2314604"/>
            <a:ext cx="7515114" cy="4200405"/>
            <a:chOff x="0" y="0"/>
            <a:chExt cx="7438981" cy="415785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7438981" cy="4157852"/>
            </a:xfrm>
            <a:custGeom>
              <a:avLst/>
              <a:gdLst/>
              <a:ahLst/>
              <a:cxnLst/>
              <a:rect l="l" t="t" r="r" b="b"/>
              <a:pathLst>
                <a:path w="7438981" h="4157852">
                  <a:moveTo>
                    <a:pt x="6421711" y="0"/>
                  </a:moveTo>
                  <a:lnTo>
                    <a:pt x="1017270" y="0"/>
                  </a:lnTo>
                  <a:cubicBezTo>
                    <a:pt x="455930" y="0"/>
                    <a:pt x="0" y="455930"/>
                    <a:pt x="0" y="1017270"/>
                  </a:cubicBezTo>
                  <a:lnTo>
                    <a:pt x="0" y="1931936"/>
                  </a:lnTo>
                  <a:cubicBezTo>
                    <a:pt x="0" y="2409062"/>
                    <a:pt x="455930" y="2864992"/>
                    <a:pt x="1017270" y="2864992"/>
                  </a:cubicBezTo>
                  <a:lnTo>
                    <a:pt x="1800860" y="2864992"/>
                  </a:lnTo>
                  <a:lnTo>
                    <a:pt x="1800860" y="4157852"/>
                  </a:lnTo>
                  <a:lnTo>
                    <a:pt x="2532380" y="2864992"/>
                  </a:lnTo>
                  <a:lnTo>
                    <a:pt x="6421711" y="2864992"/>
                  </a:lnTo>
                  <a:cubicBezTo>
                    <a:pt x="6983051" y="2864992"/>
                    <a:pt x="7438981" y="2409062"/>
                    <a:pt x="7438981" y="1931936"/>
                  </a:cubicBezTo>
                  <a:lnTo>
                    <a:pt x="7438981" y="1017270"/>
                  </a:lnTo>
                  <a:cubicBezTo>
                    <a:pt x="7438981" y="455930"/>
                    <a:pt x="6984321" y="0"/>
                    <a:pt x="6421711" y="0"/>
                  </a:cubicBezTo>
                  <a:lnTo>
                    <a:pt x="6421711" y="0"/>
                  </a:lnTo>
                  <a:close/>
                </a:path>
              </a:pathLst>
            </a:custGeom>
            <a:solidFill>
              <a:srgbClr val="C9E265"/>
            </a:solidFill>
          </p:spPr>
        </p:sp>
      </p:grpSp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11762527" y="184264"/>
            <a:ext cx="4589899" cy="4589899"/>
            <a:chOff x="0" y="0"/>
            <a:chExt cx="14400530" cy="1440053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400530" cy="14399261"/>
            </a:xfrm>
            <a:custGeom>
              <a:avLst/>
              <a:gdLst/>
              <a:ahLst/>
              <a:cxnLst/>
              <a:rect l="l" t="t" r="r" b="b"/>
              <a:pathLst>
                <a:path w="14400530" h="14399261">
                  <a:moveTo>
                    <a:pt x="7199630" y="0"/>
                  </a:moveTo>
                  <a:cubicBezTo>
                    <a:pt x="3223260" y="0"/>
                    <a:pt x="0" y="3223260"/>
                    <a:pt x="0" y="7199630"/>
                  </a:cubicBezTo>
                  <a:cubicBezTo>
                    <a:pt x="0" y="11176001"/>
                    <a:pt x="3223260" y="14399261"/>
                    <a:pt x="7199630" y="14399261"/>
                  </a:cubicBezTo>
                  <a:lnTo>
                    <a:pt x="14399261" y="14399261"/>
                  </a:lnTo>
                  <a:lnTo>
                    <a:pt x="14399261" y="7199630"/>
                  </a:lnTo>
                  <a:cubicBezTo>
                    <a:pt x="14400530" y="3223260"/>
                    <a:pt x="11176000" y="0"/>
                    <a:pt x="7199630" y="0"/>
                  </a:cubicBezTo>
                  <a:close/>
                </a:path>
              </a:pathLst>
            </a:custGeom>
            <a:solidFill>
              <a:srgbClr val="2F665C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5788894" y="5717989"/>
            <a:ext cx="9050344" cy="3714531"/>
            <a:chOff x="0" y="0"/>
            <a:chExt cx="13249867" cy="5438140"/>
          </a:xfrm>
        </p:grpSpPr>
        <p:sp>
          <p:nvSpPr>
            <p:cNvPr id="10" name="Freeform 10"/>
            <p:cNvSpPr/>
            <p:nvPr/>
          </p:nvSpPr>
          <p:spPr>
            <a:xfrm>
              <a:off x="27940" y="0"/>
              <a:ext cx="13193986" cy="5438140"/>
            </a:xfrm>
            <a:custGeom>
              <a:avLst/>
              <a:gdLst/>
              <a:ahLst/>
              <a:cxnLst/>
              <a:rect l="l" t="t" r="r" b="b"/>
              <a:pathLst>
                <a:path w="13193986" h="5438140">
                  <a:moveTo>
                    <a:pt x="13193986" y="2719070"/>
                  </a:moveTo>
                  <a:cubicBezTo>
                    <a:pt x="13168586" y="2743200"/>
                    <a:pt x="12790126" y="3116580"/>
                    <a:pt x="12790126" y="3509010"/>
                  </a:cubicBezTo>
                  <a:lnTo>
                    <a:pt x="12788857" y="3509010"/>
                  </a:lnTo>
                  <a:lnTo>
                    <a:pt x="12788857" y="4631690"/>
                  </a:lnTo>
                  <a:cubicBezTo>
                    <a:pt x="12788857" y="5058410"/>
                    <a:pt x="12457387" y="5406390"/>
                    <a:pt x="12038287" y="5435600"/>
                  </a:cubicBezTo>
                  <a:cubicBezTo>
                    <a:pt x="12029397" y="5436870"/>
                    <a:pt x="12020507" y="5436870"/>
                    <a:pt x="12011617" y="5436870"/>
                  </a:cubicBezTo>
                  <a:cubicBezTo>
                    <a:pt x="12001457" y="5438140"/>
                    <a:pt x="11992567" y="5438140"/>
                    <a:pt x="11982407" y="5438140"/>
                  </a:cubicBezTo>
                  <a:lnTo>
                    <a:pt x="1210310" y="5438140"/>
                  </a:lnTo>
                  <a:cubicBezTo>
                    <a:pt x="1200150" y="5438140"/>
                    <a:pt x="1191260" y="5436870"/>
                    <a:pt x="1181100" y="5436870"/>
                  </a:cubicBezTo>
                  <a:cubicBezTo>
                    <a:pt x="1172210" y="5436870"/>
                    <a:pt x="1163320" y="5435600"/>
                    <a:pt x="1154430" y="5435600"/>
                  </a:cubicBezTo>
                  <a:cubicBezTo>
                    <a:pt x="735330" y="5407660"/>
                    <a:pt x="403860" y="5058410"/>
                    <a:pt x="403860" y="4631690"/>
                  </a:cubicBezTo>
                  <a:lnTo>
                    <a:pt x="403860" y="3509010"/>
                  </a:lnTo>
                  <a:cubicBezTo>
                    <a:pt x="403860" y="3116580"/>
                    <a:pt x="24130" y="2743200"/>
                    <a:pt x="0" y="2719070"/>
                  </a:cubicBezTo>
                  <a:cubicBezTo>
                    <a:pt x="24130" y="2694940"/>
                    <a:pt x="403860" y="2321560"/>
                    <a:pt x="403860" y="1929130"/>
                  </a:cubicBezTo>
                  <a:lnTo>
                    <a:pt x="405130" y="1929130"/>
                  </a:lnTo>
                  <a:lnTo>
                    <a:pt x="405130" y="806450"/>
                  </a:lnTo>
                  <a:cubicBezTo>
                    <a:pt x="405130" y="379730"/>
                    <a:pt x="736600" y="31750"/>
                    <a:pt x="1155700" y="2540"/>
                  </a:cubicBezTo>
                  <a:cubicBezTo>
                    <a:pt x="1164590" y="1270"/>
                    <a:pt x="1173480" y="1270"/>
                    <a:pt x="1182370" y="1270"/>
                  </a:cubicBezTo>
                  <a:cubicBezTo>
                    <a:pt x="1192530" y="0"/>
                    <a:pt x="1201420" y="0"/>
                    <a:pt x="1211580" y="0"/>
                  </a:cubicBezTo>
                  <a:lnTo>
                    <a:pt x="11983677" y="0"/>
                  </a:lnTo>
                  <a:cubicBezTo>
                    <a:pt x="11993837" y="0"/>
                    <a:pt x="12002727" y="1270"/>
                    <a:pt x="12012887" y="1270"/>
                  </a:cubicBezTo>
                  <a:cubicBezTo>
                    <a:pt x="12021777" y="1270"/>
                    <a:pt x="12030667" y="2540"/>
                    <a:pt x="12039557" y="2540"/>
                  </a:cubicBezTo>
                  <a:cubicBezTo>
                    <a:pt x="12458657" y="30480"/>
                    <a:pt x="12790127" y="379730"/>
                    <a:pt x="12790127" y="806450"/>
                  </a:cubicBezTo>
                  <a:lnTo>
                    <a:pt x="12790127" y="1929130"/>
                  </a:lnTo>
                  <a:cubicBezTo>
                    <a:pt x="12790127" y="2321560"/>
                    <a:pt x="13168586" y="2694940"/>
                    <a:pt x="13193986" y="2719070"/>
                  </a:cubicBezTo>
                  <a:close/>
                </a:path>
              </a:pathLst>
            </a:custGeom>
            <a:solidFill>
              <a:srgbClr val="A6ED88"/>
            </a:solidFill>
          </p:spPr>
        </p:sp>
      </p:grpSp>
      <p:sp>
        <p:nvSpPr>
          <p:cNvPr id="11" name="TextBox 11"/>
          <p:cNvSpPr txBox="1"/>
          <p:nvPr/>
        </p:nvSpPr>
        <p:spPr>
          <a:xfrm>
            <a:off x="2432510" y="702121"/>
            <a:ext cx="11167658" cy="12015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983"/>
              </a:lnSpc>
            </a:pPr>
            <a:r>
              <a:rPr lang="en-US" sz="9456" spc="-472">
                <a:solidFill>
                  <a:srgbClr val="000000"/>
                </a:solidFill>
                <a:latin typeface="League Spartan"/>
              </a:rPr>
              <a:t>Intelligence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2922452" y="2932061"/>
            <a:ext cx="6136343" cy="19229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708"/>
              </a:lnSpc>
            </a:pPr>
            <a:r>
              <a:rPr lang="en-US" sz="5506">
                <a:solidFill>
                  <a:srgbClr val="000000"/>
                </a:solidFill>
                <a:latin typeface="League Spartan"/>
              </a:rPr>
              <a:t>Offal is 'Nature's multivitamin'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126035" y="1079039"/>
            <a:ext cx="5862882" cy="2695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140"/>
              </a:lnSpc>
            </a:pPr>
            <a:r>
              <a:rPr lang="en-US" sz="5100">
                <a:solidFill>
                  <a:srgbClr val="FFFFFF"/>
                </a:solidFill>
                <a:latin typeface="League Spartan"/>
              </a:rPr>
              <a:t>Very nutritionally dense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341321" y="6086812"/>
            <a:ext cx="7945489" cy="28816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</a:pPr>
            <a:r>
              <a:rPr lang="en-US" sz="5499">
                <a:solidFill>
                  <a:srgbClr val="000000"/>
                </a:solidFill>
                <a:latin typeface="League Spartan"/>
              </a:rPr>
              <a:t>Higher micronutrient content than muscle meat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915400" y="9533054"/>
            <a:ext cx="8921927" cy="53657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 dirty="0">
                <a:solidFill>
                  <a:srgbClr val="000000"/>
                </a:solidFill>
                <a:latin typeface="League Spartan"/>
              </a:rPr>
              <a:t>(Food Standards Agency, 2008)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F665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8256238" flipH="1">
            <a:off x="-67122" y="-5152400"/>
            <a:ext cx="13381760" cy="2302705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594580" y="-1133274"/>
            <a:ext cx="3329439" cy="432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825041" y="7534927"/>
            <a:ext cx="3329439" cy="4323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7426582">
            <a:off x="-1727840" y="-3059553"/>
            <a:ext cx="5017357" cy="86337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780838" y="0"/>
            <a:ext cx="7271623" cy="10287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9144000" y="2130302"/>
            <a:ext cx="8979945" cy="7823777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9658752" y="496655"/>
            <a:ext cx="4261218" cy="1302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8"/>
              </a:lnSpc>
            </a:pPr>
            <a:r>
              <a:rPr lang="en-US" sz="10114" spc="-505">
                <a:solidFill>
                  <a:srgbClr val="000000"/>
                </a:solidFill>
                <a:latin typeface="League Spartan"/>
              </a:rPr>
              <a:t>Action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39831" y="3976063"/>
            <a:ext cx="7819469" cy="3458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54"/>
              </a:lnSpc>
            </a:pPr>
            <a:r>
              <a:rPr lang="en-US" sz="6467">
                <a:solidFill>
                  <a:srgbClr val="000000"/>
                </a:solidFill>
                <a:latin typeface="League Spartan"/>
              </a:rPr>
              <a:t>Reduction of greenhouse gas by 2%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562594" y="7786407"/>
            <a:ext cx="3656647" cy="536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340"/>
              </a:lnSpc>
            </a:pPr>
            <a:r>
              <a:rPr lang="en-US" sz="3100">
                <a:solidFill>
                  <a:srgbClr val="000000"/>
                </a:solidFill>
                <a:latin typeface="League Spartan"/>
              </a:rPr>
              <a:t>(Xue, et al., 2019)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6ED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-2129732" y="-6176215"/>
            <a:ext cx="13156500" cy="2263943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454084" y="-1820082"/>
            <a:ext cx="3889327" cy="505107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399350" y="7096226"/>
            <a:ext cx="3885736" cy="504641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4120750">
            <a:off x="15881887" y="7422600"/>
            <a:ext cx="3329189" cy="572879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-7677401">
            <a:off x="-1082399" y="-2522508"/>
            <a:ext cx="3329189" cy="5728799"/>
          </a:xfrm>
          <a:prstGeom prst="rect">
            <a:avLst/>
          </a:prstGeom>
        </p:spPr>
      </p:pic>
      <p:grpSp>
        <p:nvGrpSpPr>
          <p:cNvPr id="7" name="Group 7"/>
          <p:cNvGrpSpPr>
            <a:grpSpLocks noChangeAspect="1"/>
          </p:cNvGrpSpPr>
          <p:nvPr/>
        </p:nvGrpSpPr>
        <p:grpSpPr>
          <a:xfrm>
            <a:off x="797865" y="1636588"/>
            <a:ext cx="5657850" cy="5657850"/>
            <a:chOff x="0" y="0"/>
            <a:chExt cx="495300" cy="4953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495300" cy="495300"/>
            </a:xfrm>
            <a:custGeom>
              <a:avLst/>
              <a:gdLst/>
              <a:ahLst/>
              <a:cxnLst/>
              <a:rect l="l" t="t" r="r" b="b"/>
              <a:pathLst>
                <a:path w="495300" h="495300">
                  <a:moveTo>
                    <a:pt x="247650" y="0"/>
                  </a:moveTo>
                  <a:cubicBezTo>
                    <a:pt x="110490" y="0"/>
                    <a:pt x="0" y="110490"/>
                    <a:pt x="0" y="247650"/>
                  </a:cubicBezTo>
                  <a:cubicBezTo>
                    <a:pt x="0" y="384810"/>
                    <a:pt x="110490" y="495300"/>
                    <a:pt x="247650" y="495300"/>
                  </a:cubicBezTo>
                  <a:cubicBezTo>
                    <a:pt x="383540" y="495300"/>
                    <a:pt x="495300" y="384810"/>
                    <a:pt x="495300" y="247650"/>
                  </a:cubicBezTo>
                  <a:cubicBezTo>
                    <a:pt x="495300" y="110490"/>
                    <a:pt x="383540" y="0"/>
                    <a:pt x="247650" y="0"/>
                  </a:cubicBezTo>
                  <a:close/>
                  <a:moveTo>
                    <a:pt x="247650" y="457200"/>
                  </a:moveTo>
                  <a:cubicBezTo>
                    <a:pt x="132080" y="457200"/>
                    <a:pt x="38100" y="363220"/>
                    <a:pt x="38100" y="247650"/>
                  </a:cubicBezTo>
                  <a:cubicBezTo>
                    <a:pt x="38100" y="132080"/>
                    <a:pt x="132080" y="38100"/>
                    <a:pt x="247650" y="38100"/>
                  </a:cubicBezTo>
                  <a:cubicBezTo>
                    <a:pt x="363220" y="38100"/>
                    <a:pt x="457200" y="132080"/>
                    <a:pt x="457200" y="247650"/>
                  </a:cubicBezTo>
                  <a:cubicBezTo>
                    <a:pt x="457200" y="363220"/>
                    <a:pt x="363220" y="457200"/>
                    <a:pt x="247650" y="457200"/>
                  </a:cubicBezTo>
                  <a:close/>
                </a:path>
              </a:pathLst>
            </a:custGeom>
            <a:solidFill>
              <a:srgbClr val="2A8603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38100" y="3810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209550" y="0"/>
                  </a:moveTo>
                  <a:cubicBezTo>
                    <a:pt x="93980" y="0"/>
                    <a:pt x="0" y="93980"/>
                    <a:pt x="0" y="209550"/>
                  </a:cubicBezTo>
                  <a:cubicBezTo>
                    <a:pt x="0" y="325120"/>
                    <a:pt x="93980" y="419100"/>
                    <a:pt x="209550" y="419100"/>
                  </a:cubicBezTo>
                  <a:cubicBezTo>
                    <a:pt x="325120" y="419100"/>
                    <a:pt x="419100" y="325120"/>
                    <a:pt x="419100" y="209550"/>
                  </a:cubicBezTo>
                  <a:cubicBezTo>
                    <a:pt x="419100" y="93980"/>
                    <a:pt x="325120" y="0"/>
                    <a:pt x="209550" y="0"/>
                  </a:cubicBezTo>
                  <a:close/>
                </a:path>
              </a:pathLst>
            </a:custGeom>
            <a:solidFill>
              <a:srgbClr val="2F665C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6455715" y="496655"/>
            <a:ext cx="4261218" cy="1302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8"/>
              </a:lnSpc>
            </a:pPr>
            <a:r>
              <a:rPr lang="en-US" sz="10114" spc="-505">
                <a:solidFill>
                  <a:srgbClr val="000000"/>
                </a:solidFill>
                <a:latin typeface="League Spartan"/>
              </a:rPr>
              <a:t>Action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61830" y="2989139"/>
            <a:ext cx="4129919" cy="28479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>
                <a:solidFill>
                  <a:srgbClr val="FFFFFF"/>
                </a:solidFill>
                <a:latin typeface="League Spartan"/>
              </a:rPr>
              <a:t>Young adult meat eaters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8135524" y="5837113"/>
            <a:ext cx="9109634" cy="2132793"/>
            <a:chOff x="0" y="0"/>
            <a:chExt cx="6151616" cy="144024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151616" cy="1440247"/>
            </a:xfrm>
            <a:custGeom>
              <a:avLst/>
              <a:gdLst/>
              <a:ahLst/>
              <a:cxnLst/>
              <a:rect l="l" t="t" r="r" b="b"/>
              <a:pathLst>
                <a:path w="6151616" h="1440247">
                  <a:moveTo>
                    <a:pt x="6027156" y="1440247"/>
                  </a:moveTo>
                  <a:lnTo>
                    <a:pt x="124460" y="1440247"/>
                  </a:lnTo>
                  <a:cubicBezTo>
                    <a:pt x="55880" y="1440247"/>
                    <a:pt x="0" y="1384367"/>
                    <a:pt x="0" y="1315787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27157" y="0"/>
                  </a:lnTo>
                  <a:cubicBezTo>
                    <a:pt x="6095736" y="0"/>
                    <a:pt x="6151616" y="55880"/>
                    <a:pt x="6151616" y="124460"/>
                  </a:cubicBezTo>
                  <a:lnTo>
                    <a:pt x="6151616" y="1315787"/>
                  </a:lnTo>
                  <a:cubicBezTo>
                    <a:pt x="6151616" y="1384367"/>
                    <a:pt x="6095736" y="1440247"/>
                    <a:pt x="6027157" y="1440247"/>
                  </a:cubicBezTo>
                  <a:close/>
                </a:path>
              </a:pathLst>
            </a:custGeom>
            <a:solidFill>
              <a:srgbClr val="2F665C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7738066" y="6044658"/>
            <a:ext cx="9808415" cy="121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League Spartan"/>
              </a:rPr>
              <a:t>250,000 students can't cook pasta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League Spartan"/>
              </a:rPr>
              <a:t>50% of students prefer ready-meals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965954" y="7380266"/>
            <a:ext cx="9109634" cy="4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900">
                <a:solidFill>
                  <a:srgbClr val="FFFFFF"/>
                </a:solidFill>
                <a:latin typeface="League Spartan"/>
              </a:rPr>
              <a:t>(Hancock, 2019)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8149666" y="2565177"/>
            <a:ext cx="9109634" cy="2273072"/>
            <a:chOff x="0" y="0"/>
            <a:chExt cx="6151616" cy="153497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6151616" cy="1534976"/>
            </a:xfrm>
            <a:custGeom>
              <a:avLst/>
              <a:gdLst/>
              <a:ahLst/>
              <a:cxnLst/>
              <a:rect l="l" t="t" r="r" b="b"/>
              <a:pathLst>
                <a:path w="6151616" h="1534976">
                  <a:moveTo>
                    <a:pt x="6027156" y="1534976"/>
                  </a:moveTo>
                  <a:lnTo>
                    <a:pt x="124460" y="1534976"/>
                  </a:lnTo>
                  <a:cubicBezTo>
                    <a:pt x="55880" y="1534976"/>
                    <a:pt x="0" y="1479096"/>
                    <a:pt x="0" y="141051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6027157" y="0"/>
                  </a:lnTo>
                  <a:cubicBezTo>
                    <a:pt x="6095736" y="0"/>
                    <a:pt x="6151616" y="55880"/>
                    <a:pt x="6151616" y="124460"/>
                  </a:cubicBezTo>
                  <a:lnTo>
                    <a:pt x="6151616" y="1410516"/>
                  </a:lnTo>
                  <a:cubicBezTo>
                    <a:pt x="6151616" y="1479096"/>
                    <a:pt x="6095736" y="1534976"/>
                    <a:pt x="6027157" y="1534976"/>
                  </a:cubicBezTo>
                  <a:close/>
                </a:path>
              </a:pathLst>
            </a:custGeom>
            <a:solidFill>
              <a:srgbClr val="2F665C"/>
            </a:solidFill>
          </p:spPr>
        </p:sp>
      </p:grpSp>
      <p:sp>
        <p:nvSpPr>
          <p:cNvPr id="18" name="TextBox 18"/>
          <p:cNvSpPr txBox="1"/>
          <p:nvPr/>
        </p:nvSpPr>
        <p:spPr>
          <a:xfrm>
            <a:off x="8456714" y="2949286"/>
            <a:ext cx="8495538" cy="129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220"/>
              </a:lnSpc>
            </a:pPr>
            <a:r>
              <a:rPr lang="en-US" sz="3728">
                <a:solidFill>
                  <a:srgbClr val="FFFFFF"/>
                </a:solidFill>
                <a:latin typeface="League Spartan"/>
              </a:rPr>
              <a:t>80% of those aged 18-23 consume meat within their diet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7842618" y="4251518"/>
            <a:ext cx="9109634" cy="4591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>
                <a:solidFill>
                  <a:srgbClr val="FFFFFF"/>
                </a:solidFill>
                <a:latin typeface="League Spartan"/>
              </a:rPr>
              <a:t>(Johnson, 2021)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5928686">
            <a:off x="1362000" y="-1354833"/>
            <a:ext cx="13010253" cy="2238777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9090647" flipH="1">
            <a:off x="10577838" y="-5594002"/>
            <a:ext cx="10872268" cy="1870877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931451" y="8001780"/>
            <a:ext cx="3329439" cy="432394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6013972" y="-1820082"/>
            <a:ext cx="3329439" cy="4323947"/>
          </a:xfrm>
          <a:prstGeom prst="rect">
            <a:avLst/>
          </a:prstGeom>
        </p:spPr>
      </p:pic>
      <p:grpSp>
        <p:nvGrpSpPr>
          <p:cNvPr id="6" name="Group 6"/>
          <p:cNvGrpSpPr/>
          <p:nvPr/>
        </p:nvGrpSpPr>
        <p:grpSpPr>
          <a:xfrm>
            <a:off x="1273601" y="2288504"/>
            <a:ext cx="5657850" cy="4208300"/>
            <a:chOff x="0" y="0"/>
            <a:chExt cx="1913890" cy="142354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913890" cy="1423549"/>
            </a:xfrm>
            <a:custGeom>
              <a:avLst/>
              <a:gdLst/>
              <a:ahLst/>
              <a:cxnLst/>
              <a:rect l="l" t="t" r="r" b="b"/>
              <a:pathLst>
                <a:path w="1913890" h="1423549">
                  <a:moveTo>
                    <a:pt x="1789430" y="1423548"/>
                  </a:moveTo>
                  <a:lnTo>
                    <a:pt x="124460" y="1423548"/>
                  </a:lnTo>
                  <a:cubicBezTo>
                    <a:pt x="55880" y="1423548"/>
                    <a:pt x="0" y="1367668"/>
                    <a:pt x="0" y="12990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1789430" y="0"/>
                  </a:lnTo>
                  <a:cubicBezTo>
                    <a:pt x="1858010" y="0"/>
                    <a:pt x="1913890" y="55880"/>
                    <a:pt x="1913890" y="124460"/>
                  </a:cubicBezTo>
                  <a:lnTo>
                    <a:pt x="1913890" y="1299089"/>
                  </a:lnTo>
                  <a:cubicBezTo>
                    <a:pt x="1913890" y="1367669"/>
                    <a:pt x="1858010" y="1423549"/>
                    <a:pt x="1789430" y="1423549"/>
                  </a:cubicBezTo>
                  <a:close/>
                </a:path>
              </a:pathLst>
            </a:custGeom>
            <a:solidFill>
              <a:srgbClr val="7ED957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9360477" y="2023305"/>
            <a:ext cx="6653495" cy="5049974"/>
            <a:chOff x="0" y="0"/>
            <a:chExt cx="2250689" cy="1708263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250689" cy="1708263"/>
            </a:xfrm>
            <a:custGeom>
              <a:avLst/>
              <a:gdLst/>
              <a:ahLst/>
              <a:cxnLst/>
              <a:rect l="l" t="t" r="r" b="b"/>
              <a:pathLst>
                <a:path w="2250689" h="1708263">
                  <a:moveTo>
                    <a:pt x="2126229" y="1708263"/>
                  </a:moveTo>
                  <a:lnTo>
                    <a:pt x="124460" y="1708263"/>
                  </a:lnTo>
                  <a:cubicBezTo>
                    <a:pt x="55880" y="1708263"/>
                    <a:pt x="0" y="1652383"/>
                    <a:pt x="0" y="1583803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126229" y="0"/>
                  </a:lnTo>
                  <a:cubicBezTo>
                    <a:pt x="2194809" y="0"/>
                    <a:pt x="2250689" y="55880"/>
                    <a:pt x="2250689" y="124460"/>
                  </a:cubicBezTo>
                  <a:lnTo>
                    <a:pt x="2250689" y="1583803"/>
                  </a:lnTo>
                  <a:cubicBezTo>
                    <a:pt x="2250689" y="1652383"/>
                    <a:pt x="2194809" y="1708263"/>
                    <a:pt x="2126229" y="1708263"/>
                  </a:cubicBezTo>
                  <a:close/>
                </a:path>
              </a:pathLst>
            </a:custGeom>
            <a:solidFill>
              <a:srgbClr val="2F665C"/>
            </a:solidFill>
          </p:spPr>
        </p:sp>
      </p:grpSp>
      <p:pic>
        <p:nvPicPr>
          <p:cNvPr id="10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155145" y="7506378"/>
            <a:ext cx="1800196" cy="1800196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2434356" y="7368670"/>
            <a:ext cx="2075613" cy="2075613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455715" y="496655"/>
            <a:ext cx="4261218" cy="13022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08"/>
              </a:lnSpc>
            </a:pPr>
            <a:r>
              <a:rPr lang="en-US" sz="10114" spc="-505">
                <a:solidFill>
                  <a:srgbClr val="000000"/>
                </a:solidFill>
                <a:latin typeface="League Spartan"/>
              </a:rPr>
              <a:t>Action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2212111" y="2607860"/>
            <a:ext cx="3780830" cy="22193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880"/>
              </a:lnSpc>
            </a:pPr>
            <a:r>
              <a:rPr lang="en-US" sz="4200">
                <a:solidFill>
                  <a:srgbClr val="000000"/>
                </a:solidFill>
                <a:latin typeface="League Spartan"/>
              </a:rPr>
              <a:t>Social Media</a:t>
            </a:r>
          </a:p>
          <a:p>
            <a:pPr marL="906780" lvl="1" indent="-453390" algn="ctr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League Spartan"/>
              </a:rPr>
              <a:t>Facebook</a:t>
            </a:r>
          </a:p>
          <a:p>
            <a:pPr marL="906780" lvl="1" indent="-453390" algn="ctr">
              <a:lnSpc>
                <a:spcPts val="5880"/>
              </a:lnSpc>
              <a:buFont typeface="Arial"/>
              <a:buChar char="•"/>
            </a:pPr>
            <a:r>
              <a:rPr lang="en-US" sz="4200">
                <a:solidFill>
                  <a:srgbClr val="000000"/>
                </a:solidFill>
                <a:latin typeface="League Spartan"/>
              </a:rPr>
              <a:t>Instagram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395104" y="5353685"/>
            <a:ext cx="5414843" cy="5695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620"/>
              </a:lnSpc>
            </a:pPr>
            <a:r>
              <a:rPr lang="en-US" sz="3300">
                <a:solidFill>
                  <a:srgbClr val="000000"/>
                </a:solidFill>
                <a:latin typeface="League Spartan"/>
              </a:rPr>
              <a:t>Posters within University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812770" y="2408615"/>
            <a:ext cx="7748908" cy="781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300"/>
              </a:lnSpc>
            </a:pPr>
            <a:r>
              <a:rPr lang="en-US" sz="4500">
                <a:solidFill>
                  <a:srgbClr val="A6ED88"/>
                </a:solidFill>
                <a:latin typeface="League Spartan"/>
              </a:rPr>
              <a:t>Social media usage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0393068" y="3430296"/>
            <a:ext cx="4588312" cy="13968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A6ED88"/>
                </a:solidFill>
                <a:latin typeface="League Spartan"/>
              </a:rPr>
              <a:t>Facebook = 55%</a:t>
            </a:r>
          </a:p>
          <a:p>
            <a:pPr algn="ctr">
              <a:lnSpc>
                <a:spcPts val="5641"/>
              </a:lnSpc>
            </a:pPr>
            <a:r>
              <a:rPr lang="en-US" sz="4029">
                <a:solidFill>
                  <a:srgbClr val="A6ED88"/>
                </a:solidFill>
                <a:latin typeface="League Spartan"/>
              </a:rPr>
              <a:t>Instagram = 42%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9360477" y="5328285"/>
            <a:ext cx="6653495" cy="5949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A6ED88"/>
                </a:solidFill>
                <a:latin typeface="League Spartan"/>
              </a:rPr>
              <a:t>81% users are aged 18-34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9360477" y="6230740"/>
            <a:ext cx="6653495" cy="4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900">
                <a:solidFill>
                  <a:srgbClr val="A6ED88"/>
                </a:solidFill>
                <a:latin typeface="League Spartan"/>
              </a:rPr>
              <a:t>(Talkwalker, 2020)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ED9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-10800000">
            <a:off x="-2843709" y="-2754775"/>
            <a:ext cx="7698311" cy="13247093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10800000">
            <a:off x="-636020" y="7430882"/>
            <a:ext cx="3329439" cy="432394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90573">
            <a:off x="15454084" y="-1820082"/>
            <a:ext cx="3889327" cy="5051074"/>
          </a:xfrm>
          <a:prstGeom prst="rect">
            <a:avLst/>
          </a:prstGeom>
        </p:spPr>
      </p:pic>
      <p:grpSp>
        <p:nvGrpSpPr>
          <p:cNvPr id="5" name="Group 5"/>
          <p:cNvGrpSpPr/>
          <p:nvPr/>
        </p:nvGrpSpPr>
        <p:grpSpPr>
          <a:xfrm>
            <a:off x="436878" y="2397624"/>
            <a:ext cx="8238026" cy="2033976"/>
            <a:chOff x="0" y="0"/>
            <a:chExt cx="2786690" cy="688036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86690" cy="688036"/>
            </a:xfrm>
            <a:custGeom>
              <a:avLst/>
              <a:gdLst/>
              <a:ahLst/>
              <a:cxnLst/>
              <a:rect l="l" t="t" r="r" b="b"/>
              <a:pathLst>
                <a:path w="2786690" h="688036">
                  <a:moveTo>
                    <a:pt x="2662230" y="688036"/>
                  </a:moveTo>
                  <a:lnTo>
                    <a:pt x="124460" y="688036"/>
                  </a:lnTo>
                  <a:cubicBezTo>
                    <a:pt x="55880" y="688036"/>
                    <a:pt x="0" y="632156"/>
                    <a:pt x="0" y="563576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62231" y="0"/>
                  </a:lnTo>
                  <a:cubicBezTo>
                    <a:pt x="2730810" y="0"/>
                    <a:pt x="2786690" y="55880"/>
                    <a:pt x="2786690" y="124460"/>
                  </a:cubicBezTo>
                  <a:lnTo>
                    <a:pt x="2786690" y="563576"/>
                  </a:lnTo>
                  <a:cubicBezTo>
                    <a:pt x="2786690" y="632156"/>
                    <a:pt x="2730810" y="688036"/>
                    <a:pt x="2662231" y="688036"/>
                  </a:cubicBezTo>
                  <a:close/>
                </a:path>
              </a:pathLst>
            </a:custGeom>
            <a:solidFill>
              <a:srgbClr val="2F665C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36878" y="5137251"/>
            <a:ext cx="8238026" cy="3520687"/>
            <a:chOff x="0" y="0"/>
            <a:chExt cx="2786690" cy="1190948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786690" cy="1190948"/>
            </a:xfrm>
            <a:custGeom>
              <a:avLst/>
              <a:gdLst/>
              <a:ahLst/>
              <a:cxnLst/>
              <a:rect l="l" t="t" r="r" b="b"/>
              <a:pathLst>
                <a:path w="2786690" h="1190948">
                  <a:moveTo>
                    <a:pt x="2662230" y="1190948"/>
                  </a:moveTo>
                  <a:lnTo>
                    <a:pt x="124460" y="1190948"/>
                  </a:lnTo>
                  <a:cubicBezTo>
                    <a:pt x="55880" y="1190948"/>
                    <a:pt x="0" y="1135068"/>
                    <a:pt x="0" y="1066488"/>
                  </a:cubicBezTo>
                  <a:lnTo>
                    <a:pt x="0" y="124460"/>
                  </a:lnTo>
                  <a:cubicBezTo>
                    <a:pt x="0" y="55880"/>
                    <a:pt x="55880" y="0"/>
                    <a:pt x="124460" y="0"/>
                  </a:cubicBezTo>
                  <a:lnTo>
                    <a:pt x="2662231" y="0"/>
                  </a:lnTo>
                  <a:cubicBezTo>
                    <a:pt x="2730810" y="0"/>
                    <a:pt x="2786690" y="55880"/>
                    <a:pt x="2786690" y="124460"/>
                  </a:cubicBezTo>
                  <a:lnTo>
                    <a:pt x="2786690" y="1066488"/>
                  </a:lnTo>
                  <a:cubicBezTo>
                    <a:pt x="2786690" y="1135068"/>
                    <a:pt x="2730810" y="1190948"/>
                    <a:pt x="2662231" y="1190948"/>
                  </a:cubicBezTo>
                  <a:close/>
                </a:path>
              </a:pathLst>
            </a:custGeom>
            <a:solidFill>
              <a:srgbClr val="2F665C"/>
            </a:solidFill>
          </p:spPr>
        </p:sp>
      </p:grpSp>
      <p:pic>
        <p:nvPicPr>
          <p:cNvPr id="9" name="Picture 9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9024031" y="2795057"/>
            <a:ext cx="8978131" cy="6244803"/>
          </a:xfrm>
          <a:prstGeom prst="rect">
            <a:avLst/>
          </a:prstGeom>
        </p:spPr>
      </p:pic>
      <p:grpSp>
        <p:nvGrpSpPr>
          <p:cNvPr id="10" name="Group 10"/>
          <p:cNvGrpSpPr/>
          <p:nvPr/>
        </p:nvGrpSpPr>
        <p:grpSpPr>
          <a:xfrm>
            <a:off x="1524000" y="381943"/>
            <a:ext cx="13920611" cy="2111594"/>
            <a:chOff x="0" y="0"/>
            <a:chExt cx="18560815" cy="2815459"/>
          </a:xfrm>
        </p:grpSpPr>
        <p:sp>
          <p:nvSpPr>
            <p:cNvPr id="11" name="TextBox 11"/>
            <p:cNvSpPr txBox="1"/>
            <p:nvPr/>
          </p:nvSpPr>
          <p:spPr>
            <a:xfrm>
              <a:off x="0" y="247650"/>
              <a:ext cx="18560815" cy="1883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75"/>
                </a:lnSpc>
              </a:pPr>
              <a:r>
                <a:rPr lang="en-US" sz="10500" spc="-525">
                  <a:solidFill>
                    <a:srgbClr val="000000"/>
                  </a:solidFill>
                  <a:latin typeface="League Spartan"/>
                </a:rPr>
                <a:t>Impact &amp; Evaluation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2327779"/>
              <a:ext cx="18560815" cy="48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22"/>
                </a:lnSpc>
              </a:pPr>
              <a:endParaRPr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1028700" y="2607527"/>
            <a:ext cx="7200919" cy="15284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60"/>
              </a:lnSpc>
            </a:pPr>
            <a:r>
              <a:rPr lang="en-US" sz="4400">
                <a:solidFill>
                  <a:srgbClr val="FFFFFF"/>
                </a:solidFill>
                <a:latin typeface="League Spartan"/>
              </a:rPr>
              <a:t>Don't want to be told what to eat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54142" y="8992235"/>
            <a:ext cx="7200919" cy="4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900">
                <a:solidFill>
                  <a:srgbClr val="000000"/>
                </a:solidFill>
                <a:latin typeface="League Spartan"/>
              </a:rPr>
              <a:t>(Corrin &amp; Papapodoulos, 2019)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55431" y="5640929"/>
            <a:ext cx="7200919" cy="24466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League Spartan"/>
              </a:rPr>
              <a:t>76% care about the environment</a:t>
            </a:r>
          </a:p>
          <a:p>
            <a:pPr algn="ctr">
              <a:lnSpc>
                <a:spcPts val="4900"/>
              </a:lnSpc>
            </a:pPr>
            <a:r>
              <a:rPr lang="en-US" sz="3500">
                <a:solidFill>
                  <a:srgbClr val="FFFFFF"/>
                </a:solidFill>
                <a:latin typeface="League Spartan"/>
              </a:rPr>
              <a:t>26% would stop eating meat for the environment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V="1">
            <a:off x="13922595" y="-968572"/>
            <a:ext cx="8730810" cy="1502379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7907027">
            <a:off x="-673786" y="5107340"/>
            <a:ext cx="4836975" cy="8323365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7390573">
            <a:off x="-199962" y="6743486"/>
            <a:ext cx="3889327" cy="5051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504713" y="2200260"/>
            <a:ext cx="8936025" cy="778551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0484" y="2610436"/>
            <a:ext cx="2823306" cy="208218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9440738" y="1791480"/>
            <a:ext cx="8386915" cy="7852249"/>
          </a:xfrm>
          <a:prstGeom prst="rect">
            <a:avLst/>
          </a:prstGeom>
        </p:spPr>
      </p:pic>
      <p:grpSp>
        <p:nvGrpSpPr>
          <p:cNvPr id="8" name="Group 8"/>
          <p:cNvGrpSpPr/>
          <p:nvPr/>
        </p:nvGrpSpPr>
        <p:grpSpPr>
          <a:xfrm>
            <a:off x="1464143" y="498842"/>
            <a:ext cx="13733572" cy="2111594"/>
            <a:chOff x="0" y="0"/>
            <a:chExt cx="18311430" cy="2815459"/>
          </a:xfrm>
        </p:grpSpPr>
        <p:sp>
          <p:nvSpPr>
            <p:cNvPr id="9" name="TextBox 9"/>
            <p:cNvSpPr txBox="1"/>
            <p:nvPr/>
          </p:nvSpPr>
          <p:spPr>
            <a:xfrm>
              <a:off x="0" y="247650"/>
              <a:ext cx="18311430" cy="188341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9975"/>
                </a:lnSpc>
              </a:pPr>
              <a:r>
                <a:rPr lang="en-US" sz="10500" spc="-525">
                  <a:solidFill>
                    <a:srgbClr val="000000"/>
                  </a:solidFill>
                  <a:latin typeface="League Spartan"/>
                </a:rPr>
                <a:t>Impact &amp; Evaluation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2327779"/>
              <a:ext cx="18311430" cy="48768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022"/>
                </a:lnSpc>
              </a:pPr>
              <a:endParaRPr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300484" y="4855357"/>
            <a:ext cx="8047591" cy="27412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42010" lvl="1" indent="-421005" algn="ctr">
              <a:lnSpc>
                <a:spcPts val="546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League Spartan"/>
              </a:rPr>
              <a:t>Cooking knowledge</a:t>
            </a:r>
          </a:p>
          <a:p>
            <a:pPr marL="842010" lvl="1" indent="-421005" algn="ctr">
              <a:lnSpc>
                <a:spcPts val="546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League Spartan"/>
              </a:rPr>
              <a:t>Cultural acceptability</a:t>
            </a:r>
          </a:p>
          <a:p>
            <a:pPr marL="842010" lvl="1" indent="-421005" algn="ctr">
              <a:lnSpc>
                <a:spcPts val="546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League Spartan"/>
              </a:rPr>
              <a:t>Unaware of wastage</a:t>
            </a:r>
          </a:p>
          <a:p>
            <a:pPr marL="842010" lvl="1" indent="-421005" algn="ctr">
              <a:lnSpc>
                <a:spcPts val="5460"/>
              </a:lnSpc>
              <a:buFont typeface="Arial"/>
              <a:buChar char="•"/>
            </a:pPr>
            <a:r>
              <a:rPr lang="en-US" sz="3900">
                <a:solidFill>
                  <a:srgbClr val="000000"/>
                </a:solidFill>
                <a:latin typeface="League Spartan"/>
              </a:rPr>
              <a:t>Previous health scares</a:t>
            </a:r>
          </a:p>
        </p:txBody>
      </p:sp>
      <p:pic>
        <p:nvPicPr>
          <p:cNvPr id="12" name="Picture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3922595" y="2432788"/>
            <a:ext cx="2092444" cy="2092444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10865707" y="4855357"/>
            <a:ext cx="6113776" cy="291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179"/>
              </a:lnSpc>
            </a:pPr>
            <a:r>
              <a:rPr lang="en-US" sz="3700">
                <a:solidFill>
                  <a:srgbClr val="FFFFFF"/>
                </a:solidFill>
                <a:latin typeface="League Spartan"/>
              </a:rPr>
              <a:t>28% find veganism too difficult</a:t>
            </a:r>
          </a:p>
          <a:p>
            <a:pPr algn="ctr">
              <a:lnSpc>
                <a:spcPts val="2519"/>
              </a:lnSpc>
            </a:pPr>
            <a:endParaRPr lang="en-US" sz="3700">
              <a:solidFill>
                <a:srgbClr val="FFFFFF"/>
              </a:solidFill>
              <a:latin typeface="League Spartan"/>
            </a:endParaRPr>
          </a:p>
          <a:p>
            <a:pPr algn="ctr">
              <a:lnSpc>
                <a:spcPts val="5180"/>
              </a:lnSpc>
            </a:pPr>
            <a:r>
              <a:rPr lang="en-US" sz="3700">
                <a:solidFill>
                  <a:srgbClr val="FFFFFF"/>
                </a:solidFill>
                <a:latin typeface="League Spartan"/>
              </a:rPr>
              <a:t>27% find veganism too expensive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43458" y="8278178"/>
            <a:ext cx="8936025" cy="4845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059"/>
              </a:lnSpc>
            </a:pPr>
            <a:r>
              <a:rPr lang="en-US" sz="2900">
                <a:solidFill>
                  <a:srgbClr val="FFFFFF"/>
                </a:solidFill>
                <a:latin typeface="League Spartan"/>
              </a:rPr>
              <a:t>(VeganLife,  2018)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760885" y="8259128"/>
            <a:ext cx="3781425" cy="523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>
                <a:solidFill>
                  <a:srgbClr val="000000"/>
                </a:solidFill>
                <a:latin typeface="League Spartan"/>
              </a:rPr>
              <a:t>(McWilliams, 2017)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685</Words>
  <Application>Microsoft Office PowerPoint</Application>
  <PresentationFormat>Custom</PresentationFormat>
  <Paragraphs>84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Organic</vt:lpstr>
      <vt:lpstr>League Spartan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Burnt Orange and White Bold Simple Presentation</dc:title>
  <dc:creator>Emily Cooper</dc:creator>
  <cp:lastModifiedBy>Emily Cooper</cp:lastModifiedBy>
  <cp:revision>2</cp:revision>
  <dcterms:created xsi:type="dcterms:W3CDTF">2006-08-16T00:00:00Z</dcterms:created>
  <dcterms:modified xsi:type="dcterms:W3CDTF">2021-06-21T11:34:28Z</dcterms:modified>
  <dc:identifier>DAEh8TKheM4</dc:identifier>
</cp:coreProperties>
</file>