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5.xml" ContentType="application/vnd.openxmlformats-officedocument.presentationml.slideLayout+xml"/>
  <Override PartName="/ppt/theme/theme3.xml" ContentType="application/vnd.openxmlformats-officedocument.theme+xml"/>
  <Override PartName="/ppt/tags/tag27.xml" ContentType="application/vnd.openxmlformats-officedocument.presentationml.tags+xml"/>
  <Override PartName="/ppt/theme/theme4.xml" ContentType="application/vnd.openxmlformats-officedocument.theme+xml"/>
  <Override PartName="/ppt/tags/tag28.xml" ContentType="application/vnd.openxmlformats-officedocument.presentationml.tags+xml"/>
  <Override PartName="/ppt/theme/theme5.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1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1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1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2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2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4.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25.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26.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2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28.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9.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30.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31.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32.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3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34.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35.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36.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37.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38.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39.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40.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41.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4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43.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44.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45.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46.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47.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48.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49.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50.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51.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52.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5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54.xml" ContentType="application/vnd.openxmlformats-officedocument.presentationml.notesSlide+xml"/>
  <Override PartName="/ppt/tags/tag1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2" r:id="rId3"/>
    <p:sldMasterId id="2147483660" r:id="rId4"/>
  </p:sldMasterIdLst>
  <p:notesMasterIdLst>
    <p:notesMasterId r:id="rId59"/>
  </p:notesMasterIdLst>
  <p:handoutMasterIdLst>
    <p:handoutMasterId r:id="rId60"/>
  </p:handoutMasterIdLst>
  <p:sldIdLst>
    <p:sldId id="275" r:id="rId5"/>
    <p:sldId id="265" r:id="rId6"/>
    <p:sldId id="272" r:id="rId7"/>
    <p:sldId id="273" r:id="rId8"/>
    <p:sldId id="256"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9" r:id="rId41"/>
    <p:sldId id="324" r:id="rId42"/>
    <p:sldId id="310" r:id="rId43"/>
    <p:sldId id="326" r:id="rId44"/>
    <p:sldId id="325" r:id="rId45"/>
    <p:sldId id="312" r:id="rId46"/>
    <p:sldId id="327" r:id="rId47"/>
    <p:sldId id="328" r:id="rId48"/>
    <p:sldId id="329" r:id="rId49"/>
    <p:sldId id="330" r:id="rId50"/>
    <p:sldId id="331" r:id="rId51"/>
    <p:sldId id="319" r:id="rId52"/>
    <p:sldId id="318" r:id="rId53"/>
    <p:sldId id="322" r:id="rId54"/>
    <p:sldId id="320" r:id="rId55"/>
    <p:sldId id="333" r:id="rId56"/>
    <p:sldId id="332" r:id="rId57"/>
    <p:sldId id="32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89836" autoAdjust="0"/>
  </p:normalViewPr>
  <p:slideViewPr>
    <p:cSldViewPr>
      <p:cViewPr varScale="1">
        <p:scale>
          <a:sx n="54" d="100"/>
          <a:sy n="54" d="100"/>
        </p:scale>
        <p:origin x="154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3.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9.xml"/><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24D250-332D-4681-8A75-234A0C4824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811BAFE-7BC8-446F-B811-20C8F0D78F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EFB75E-522A-4A36-AA16-4F7A412C31C5}" type="datetimeFigureOut">
              <a:rPr lang="en-GB" smtClean="0"/>
              <a:t>14/06/2022</a:t>
            </a:fld>
            <a:endParaRPr lang="en-GB"/>
          </a:p>
        </p:txBody>
      </p:sp>
      <p:sp>
        <p:nvSpPr>
          <p:cNvPr id="4" name="Footer Placeholder 3">
            <a:extLst>
              <a:ext uri="{FF2B5EF4-FFF2-40B4-BE49-F238E27FC236}">
                <a16:creationId xmlns:a16="http://schemas.microsoft.com/office/drawing/2014/main" id="{38957FE0-9204-414F-8B05-BA9F39483AD5}"/>
              </a:ext>
            </a:extLst>
          </p:cNvPr>
          <p:cNvSpPr>
            <a:spLocks noGrp="1"/>
          </p:cNvSpPr>
          <p:nvPr>
            <p:ph type="ftr" sz="quarter" idx="2"/>
            <p:custDataLst>
              <p:tags r:id="rId2"/>
            </p:custDataLst>
          </p:nvPr>
        </p:nvSpPr>
        <p:spPr>
          <a:xfrm>
            <a:off x="0" y="8685213"/>
            <a:ext cx="6858000" cy="458787"/>
          </a:xfrm>
          <a:prstGeom prst="rect">
            <a:avLst/>
          </a:prstGeom>
        </p:spPr>
        <p:txBody>
          <a:bodyPr vert="horz" lIns="91440" tIns="45720" rIns="91440" bIns="45720" rtlCol="0" anchor="b"/>
          <a:lstStyle>
            <a:lvl1pPr algn="l">
              <a:defRPr sz="1200"/>
            </a:lvl1pPr>
          </a:lstStyle>
          <a:p>
            <a:r>
              <a:rPr lang="en-GB" sz="800">
                <a:solidFill>
                  <a:srgbClr val="A5A5A5"/>
                </a:solidFill>
                <a:latin typeface="Calibri" panose="020F0502020204030204" pitchFamily="34" charset="0"/>
              </a:rPr>
              <a:t>ISS Classification -</a:t>
            </a:r>
            <a:r>
              <a:rPr lang="en-GB" sz="800">
                <a:solidFill>
                  <a:srgbClr val="000000"/>
                </a:solidFill>
                <a:latin typeface="Calibri" panose="020F0502020204030204" pitchFamily="34" charset="0"/>
              </a:rPr>
              <a:t> </a:t>
            </a:r>
            <a:r>
              <a:rPr lang="en-GB" sz="800">
                <a:solidFill>
                  <a:srgbClr val="00C000"/>
                </a:solidFill>
                <a:latin typeface="Calibri" panose="020F0502020204030204" pitchFamily="34" charset="0"/>
              </a:rPr>
              <a:t>Unrestricted</a:t>
            </a:r>
          </a:p>
        </p:txBody>
      </p:sp>
      <p:sp>
        <p:nvSpPr>
          <p:cNvPr id="5" name="Slide Number Placeholder 4">
            <a:extLst>
              <a:ext uri="{FF2B5EF4-FFF2-40B4-BE49-F238E27FC236}">
                <a16:creationId xmlns:a16="http://schemas.microsoft.com/office/drawing/2014/main" id="{692EA959-4EBA-48B3-B5A5-7FF7CB73E5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B5CFCB-338B-40A2-87B2-1FE34249B011}" type="slidenum">
              <a:rPr lang="en-GB" smtClean="0"/>
              <a:t>‹#›</a:t>
            </a:fld>
            <a:endParaRPr lang="en-GB"/>
          </a:p>
        </p:txBody>
      </p:sp>
    </p:spTree>
    <p:extLst>
      <p:ext uri="{BB962C8B-B14F-4D97-AF65-F5344CB8AC3E}">
        <p14:creationId xmlns:p14="http://schemas.microsoft.com/office/powerpoint/2010/main" val="245890266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28.xml"/><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37BD2-EC36-4B94-B6DB-44F3AEF8A0CD}" type="datetimeFigureOut">
              <a:rPr lang="en-GB" smtClean="0"/>
              <a:t>14/06/2022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custDataLst>
              <p:tags r:id="rId2"/>
            </p:custDataLst>
          </p:nvPr>
        </p:nvSpPr>
        <p:spPr>
          <a:xfrm>
            <a:off x="0" y="8685213"/>
            <a:ext cx="6858000" cy="458787"/>
          </a:xfrm>
          <a:prstGeom prst="rect">
            <a:avLst/>
          </a:prstGeom>
        </p:spPr>
        <p:txBody>
          <a:bodyPr vert="horz" lIns="91440" tIns="45720" rIns="91440" bIns="45720" rtlCol="0" anchor="b"/>
          <a:lstStyle>
            <a:lvl1pPr algn="l">
              <a:defRPr lang="en-GB" sz="800" b="0" i="0" u="none">
                <a:solidFill>
                  <a:srgbClr val="A5A5A5"/>
                </a:solidFill>
                <a:latin typeface="Calibri" panose="020F0502020204030204" pitchFamily="34" charset="0"/>
              </a:defRPr>
            </a:lvl1pPr>
          </a:lstStyle>
          <a:p>
            <a:r>
              <a:rPr lang="en-GB"/>
              <a:t>ISS Classification - Unrestricted</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44417-AB3A-4678-B4AD-16651FFC823C}" type="slidenum">
              <a:rPr lang="en-GB" smtClean="0"/>
              <a:t>‹#›</a:t>
            </a:fld>
            <a:endParaRPr lang="en-GB"/>
          </a:p>
        </p:txBody>
      </p:sp>
    </p:spTree>
    <p:extLst>
      <p:ext uri="{BB962C8B-B14F-4D97-AF65-F5344CB8AC3E}">
        <p14:creationId xmlns:p14="http://schemas.microsoft.com/office/powerpoint/2010/main" val="306019064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67.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73.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75.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77.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79.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81.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83.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85.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8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89.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9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93.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95.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97.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99.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101.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105.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107.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109.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11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113.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115.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117.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119.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121.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123.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125.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127.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129.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131.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133.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135.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137.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Today’s webinar will be recorded. Is everyone happy for us to start the recording now? </a:t>
            </a:r>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12"/>
          </p:nvPr>
        </p:nvSpPr>
        <p:spPr/>
        <p:txBody>
          <a:bodyPr/>
          <a:lstStyle/>
          <a:p>
            <a:fld id="{3B944417-AB3A-4678-B4AD-16651FFC823C}" type="slidenum">
              <a:rPr lang="en-GB" smtClean="0"/>
              <a:t>1</a:t>
            </a:fld>
            <a:endParaRPr lang="en-GB"/>
          </a:p>
        </p:txBody>
      </p:sp>
    </p:spTree>
    <p:extLst>
      <p:ext uri="{BB962C8B-B14F-4D97-AF65-F5344CB8AC3E}">
        <p14:creationId xmlns:p14="http://schemas.microsoft.com/office/powerpoint/2010/main" val="3034224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10</a:t>
            </a:fld>
            <a:endParaRPr lang="en-GB"/>
          </a:p>
        </p:txBody>
      </p:sp>
    </p:spTree>
    <p:extLst>
      <p:ext uri="{BB962C8B-B14F-4D97-AF65-F5344CB8AC3E}">
        <p14:creationId xmlns:p14="http://schemas.microsoft.com/office/powerpoint/2010/main" val="3768192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11</a:t>
            </a:fld>
            <a:endParaRPr lang="en-GB"/>
          </a:p>
        </p:txBody>
      </p:sp>
    </p:spTree>
    <p:extLst>
      <p:ext uri="{BB962C8B-B14F-4D97-AF65-F5344CB8AC3E}">
        <p14:creationId xmlns:p14="http://schemas.microsoft.com/office/powerpoint/2010/main" val="1338219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12</a:t>
            </a:fld>
            <a:endParaRPr lang="en-GB"/>
          </a:p>
        </p:txBody>
      </p:sp>
    </p:spTree>
    <p:extLst>
      <p:ext uri="{BB962C8B-B14F-4D97-AF65-F5344CB8AC3E}">
        <p14:creationId xmlns:p14="http://schemas.microsoft.com/office/powerpoint/2010/main" val="1468137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13</a:t>
            </a:fld>
            <a:endParaRPr lang="en-GB"/>
          </a:p>
        </p:txBody>
      </p:sp>
    </p:spTree>
    <p:extLst>
      <p:ext uri="{BB962C8B-B14F-4D97-AF65-F5344CB8AC3E}">
        <p14:creationId xmlns:p14="http://schemas.microsoft.com/office/powerpoint/2010/main" val="224420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44417-AB3A-4678-B4AD-16651FFC82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089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1840kcal is based on EAR for energy, with the lowest target being women aged 75+years at 1840kcal.</a:t>
            </a:r>
          </a:p>
          <a:p>
            <a:endParaRPr lang="en-GB" dirty="0"/>
          </a:p>
          <a:p>
            <a:r>
              <a:rPr lang="en-GB" dirty="0"/>
              <a:t>The highest target is for men aged 19-24years at 2772kcal.</a:t>
            </a:r>
          </a:p>
          <a:p>
            <a:endParaRPr lang="en-GB" dirty="0"/>
          </a:p>
          <a:p>
            <a:r>
              <a:rPr lang="en-GB" dirty="0"/>
              <a:t>Protein figures are based on government dietary figures (2016) which are 45g protein/day for females and 56g protein/day for males aged 18-64years.</a:t>
            </a:r>
          </a:p>
          <a:p>
            <a:endParaRPr lang="en-GB" dirty="0"/>
          </a:p>
          <a:p>
            <a:r>
              <a:rPr lang="en-GB" dirty="0"/>
              <a:t>The highest protein figures have been calculated used average body weights and a recommendation for 1.1g protein/kg/day.</a:t>
            </a:r>
          </a:p>
          <a:p>
            <a:r>
              <a:rPr lang="en-GB" dirty="0"/>
              <a:t>In the updated digest these figures have been reviewed to represent a weight range that is more in keeping with current weight trends (making use of data from the health survey for England 2019) and an updated protein recommendation of 1.2g protein/kg/day. Which takes protein recommendations to a range of 79-92g/day </a:t>
            </a:r>
          </a:p>
          <a:p>
            <a:endParaRPr lang="en-GB"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44417-AB3A-4678-B4AD-16651FFC82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29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table provides an overview of how we can meet the minimum and maximum targets for energy and protein through the provision of 3 meals, plus snacks and drinks.</a:t>
            </a:r>
          </a:p>
          <a:p>
            <a:r>
              <a:rPr lang="en-GB" dirty="0"/>
              <a:t>40% of the provision comes from breakfast, snacks and milk for drinks and is likely to be the same provision each day.</a:t>
            </a:r>
          </a:p>
          <a:p>
            <a:r>
              <a:rPr lang="en-GB" dirty="0"/>
              <a:t>It is important to check that your breakfast, snacks and drinks provision is capable of meetings these required figures, but this is unlikely to change each day, and so is added to capacity assessments as a fixed number.</a:t>
            </a:r>
          </a:p>
          <a:p>
            <a:endParaRPr lang="en-GB" dirty="0"/>
          </a:p>
          <a:p>
            <a:r>
              <a:rPr lang="en-GB" dirty="0"/>
              <a:t>60% of the provision will vary each day depending on the choice of dishes for the menu that day.</a:t>
            </a:r>
          </a:p>
          <a:p>
            <a:r>
              <a:rPr lang="en-GB" dirty="0"/>
              <a:t>When assessing menu capacity, this is the part that is assessed.</a:t>
            </a:r>
          </a:p>
          <a:p>
            <a:endParaRPr lang="en-GB" dirty="0"/>
          </a:p>
          <a:p>
            <a:r>
              <a:rPr lang="en-GB" dirty="0"/>
              <a:t>The table shown here has been taken from the 2nd edition of the Digest. We have made amendments to the figures for the 3rd Edition, due in November this year to ensure the menu has the capacity of meeting the increased protein recommendations. These changes recommend slightly increased protein provision at main meals, taking recommendations from a maximum capacity of 25g to 27g/main meal.</a:t>
            </a:r>
          </a:p>
          <a:p>
            <a:r>
              <a:rPr lang="en-GB" dirty="0"/>
              <a:t>Additional protein has also been added to the fixed parts of the patients day, at snacks and breakfast, which will mean care settings will need to review the capability of snacks and breakfast to deliver adequate protein, which may mean putting thought to the offer of high protein snacks such as cheese and biscuits and yoghurts, and cooked breakfast items.</a:t>
            </a:r>
          </a:p>
          <a:p>
            <a:endParaRPr lang="en-GB"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44417-AB3A-4678-B4AD-16651FFC82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736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44417-AB3A-4678-B4AD-16651FFC82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106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18</a:t>
            </a:fld>
            <a:endParaRPr lang="en-GB"/>
          </a:p>
        </p:txBody>
      </p:sp>
    </p:spTree>
    <p:extLst>
      <p:ext uri="{BB962C8B-B14F-4D97-AF65-F5344CB8AC3E}">
        <p14:creationId xmlns:p14="http://schemas.microsoft.com/office/powerpoint/2010/main" val="909592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19</a:t>
            </a:fld>
            <a:endParaRPr lang="en-GB"/>
          </a:p>
        </p:txBody>
      </p:sp>
    </p:spTree>
    <p:extLst>
      <p:ext uri="{BB962C8B-B14F-4D97-AF65-F5344CB8AC3E}">
        <p14:creationId xmlns:p14="http://schemas.microsoft.com/office/powerpoint/2010/main" val="335458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12"/>
          </p:nvPr>
        </p:nvSpPr>
        <p:spPr/>
        <p:txBody>
          <a:bodyPr/>
          <a:lstStyle/>
          <a:p>
            <a:fld id="{3B944417-AB3A-4678-B4AD-16651FFC823C}" type="slidenum">
              <a:rPr lang="en-GB" smtClean="0"/>
              <a:t>2</a:t>
            </a:fld>
            <a:endParaRPr lang="en-GB"/>
          </a:p>
        </p:txBody>
      </p:sp>
    </p:spTree>
    <p:extLst>
      <p:ext uri="{BB962C8B-B14F-4D97-AF65-F5344CB8AC3E}">
        <p14:creationId xmlns:p14="http://schemas.microsoft.com/office/powerpoint/2010/main" val="2923153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20</a:t>
            </a:fld>
            <a:endParaRPr lang="en-GB"/>
          </a:p>
        </p:txBody>
      </p:sp>
    </p:spTree>
    <p:extLst>
      <p:ext uri="{BB962C8B-B14F-4D97-AF65-F5344CB8AC3E}">
        <p14:creationId xmlns:p14="http://schemas.microsoft.com/office/powerpoint/2010/main" val="3256242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21</a:t>
            </a:fld>
            <a:endParaRPr lang="en-GB"/>
          </a:p>
        </p:txBody>
      </p:sp>
    </p:spTree>
    <p:extLst>
      <p:ext uri="{BB962C8B-B14F-4D97-AF65-F5344CB8AC3E}">
        <p14:creationId xmlns:p14="http://schemas.microsoft.com/office/powerpoint/2010/main" val="1229312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22</a:t>
            </a:fld>
            <a:endParaRPr lang="en-GB"/>
          </a:p>
        </p:txBody>
      </p:sp>
    </p:spTree>
    <p:extLst>
      <p:ext uri="{BB962C8B-B14F-4D97-AF65-F5344CB8AC3E}">
        <p14:creationId xmlns:p14="http://schemas.microsoft.com/office/powerpoint/2010/main" val="947008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23</a:t>
            </a:fld>
            <a:endParaRPr lang="en-GB"/>
          </a:p>
        </p:txBody>
      </p:sp>
    </p:spTree>
    <p:extLst>
      <p:ext uri="{BB962C8B-B14F-4D97-AF65-F5344CB8AC3E}">
        <p14:creationId xmlns:p14="http://schemas.microsoft.com/office/powerpoint/2010/main" val="3416261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24</a:t>
            </a:fld>
            <a:endParaRPr lang="en-GB"/>
          </a:p>
        </p:txBody>
      </p:sp>
    </p:spTree>
    <p:extLst>
      <p:ext uri="{BB962C8B-B14F-4D97-AF65-F5344CB8AC3E}">
        <p14:creationId xmlns:p14="http://schemas.microsoft.com/office/powerpoint/2010/main" val="2650289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25</a:t>
            </a:fld>
            <a:endParaRPr lang="en-GB"/>
          </a:p>
        </p:txBody>
      </p:sp>
    </p:spTree>
    <p:extLst>
      <p:ext uri="{BB962C8B-B14F-4D97-AF65-F5344CB8AC3E}">
        <p14:creationId xmlns:p14="http://schemas.microsoft.com/office/powerpoint/2010/main" val="3399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26</a:t>
            </a:fld>
            <a:endParaRPr lang="en-GB"/>
          </a:p>
        </p:txBody>
      </p:sp>
    </p:spTree>
    <p:extLst>
      <p:ext uri="{BB962C8B-B14F-4D97-AF65-F5344CB8AC3E}">
        <p14:creationId xmlns:p14="http://schemas.microsoft.com/office/powerpoint/2010/main" val="1017050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27</a:t>
            </a:fld>
            <a:endParaRPr lang="en-GB"/>
          </a:p>
        </p:txBody>
      </p:sp>
    </p:spTree>
    <p:extLst>
      <p:ext uri="{BB962C8B-B14F-4D97-AF65-F5344CB8AC3E}">
        <p14:creationId xmlns:p14="http://schemas.microsoft.com/office/powerpoint/2010/main" val="3589058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28</a:t>
            </a:fld>
            <a:endParaRPr lang="en-GB"/>
          </a:p>
        </p:txBody>
      </p:sp>
    </p:spTree>
    <p:extLst>
      <p:ext uri="{BB962C8B-B14F-4D97-AF65-F5344CB8AC3E}">
        <p14:creationId xmlns:p14="http://schemas.microsoft.com/office/powerpoint/2010/main" val="1472586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29</a:t>
            </a:fld>
            <a:endParaRPr lang="en-GB"/>
          </a:p>
        </p:txBody>
      </p:sp>
    </p:spTree>
    <p:extLst>
      <p:ext uri="{BB962C8B-B14F-4D97-AF65-F5344CB8AC3E}">
        <p14:creationId xmlns:p14="http://schemas.microsoft.com/office/powerpoint/2010/main" val="3532066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will be regular opportunities to ask questions after each section. </a:t>
            </a:r>
            <a:br>
              <a:rPr lang="en-GB" dirty="0"/>
            </a:br>
            <a:r>
              <a:rPr lang="en-GB" dirty="0"/>
              <a:t>Maxine will be helping me today and will let me know if there are any questions in the chat or if any of you have raised your hand. </a:t>
            </a:r>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12"/>
          </p:nvPr>
        </p:nvSpPr>
        <p:spPr/>
        <p:txBody>
          <a:bodyPr/>
          <a:lstStyle/>
          <a:p>
            <a:fld id="{3B944417-AB3A-4678-B4AD-16651FFC823C}" type="slidenum">
              <a:rPr lang="en-GB" smtClean="0"/>
              <a:t>3</a:t>
            </a:fld>
            <a:endParaRPr lang="en-GB"/>
          </a:p>
        </p:txBody>
      </p:sp>
    </p:spTree>
    <p:extLst>
      <p:ext uri="{BB962C8B-B14F-4D97-AF65-F5344CB8AC3E}">
        <p14:creationId xmlns:p14="http://schemas.microsoft.com/office/powerpoint/2010/main" val="2871483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30</a:t>
            </a:fld>
            <a:endParaRPr lang="en-GB"/>
          </a:p>
        </p:txBody>
      </p:sp>
    </p:spTree>
    <p:extLst>
      <p:ext uri="{BB962C8B-B14F-4D97-AF65-F5344CB8AC3E}">
        <p14:creationId xmlns:p14="http://schemas.microsoft.com/office/powerpoint/2010/main" val="3437945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31</a:t>
            </a:fld>
            <a:endParaRPr lang="en-GB"/>
          </a:p>
        </p:txBody>
      </p:sp>
    </p:spTree>
    <p:extLst>
      <p:ext uri="{BB962C8B-B14F-4D97-AF65-F5344CB8AC3E}">
        <p14:creationId xmlns:p14="http://schemas.microsoft.com/office/powerpoint/2010/main" val="3537413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44417-AB3A-4678-B4AD-16651FFC82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830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44417-AB3A-4678-B4AD-16651FFC82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791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34</a:t>
            </a:fld>
            <a:endParaRPr lang="en-GB"/>
          </a:p>
        </p:txBody>
      </p:sp>
    </p:spTree>
    <p:extLst>
      <p:ext uri="{BB962C8B-B14F-4D97-AF65-F5344CB8AC3E}">
        <p14:creationId xmlns:p14="http://schemas.microsoft.com/office/powerpoint/2010/main" val="2157411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35</a:t>
            </a:fld>
            <a:endParaRPr lang="en-GB"/>
          </a:p>
        </p:txBody>
      </p:sp>
    </p:spTree>
    <p:extLst>
      <p:ext uri="{BB962C8B-B14F-4D97-AF65-F5344CB8AC3E}">
        <p14:creationId xmlns:p14="http://schemas.microsoft.com/office/powerpoint/2010/main" val="610410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36</a:t>
            </a:fld>
            <a:endParaRPr lang="en-GB"/>
          </a:p>
        </p:txBody>
      </p:sp>
    </p:spTree>
    <p:extLst>
      <p:ext uri="{BB962C8B-B14F-4D97-AF65-F5344CB8AC3E}">
        <p14:creationId xmlns:p14="http://schemas.microsoft.com/office/powerpoint/2010/main" val="303704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37</a:t>
            </a:fld>
            <a:endParaRPr lang="en-GB"/>
          </a:p>
        </p:txBody>
      </p:sp>
    </p:spTree>
    <p:extLst>
      <p:ext uri="{BB962C8B-B14F-4D97-AF65-F5344CB8AC3E}">
        <p14:creationId xmlns:p14="http://schemas.microsoft.com/office/powerpoint/2010/main" val="161222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38</a:t>
            </a:fld>
            <a:endParaRPr lang="en-GB"/>
          </a:p>
        </p:txBody>
      </p:sp>
    </p:spTree>
    <p:extLst>
      <p:ext uri="{BB962C8B-B14F-4D97-AF65-F5344CB8AC3E}">
        <p14:creationId xmlns:p14="http://schemas.microsoft.com/office/powerpoint/2010/main" val="8213923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39</a:t>
            </a:fld>
            <a:endParaRPr lang="en-GB"/>
          </a:p>
        </p:txBody>
      </p:sp>
    </p:spTree>
    <p:extLst>
      <p:ext uri="{BB962C8B-B14F-4D97-AF65-F5344CB8AC3E}">
        <p14:creationId xmlns:p14="http://schemas.microsoft.com/office/powerpoint/2010/main" val="3419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12"/>
          </p:nvPr>
        </p:nvSpPr>
        <p:spPr/>
        <p:txBody>
          <a:bodyPr/>
          <a:lstStyle/>
          <a:p>
            <a:fld id="{3B944417-AB3A-4678-B4AD-16651FFC823C}" type="slidenum">
              <a:rPr lang="en-GB" smtClean="0"/>
              <a:t>4</a:t>
            </a:fld>
            <a:endParaRPr lang="en-GB"/>
          </a:p>
        </p:txBody>
      </p:sp>
    </p:spTree>
    <p:extLst>
      <p:ext uri="{BB962C8B-B14F-4D97-AF65-F5344CB8AC3E}">
        <p14:creationId xmlns:p14="http://schemas.microsoft.com/office/powerpoint/2010/main" val="713918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40</a:t>
            </a:fld>
            <a:endParaRPr lang="en-GB"/>
          </a:p>
        </p:txBody>
      </p:sp>
    </p:spTree>
    <p:extLst>
      <p:ext uri="{BB962C8B-B14F-4D97-AF65-F5344CB8AC3E}">
        <p14:creationId xmlns:p14="http://schemas.microsoft.com/office/powerpoint/2010/main" val="1051599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41</a:t>
            </a:fld>
            <a:endParaRPr lang="en-GB"/>
          </a:p>
        </p:txBody>
      </p:sp>
    </p:spTree>
    <p:extLst>
      <p:ext uri="{BB962C8B-B14F-4D97-AF65-F5344CB8AC3E}">
        <p14:creationId xmlns:p14="http://schemas.microsoft.com/office/powerpoint/2010/main" val="1596166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42</a:t>
            </a:fld>
            <a:endParaRPr lang="en-GB"/>
          </a:p>
        </p:txBody>
      </p:sp>
    </p:spTree>
    <p:extLst>
      <p:ext uri="{BB962C8B-B14F-4D97-AF65-F5344CB8AC3E}">
        <p14:creationId xmlns:p14="http://schemas.microsoft.com/office/powerpoint/2010/main" val="3789477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43</a:t>
            </a:fld>
            <a:endParaRPr lang="en-GB"/>
          </a:p>
        </p:txBody>
      </p:sp>
    </p:spTree>
    <p:extLst>
      <p:ext uri="{BB962C8B-B14F-4D97-AF65-F5344CB8AC3E}">
        <p14:creationId xmlns:p14="http://schemas.microsoft.com/office/powerpoint/2010/main" val="32184845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44</a:t>
            </a:fld>
            <a:endParaRPr lang="en-GB"/>
          </a:p>
        </p:txBody>
      </p:sp>
    </p:spTree>
    <p:extLst>
      <p:ext uri="{BB962C8B-B14F-4D97-AF65-F5344CB8AC3E}">
        <p14:creationId xmlns:p14="http://schemas.microsoft.com/office/powerpoint/2010/main" val="1249632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45</a:t>
            </a:fld>
            <a:endParaRPr lang="en-GB"/>
          </a:p>
        </p:txBody>
      </p:sp>
    </p:spTree>
    <p:extLst>
      <p:ext uri="{BB962C8B-B14F-4D97-AF65-F5344CB8AC3E}">
        <p14:creationId xmlns:p14="http://schemas.microsoft.com/office/powerpoint/2010/main" val="4187714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46</a:t>
            </a:fld>
            <a:endParaRPr lang="en-GB"/>
          </a:p>
        </p:txBody>
      </p:sp>
    </p:spTree>
    <p:extLst>
      <p:ext uri="{BB962C8B-B14F-4D97-AF65-F5344CB8AC3E}">
        <p14:creationId xmlns:p14="http://schemas.microsoft.com/office/powerpoint/2010/main" val="39754543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47</a:t>
            </a:fld>
            <a:endParaRPr lang="en-GB"/>
          </a:p>
        </p:txBody>
      </p:sp>
    </p:spTree>
    <p:extLst>
      <p:ext uri="{BB962C8B-B14F-4D97-AF65-F5344CB8AC3E}">
        <p14:creationId xmlns:p14="http://schemas.microsoft.com/office/powerpoint/2010/main" val="3843311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44417-AB3A-4678-B4AD-16651FFC82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080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49</a:t>
            </a:fld>
            <a:endParaRPr lang="en-GB"/>
          </a:p>
        </p:txBody>
      </p:sp>
    </p:spTree>
    <p:extLst>
      <p:ext uri="{BB962C8B-B14F-4D97-AF65-F5344CB8AC3E}">
        <p14:creationId xmlns:p14="http://schemas.microsoft.com/office/powerpoint/2010/main" val="3423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5</a:t>
            </a:fld>
            <a:endParaRPr lang="en-GB"/>
          </a:p>
        </p:txBody>
      </p:sp>
    </p:spTree>
    <p:extLst>
      <p:ext uri="{BB962C8B-B14F-4D97-AF65-F5344CB8AC3E}">
        <p14:creationId xmlns:p14="http://schemas.microsoft.com/office/powerpoint/2010/main" val="15585398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50</a:t>
            </a:fld>
            <a:endParaRPr lang="en-GB"/>
          </a:p>
        </p:txBody>
      </p:sp>
    </p:spTree>
    <p:extLst>
      <p:ext uri="{BB962C8B-B14F-4D97-AF65-F5344CB8AC3E}">
        <p14:creationId xmlns:p14="http://schemas.microsoft.com/office/powerpoint/2010/main" val="3756970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44417-AB3A-4678-B4AD-16651FFC82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7969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nutritional analysis systems allow users to calculate menu capacity by attributing the uptake figures to each menu item.</a:t>
            </a:r>
          </a:p>
          <a:p>
            <a:endParaRPr lang="en-GB" dirty="0"/>
          </a:p>
          <a:p>
            <a:r>
              <a:rPr lang="en-GB" dirty="0"/>
              <a:t>This can be either actual uptake figures obtained from catering systems or estimated. </a:t>
            </a:r>
          </a:p>
          <a:p>
            <a:endParaRPr lang="en-GB" dirty="0"/>
          </a:p>
          <a:p>
            <a:r>
              <a:rPr lang="en-GB" dirty="0"/>
              <a:t>Generally it is done using percentages – with 100% being all the patients in an establishment/unit/ward etc</a:t>
            </a:r>
          </a:p>
          <a:p>
            <a:endParaRPr lang="en-GB" dirty="0"/>
          </a:p>
          <a:p>
            <a:r>
              <a:rPr lang="en-GB" dirty="0"/>
              <a:t>As an example - where there are two starters attribute the percentage choosing each choice and the analysis will calculate an average uptake for the two dishes.</a:t>
            </a:r>
          </a:p>
          <a:p>
            <a:endParaRPr lang="en-GB" dirty="0"/>
          </a:p>
          <a:p>
            <a:r>
              <a:rPr lang="en-GB" dirty="0"/>
              <a:t>Over a full menu this can show the menu planner how the menu is likely to meet standards using actual patient uptakes allowing the user to see where menu adjustments need to be made within the cycle to ensure compliance with standards is more likely.</a:t>
            </a:r>
          </a:p>
          <a:p>
            <a:endParaRPr lang="en-GB" dirty="0"/>
          </a:p>
          <a:p>
            <a:r>
              <a:rPr lang="en-GB" dirty="0"/>
              <a:t>This method can also be used to do menu modelling. In other words the user can “choose” all the higher energy choices to check if the menu meets standards for nutritionally vulnerable or vice versa for healthier choices. This is the same as the other method for calculating menu capacity, only in an electronic format.</a:t>
            </a:r>
          </a:p>
          <a:p>
            <a:endParaRPr lang="en-GB" dirty="0"/>
          </a:p>
          <a:p>
            <a:endParaRPr lang="en-GB"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44417-AB3A-4678-B4AD-16651FFC82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9972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nutritional analysis systems allow users to calculate menu capacity by attributing the uptake figures to each menu item.</a:t>
            </a:r>
          </a:p>
          <a:p>
            <a:endParaRPr lang="en-GB" dirty="0"/>
          </a:p>
          <a:p>
            <a:r>
              <a:rPr lang="en-GB" dirty="0"/>
              <a:t>This can be either actual uptake figures obtained from catering systems or estimated. </a:t>
            </a:r>
          </a:p>
          <a:p>
            <a:endParaRPr lang="en-GB" dirty="0"/>
          </a:p>
          <a:p>
            <a:r>
              <a:rPr lang="en-GB" dirty="0"/>
              <a:t>Generally it is done using percentages – with 100% being all the patients in an establishment/unit/ward etc</a:t>
            </a:r>
          </a:p>
          <a:p>
            <a:endParaRPr lang="en-GB" dirty="0"/>
          </a:p>
          <a:p>
            <a:r>
              <a:rPr lang="en-GB" dirty="0"/>
              <a:t>As an example - where there are two starters attribute the percentage choosing each choice and the analysis will calculate an average uptake for the two dishes.</a:t>
            </a:r>
          </a:p>
          <a:p>
            <a:endParaRPr lang="en-GB" dirty="0"/>
          </a:p>
          <a:p>
            <a:r>
              <a:rPr lang="en-GB" dirty="0"/>
              <a:t>Over a full menu this can show the menu planner how the menu is likely to meet standards using actual patient uptakes allowing the user to see where menu adjustments need to be made within the cycle to ensure compliance with standards is more likely.</a:t>
            </a:r>
          </a:p>
          <a:p>
            <a:endParaRPr lang="en-GB" dirty="0"/>
          </a:p>
          <a:p>
            <a:r>
              <a:rPr lang="en-GB" dirty="0"/>
              <a:t>This method can also be used to do menu modelling. In other words the user can “choose” all the higher energy choices to check if the menu meets standards for nutritionally vulnerable or vice versa for healthier choices. This is the same as the other method for calculating menu capacity, only in an electronic format.</a:t>
            </a:r>
          </a:p>
          <a:p>
            <a:endParaRPr lang="en-GB" dirty="0"/>
          </a:p>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53</a:t>
            </a:fld>
            <a:endParaRPr lang="en-GB"/>
          </a:p>
        </p:txBody>
      </p:sp>
    </p:spTree>
    <p:extLst>
      <p:ext uri="{BB962C8B-B14F-4D97-AF65-F5344CB8AC3E}">
        <p14:creationId xmlns:p14="http://schemas.microsoft.com/office/powerpoint/2010/main" val="35993937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44417-AB3A-4678-B4AD-16651FFC82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58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6</a:t>
            </a:fld>
            <a:endParaRPr lang="en-GB"/>
          </a:p>
        </p:txBody>
      </p:sp>
    </p:spTree>
    <p:extLst>
      <p:ext uri="{BB962C8B-B14F-4D97-AF65-F5344CB8AC3E}">
        <p14:creationId xmlns:p14="http://schemas.microsoft.com/office/powerpoint/2010/main" val="3095413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7</a:t>
            </a:fld>
            <a:endParaRPr lang="en-GB"/>
          </a:p>
        </p:txBody>
      </p:sp>
    </p:spTree>
    <p:extLst>
      <p:ext uri="{BB962C8B-B14F-4D97-AF65-F5344CB8AC3E}">
        <p14:creationId xmlns:p14="http://schemas.microsoft.com/office/powerpoint/2010/main" val="342304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8</a:t>
            </a:fld>
            <a:endParaRPr lang="en-GB"/>
          </a:p>
        </p:txBody>
      </p:sp>
    </p:spTree>
    <p:extLst>
      <p:ext uri="{BB962C8B-B14F-4D97-AF65-F5344CB8AC3E}">
        <p14:creationId xmlns:p14="http://schemas.microsoft.com/office/powerpoint/2010/main" val="2591941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
        <p:nvSpPr>
          <p:cNvPr id="6" name="Slide Number Placeholder 5"/>
          <p:cNvSpPr>
            <a:spLocks noGrp="1"/>
          </p:cNvSpPr>
          <p:nvPr>
            <p:ph type="sldNum" sz="quarter" idx="5"/>
          </p:nvPr>
        </p:nvSpPr>
        <p:spPr/>
        <p:txBody>
          <a:bodyPr/>
          <a:lstStyle/>
          <a:p>
            <a:fld id="{3B944417-AB3A-4678-B4AD-16651FFC823C}" type="slidenum">
              <a:rPr lang="en-GB" smtClean="0"/>
              <a:t>9</a:t>
            </a:fld>
            <a:endParaRPr lang="en-GB"/>
          </a:p>
        </p:txBody>
      </p:sp>
    </p:spTree>
    <p:extLst>
      <p:ext uri="{BB962C8B-B14F-4D97-AF65-F5344CB8AC3E}">
        <p14:creationId xmlns:p14="http://schemas.microsoft.com/office/powerpoint/2010/main" val="1336673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E4A0B2-2DC6-4F31-B149-45807AB6F11C}" type="datetimeFigureOut">
              <a:rPr lang="en-GB" smtClean="0"/>
              <a:t>14/06/2022</a:t>
            </a:fld>
            <a:endParaRPr lang="en-GB"/>
          </a:p>
        </p:txBody>
      </p:sp>
      <p:sp>
        <p:nvSpPr>
          <p:cNvPr id="5" name="Footer Placeholder 4"/>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6" name="Slide Number Placeholder 5"/>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285636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E4A0B2-2DC6-4F31-B149-45807AB6F11C}" type="datetimeFigureOut">
              <a:rPr lang="en-GB" smtClean="0"/>
              <a:t>14/06/2022</a:t>
            </a:fld>
            <a:endParaRPr lang="en-GB"/>
          </a:p>
        </p:txBody>
      </p:sp>
      <p:sp>
        <p:nvSpPr>
          <p:cNvPr id="5" name="Footer Placeholder 4"/>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6" name="Slide Number Placeholder 5"/>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292598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E4A0B2-2DC6-4F31-B149-45807AB6F11C}" type="datetimeFigureOut">
              <a:rPr lang="en-GB" smtClean="0"/>
              <a:t>14/06/2022</a:t>
            </a:fld>
            <a:endParaRPr lang="en-GB"/>
          </a:p>
        </p:txBody>
      </p:sp>
      <p:sp>
        <p:nvSpPr>
          <p:cNvPr id="5" name="Footer Placeholder 4"/>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6" name="Slide Number Placeholder 5"/>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897769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0" y="1343804"/>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0" y="548640"/>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custDataLst>
              <p:tags r:id="rId1"/>
            </p:custDataLst>
          </p:nvPr>
        </p:nvSpPr>
        <p:spPr>
          <a:xfrm>
            <a:off x="0" y="6333439"/>
            <a:ext cx="9144000" cy="365125"/>
          </a:xfrm>
          <a:prstGeom prst="rect">
            <a:avLst/>
          </a:prstGeom>
        </p:spPr>
        <p:txBody>
          <a:bodyPr vert="horz" lIns="91440" tIns="45720" rIns="91440" bIns="45720" rtlCol="0" anchor="ctr"/>
          <a:lstStyle>
            <a:lvl1pPr algn="l">
              <a:defRPr lang="en-GB" sz="800" b="0" i="0" u="none">
                <a:solidFill>
                  <a:srgbClr val="A5A5A5"/>
                </a:solidFill>
                <a:latin typeface="Calibri" panose="020F0502020204030204" pitchFamily="34" charset="0"/>
              </a:defRPr>
            </a:lvl1pPr>
          </a:lstStyle>
          <a:p>
            <a:r>
              <a:rPr lang="en-GB"/>
              <a:t>ISS Classification - Unrestricted</a:t>
            </a:r>
          </a:p>
        </p:txBody>
      </p:sp>
    </p:spTree>
    <p:extLst>
      <p:ext uri="{BB962C8B-B14F-4D97-AF65-F5344CB8AC3E}">
        <p14:creationId xmlns:p14="http://schemas.microsoft.com/office/powerpoint/2010/main" val="3758498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E4A0B2-2DC6-4F31-B149-45807AB6F11C}" type="datetimeFigureOut">
              <a:rPr lang="en-GB" smtClean="0"/>
              <a:t>14/06/2022</a:t>
            </a:fld>
            <a:endParaRPr lang="en-GB"/>
          </a:p>
        </p:txBody>
      </p:sp>
      <p:sp>
        <p:nvSpPr>
          <p:cNvPr id="5" name="Footer Placeholder 4"/>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6" name="Slide Number Placeholder 5"/>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3993179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E4A0B2-2DC6-4F31-B149-45807AB6F11C}" type="datetimeFigureOut">
              <a:rPr lang="en-GB" smtClean="0"/>
              <a:t>14/06/2022</a:t>
            </a:fld>
            <a:endParaRPr lang="en-GB"/>
          </a:p>
        </p:txBody>
      </p:sp>
      <p:sp>
        <p:nvSpPr>
          <p:cNvPr id="5" name="Footer Placeholder 4"/>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6" name="Slide Number Placeholder 5"/>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3076912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E4A0B2-2DC6-4F31-B149-45807AB6F11C}" type="datetimeFigureOut">
              <a:rPr lang="en-GB" smtClean="0"/>
              <a:t>14/06/2022</a:t>
            </a:fld>
            <a:endParaRPr lang="en-GB"/>
          </a:p>
        </p:txBody>
      </p:sp>
      <p:sp>
        <p:nvSpPr>
          <p:cNvPr id="5" name="Footer Placeholder 4"/>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6" name="Slide Number Placeholder 5"/>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2489073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E4A0B2-2DC6-4F31-B149-45807AB6F11C}" type="datetimeFigureOut">
              <a:rPr lang="en-GB" smtClean="0"/>
              <a:t>14/06/2022</a:t>
            </a:fld>
            <a:endParaRPr lang="en-GB"/>
          </a:p>
        </p:txBody>
      </p:sp>
      <p:sp>
        <p:nvSpPr>
          <p:cNvPr id="6" name="Footer Placeholder 5"/>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7" name="Slide Number Placeholder 6"/>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1959945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E4A0B2-2DC6-4F31-B149-45807AB6F11C}" type="datetimeFigureOut">
              <a:rPr lang="en-GB" smtClean="0"/>
              <a:t>14/06/2022</a:t>
            </a:fld>
            <a:endParaRPr lang="en-GB"/>
          </a:p>
        </p:txBody>
      </p:sp>
      <p:sp>
        <p:nvSpPr>
          <p:cNvPr id="8" name="Footer Placeholder 7"/>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9" name="Slide Number Placeholder 8"/>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3144691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E4A0B2-2DC6-4F31-B149-45807AB6F11C}" type="datetimeFigureOut">
              <a:rPr lang="en-GB" smtClean="0"/>
              <a:t>14/06/2022</a:t>
            </a:fld>
            <a:endParaRPr lang="en-GB"/>
          </a:p>
        </p:txBody>
      </p:sp>
      <p:sp>
        <p:nvSpPr>
          <p:cNvPr id="4" name="Footer Placeholder 3"/>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5" name="Slide Number Placeholder 4"/>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1322365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4A0B2-2DC6-4F31-B149-45807AB6F11C}" type="datetimeFigureOut">
              <a:rPr lang="en-GB" smtClean="0"/>
              <a:t>14/06/2022</a:t>
            </a:fld>
            <a:endParaRPr lang="en-GB"/>
          </a:p>
        </p:txBody>
      </p:sp>
      <p:sp>
        <p:nvSpPr>
          <p:cNvPr id="3" name="Footer Placeholder 2"/>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4" name="Slide Number Placeholder 3"/>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159945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E4A0B2-2DC6-4F31-B149-45807AB6F11C}" type="datetimeFigureOut">
              <a:rPr lang="en-GB" smtClean="0"/>
              <a:t>14/06/2022</a:t>
            </a:fld>
            <a:endParaRPr lang="en-GB"/>
          </a:p>
        </p:txBody>
      </p:sp>
      <p:sp>
        <p:nvSpPr>
          <p:cNvPr id="5" name="Footer Placeholder 4"/>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6" name="Slide Number Placeholder 5"/>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2347335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E4A0B2-2DC6-4F31-B149-45807AB6F11C}" type="datetimeFigureOut">
              <a:rPr lang="en-GB" smtClean="0"/>
              <a:t>14/06/2022</a:t>
            </a:fld>
            <a:endParaRPr lang="en-GB"/>
          </a:p>
        </p:txBody>
      </p:sp>
      <p:sp>
        <p:nvSpPr>
          <p:cNvPr id="6" name="Footer Placeholder 5"/>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7" name="Slide Number Placeholder 6"/>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3175986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E4A0B2-2DC6-4F31-B149-45807AB6F11C}" type="datetimeFigureOut">
              <a:rPr lang="en-GB" smtClean="0"/>
              <a:t>14/06/2022</a:t>
            </a:fld>
            <a:endParaRPr lang="en-GB"/>
          </a:p>
        </p:txBody>
      </p:sp>
      <p:sp>
        <p:nvSpPr>
          <p:cNvPr id="6" name="Footer Placeholder 5"/>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7" name="Slide Number Placeholder 6"/>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2312021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E4A0B2-2DC6-4F31-B149-45807AB6F11C}" type="datetimeFigureOut">
              <a:rPr lang="en-GB" smtClean="0"/>
              <a:t>14/06/2022</a:t>
            </a:fld>
            <a:endParaRPr lang="en-GB"/>
          </a:p>
        </p:txBody>
      </p:sp>
      <p:sp>
        <p:nvSpPr>
          <p:cNvPr id="5" name="Footer Placeholder 4"/>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6" name="Slide Number Placeholder 5"/>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2059601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E4A0B2-2DC6-4F31-B149-45807AB6F11C}" type="datetimeFigureOut">
              <a:rPr lang="en-GB" smtClean="0"/>
              <a:t>14/06/2022</a:t>
            </a:fld>
            <a:endParaRPr lang="en-GB"/>
          </a:p>
        </p:txBody>
      </p:sp>
      <p:sp>
        <p:nvSpPr>
          <p:cNvPr id="5" name="Footer Placeholder 4"/>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6" name="Slide Number Placeholder 5"/>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4063575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0" y="1343804"/>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0" y="548640"/>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custDataLst>
              <p:tags r:id="rId1"/>
            </p:custDataLst>
          </p:nvPr>
        </p:nvSpPr>
        <p:spPr>
          <a:xfrm>
            <a:off x="0" y="6333439"/>
            <a:ext cx="9144000" cy="365125"/>
          </a:xfrm>
          <a:prstGeom prst="rect">
            <a:avLst/>
          </a:prstGeom>
        </p:spPr>
        <p:txBody>
          <a:bodyPr vert="horz" lIns="91440" tIns="45720" rIns="91440" bIns="45720" rtlCol="0" anchor="ctr"/>
          <a:lstStyle>
            <a:lvl1pPr algn="l">
              <a:defRPr lang="en-GB" sz="800" b="0" i="0" u="none">
                <a:solidFill>
                  <a:srgbClr val="A5A5A5"/>
                </a:solidFill>
                <a:latin typeface="Calibri" panose="020F0502020204030204" pitchFamily="34" charset="0"/>
              </a:defRPr>
            </a:lvl1pPr>
          </a:lstStyle>
          <a:p>
            <a:r>
              <a:rPr lang="en-GB"/>
              <a:t>ISS Classification - Unrestricted</a:t>
            </a:r>
          </a:p>
        </p:txBody>
      </p:sp>
    </p:spTree>
    <p:extLst>
      <p:ext uri="{BB962C8B-B14F-4D97-AF65-F5344CB8AC3E}">
        <p14:creationId xmlns:p14="http://schemas.microsoft.com/office/powerpoint/2010/main" val="4031043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0" y="1343804"/>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0" y="548640"/>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7696159" y="293024"/>
            <a:ext cx="1080655" cy="4364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E4A0B2-2DC6-4F31-B149-45807AB6F11C}" type="datetimeFigureOut">
              <a:rPr lang="en-GB" smtClean="0"/>
              <a:t>14/06/2022</a:t>
            </a:fld>
            <a:endParaRPr lang="en-GB"/>
          </a:p>
        </p:txBody>
      </p:sp>
      <p:sp>
        <p:nvSpPr>
          <p:cNvPr id="5" name="Footer Placeholder 4"/>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6" name="Slide Number Placeholder 5"/>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398520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E4A0B2-2DC6-4F31-B149-45807AB6F11C}" type="datetimeFigureOut">
              <a:rPr lang="en-GB" smtClean="0"/>
              <a:t>14/06/2022</a:t>
            </a:fld>
            <a:endParaRPr lang="en-GB"/>
          </a:p>
        </p:txBody>
      </p:sp>
      <p:sp>
        <p:nvSpPr>
          <p:cNvPr id="6" name="Footer Placeholder 5"/>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7" name="Slide Number Placeholder 6"/>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2556278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E4A0B2-2DC6-4F31-B149-45807AB6F11C}" type="datetimeFigureOut">
              <a:rPr lang="en-GB" smtClean="0"/>
              <a:t>14/06/2022</a:t>
            </a:fld>
            <a:endParaRPr lang="en-GB"/>
          </a:p>
        </p:txBody>
      </p:sp>
      <p:sp>
        <p:nvSpPr>
          <p:cNvPr id="8" name="Footer Placeholder 7"/>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9" name="Slide Number Placeholder 8"/>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3479626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E4A0B2-2DC6-4F31-B149-45807AB6F11C}" type="datetimeFigureOut">
              <a:rPr lang="en-GB" smtClean="0"/>
              <a:t>14/06/2022</a:t>
            </a:fld>
            <a:endParaRPr lang="en-GB"/>
          </a:p>
        </p:txBody>
      </p:sp>
      <p:sp>
        <p:nvSpPr>
          <p:cNvPr id="4" name="Footer Placeholder 3"/>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5" name="Slide Number Placeholder 4"/>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146141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4A0B2-2DC6-4F31-B149-45807AB6F11C}" type="datetimeFigureOut">
              <a:rPr lang="en-GB" smtClean="0"/>
              <a:t>14/06/2022</a:t>
            </a:fld>
            <a:endParaRPr lang="en-GB"/>
          </a:p>
        </p:txBody>
      </p:sp>
      <p:sp>
        <p:nvSpPr>
          <p:cNvPr id="3" name="Footer Placeholder 2"/>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4" name="Slide Number Placeholder 3"/>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200639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E4A0B2-2DC6-4F31-B149-45807AB6F11C}" type="datetimeFigureOut">
              <a:rPr lang="en-GB" smtClean="0"/>
              <a:t>14/06/2022</a:t>
            </a:fld>
            <a:endParaRPr lang="en-GB"/>
          </a:p>
        </p:txBody>
      </p:sp>
      <p:sp>
        <p:nvSpPr>
          <p:cNvPr id="6" name="Footer Placeholder 5"/>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7" name="Slide Number Placeholder 6"/>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77148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E4A0B2-2DC6-4F31-B149-45807AB6F11C}" type="datetimeFigureOut">
              <a:rPr lang="en-GB" smtClean="0"/>
              <a:t>14/06/2022</a:t>
            </a:fld>
            <a:endParaRPr lang="en-GB"/>
          </a:p>
        </p:txBody>
      </p:sp>
      <p:sp>
        <p:nvSpPr>
          <p:cNvPr id="6" name="Footer Placeholder 5"/>
          <p:cNvSpPr>
            <a:spLocks noGrp="1"/>
          </p:cNvSpPr>
          <p:nvPr>
            <p:ph type="ftr" sz="quarter" idx="11"/>
            <p:custDataLst>
              <p:tags r:id="rId1"/>
            </p:custDataLst>
          </p:nvPr>
        </p:nvSpPr>
        <p:spPr/>
        <p:txBody>
          <a:bodyPr/>
          <a:lstStyle>
            <a:lvl1pPr>
              <a:defRPr lang="en-GB" sz="800" b="0" i="0" u="none">
                <a:solidFill>
                  <a:srgbClr val="A5A5A5"/>
                </a:solidFill>
                <a:latin typeface="Calibri" panose="020F0502020204030204" pitchFamily="34" charset="0"/>
              </a:defRPr>
            </a:lvl1pPr>
          </a:lstStyle>
          <a:p>
            <a:r>
              <a:rPr lang="en-GB"/>
              <a:t>ISS Classification - Unrestricted</a:t>
            </a:r>
          </a:p>
        </p:txBody>
      </p:sp>
      <p:sp>
        <p:nvSpPr>
          <p:cNvPr id="7" name="Slide Number Placeholder 6"/>
          <p:cNvSpPr>
            <a:spLocks noGrp="1"/>
          </p:cNvSpPr>
          <p:nvPr>
            <p:ph type="sldNum" sz="quarter" idx="12"/>
          </p:nvPr>
        </p:nvSpPr>
        <p:spPr/>
        <p:txBody>
          <a:bodyPr/>
          <a:lstStyle/>
          <a:p>
            <a:fld id="{0EB4ED81-3853-4B2F-BC2F-C5B03E810A8C}" type="slidenum">
              <a:rPr lang="en-GB" smtClean="0"/>
              <a:t>‹#›</a:t>
            </a:fld>
            <a:endParaRPr lang="en-GB"/>
          </a:p>
        </p:txBody>
      </p:sp>
    </p:spTree>
    <p:extLst>
      <p:ext uri="{BB962C8B-B14F-4D97-AF65-F5344CB8AC3E}">
        <p14:creationId xmlns:p14="http://schemas.microsoft.com/office/powerpoint/2010/main" val="315709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4.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4A0B2-2DC6-4F31-B149-45807AB6F11C}" type="datetimeFigureOut">
              <a:rPr lang="en-GB" smtClean="0"/>
              <a:t>14/06/2022</a:t>
            </a:fld>
            <a:endParaRPr lang="en-GB"/>
          </a:p>
        </p:txBody>
      </p:sp>
      <p:sp>
        <p:nvSpPr>
          <p:cNvPr id="5" name="Footer Placeholder 4"/>
          <p:cNvSpPr>
            <a:spLocks noGrp="1"/>
          </p:cNvSpPr>
          <p:nvPr>
            <p:ph type="ftr" sz="quarter" idx="3"/>
            <p:custDataLst>
              <p:tags r:id="rId14"/>
            </p:custDataLst>
          </p:nvPr>
        </p:nvSpPr>
        <p:spPr>
          <a:xfrm>
            <a:off x="0" y="6356350"/>
            <a:ext cx="9144000" cy="365125"/>
          </a:xfrm>
          <a:prstGeom prst="rect">
            <a:avLst/>
          </a:prstGeom>
        </p:spPr>
        <p:txBody>
          <a:bodyPr vert="horz" lIns="91440" tIns="45720" rIns="91440" bIns="45720" rtlCol="0" anchor="ctr"/>
          <a:lstStyle>
            <a:lvl1pPr algn="l">
              <a:defRPr lang="en-GB" sz="800" b="0" i="0" u="none">
                <a:solidFill>
                  <a:srgbClr val="A5A5A5"/>
                </a:solidFill>
                <a:latin typeface="Calibri" panose="020F0502020204030204" pitchFamily="34" charset="0"/>
              </a:defRPr>
            </a:lvl1pPr>
          </a:lstStyle>
          <a:p>
            <a:r>
              <a:rPr lang="en-GB"/>
              <a:t>ISS Classification - Unrestricted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4ED81-3853-4B2F-BC2F-C5B03E810A8C}" type="slidenum">
              <a:rPr lang="en-GB" smtClean="0"/>
              <a:t>‹#›</a:t>
            </a:fld>
            <a:endParaRPr lang="en-GB"/>
          </a:p>
        </p:txBody>
      </p:sp>
    </p:spTree>
    <p:extLst>
      <p:ext uri="{BB962C8B-B14F-4D97-AF65-F5344CB8AC3E}">
        <p14:creationId xmlns:p14="http://schemas.microsoft.com/office/powerpoint/2010/main" val="3802203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4A0B2-2DC6-4F31-B149-45807AB6F11C}" type="datetimeFigureOut">
              <a:rPr lang="en-GB" smtClean="0"/>
              <a:t>14/06/2022</a:t>
            </a:fld>
            <a:endParaRPr lang="en-GB"/>
          </a:p>
        </p:txBody>
      </p:sp>
      <p:sp>
        <p:nvSpPr>
          <p:cNvPr id="5" name="Footer Placeholder 4"/>
          <p:cNvSpPr>
            <a:spLocks noGrp="1"/>
          </p:cNvSpPr>
          <p:nvPr>
            <p:ph type="ftr" sz="quarter" idx="3"/>
            <p:custDataLst>
              <p:tags r:id="rId14"/>
            </p:custDataLst>
          </p:nvPr>
        </p:nvSpPr>
        <p:spPr>
          <a:xfrm>
            <a:off x="0" y="6356350"/>
            <a:ext cx="9144000" cy="365125"/>
          </a:xfrm>
          <a:prstGeom prst="rect">
            <a:avLst/>
          </a:prstGeom>
        </p:spPr>
        <p:txBody>
          <a:bodyPr vert="horz" lIns="91440" tIns="45720" rIns="91440" bIns="45720" rtlCol="0" anchor="ctr"/>
          <a:lstStyle>
            <a:lvl1pPr algn="l">
              <a:defRPr lang="en-GB" sz="800" b="0" i="0" u="none">
                <a:solidFill>
                  <a:srgbClr val="A5A5A5"/>
                </a:solidFill>
                <a:latin typeface="Calibri" panose="020F0502020204030204" pitchFamily="34" charset="0"/>
              </a:defRPr>
            </a:lvl1pPr>
          </a:lstStyle>
          <a:p>
            <a:r>
              <a:rPr lang="en-GB"/>
              <a:t>ISS Classification - Unrestricted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4ED81-3853-4B2F-BC2F-C5B03E810A8C}" type="slidenum">
              <a:rPr lang="en-GB" smtClean="0"/>
              <a:t>‹#›</a:t>
            </a:fld>
            <a:endParaRPr lang="en-GB"/>
          </a:p>
        </p:txBody>
      </p:sp>
    </p:spTree>
    <p:extLst>
      <p:ext uri="{BB962C8B-B14F-4D97-AF65-F5344CB8AC3E}">
        <p14:creationId xmlns:p14="http://schemas.microsoft.com/office/powerpoint/2010/main" val="304085203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custDataLst>
              <p:tags r:id="rId3"/>
            </p:custDataLst>
          </p:nvPr>
        </p:nvSpPr>
        <p:spPr>
          <a:xfrm>
            <a:off x="0" y="6333439"/>
            <a:ext cx="9144000" cy="365125"/>
          </a:xfrm>
          <a:prstGeom prst="rect">
            <a:avLst/>
          </a:prstGeom>
        </p:spPr>
        <p:txBody>
          <a:bodyPr vert="horz" lIns="91440" tIns="45720" rIns="91440" bIns="45720" rtlCol="0" anchor="ctr"/>
          <a:lstStyle>
            <a:lvl1pPr algn="l">
              <a:defRPr lang="en-GB" sz="800" b="0" i="0" u="none">
                <a:solidFill>
                  <a:srgbClr val="A5A5A5"/>
                </a:solidFill>
                <a:latin typeface="Calibri" panose="020F0502020204030204" pitchFamily="34" charset="0"/>
              </a:defRPr>
            </a:lvl1pPr>
          </a:lstStyle>
          <a:p>
            <a:r>
              <a:rPr lang="en-GB"/>
              <a:t>ISS Classification - Unrestricted</a:t>
            </a:r>
          </a:p>
        </p:txBody>
      </p:sp>
    </p:spTree>
    <p:extLst>
      <p:ext uri="{BB962C8B-B14F-4D97-AF65-F5344CB8AC3E}">
        <p14:creationId xmlns:p14="http://schemas.microsoft.com/office/powerpoint/2010/main" val="266261087"/>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48.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50.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5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54.xml"/><Relationship Id="rId5" Type="http://schemas.openxmlformats.org/officeDocument/2006/relationships/image" Target="../media/image1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56.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58.xml"/><Relationship Id="rId5" Type="http://schemas.openxmlformats.org/officeDocument/2006/relationships/image" Target="../media/image15.e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60.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6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5.xml"/><Relationship Id="rId1" Type="http://schemas.openxmlformats.org/officeDocument/2006/relationships/tags" Target="../tags/tag6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5.xml"/><Relationship Id="rId1" Type="http://schemas.openxmlformats.org/officeDocument/2006/relationships/tags" Target="../tags/tag6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5.xml"/><Relationship Id="rId1" Type="http://schemas.openxmlformats.org/officeDocument/2006/relationships/tags" Target="../tags/tag6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5.xml"/><Relationship Id="rId1" Type="http://schemas.openxmlformats.org/officeDocument/2006/relationships/tags" Target="../tags/tag7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5.xml"/><Relationship Id="rId1" Type="http://schemas.openxmlformats.org/officeDocument/2006/relationships/tags" Target="../tags/tag7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5.xml"/><Relationship Id="rId1" Type="http://schemas.openxmlformats.org/officeDocument/2006/relationships/tags" Target="../tags/tag7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5.xml"/><Relationship Id="rId1" Type="http://schemas.openxmlformats.org/officeDocument/2006/relationships/tags" Target="../tags/tag7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5.xml"/><Relationship Id="rId1" Type="http://schemas.openxmlformats.org/officeDocument/2006/relationships/tags" Target="../tags/tag78.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5.xml"/><Relationship Id="rId1" Type="http://schemas.openxmlformats.org/officeDocument/2006/relationships/tags" Target="../tags/tag8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5.xml"/><Relationship Id="rId1" Type="http://schemas.openxmlformats.org/officeDocument/2006/relationships/tags" Target="../tags/tag8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5.xml"/><Relationship Id="rId1" Type="http://schemas.openxmlformats.org/officeDocument/2006/relationships/tags" Target="../tags/tag84.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5.xml"/><Relationship Id="rId1" Type="http://schemas.openxmlformats.org/officeDocument/2006/relationships/tags" Target="../tags/tag86.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5.xml"/><Relationship Id="rId1" Type="http://schemas.openxmlformats.org/officeDocument/2006/relationships/tags" Target="../tags/tag8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5.xml"/><Relationship Id="rId1" Type="http://schemas.openxmlformats.org/officeDocument/2006/relationships/tags" Target="../tags/tag9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2.svg"/><Relationship Id="rId2" Type="http://schemas.openxmlformats.org/officeDocument/2006/relationships/slideLayout" Target="../slideLayouts/slideLayout13.xml"/><Relationship Id="rId1" Type="http://schemas.openxmlformats.org/officeDocument/2006/relationships/tags" Target="../tags/tag9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94.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4.xml"/><Relationship Id="rId1" Type="http://schemas.openxmlformats.org/officeDocument/2006/relationships/tags" Target="../tags/tag9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4.xml"/><Relationship Id="rId1" Type="http://schemas.openxmlformats.org/officeDocument/2006/relationships/tags" Target="../tags/tag9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10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10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104.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106.xml"/><Relationship Id="rId5" Type="http://schemas.openxmlformats.org/officeDocument/2006/relationships/hyperlink" Target="https://www.nutridex.org.uk/" TargetMode="Externa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hyperlink" Target="mailto:fssg@bda.uk.com" TargetMode="External"/><Relationship Id="rId5" Type="http://schemas.openxmlformats.org/officeDocument/2006/relationships/hyperlink" Target="https://www.bda.uk.com/group/food-services-specialist-group/discussions.html" TargetMode="External"/><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108.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110.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11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11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116.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tags" Target="../tags/tag118.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tags" Target="../tags/tag12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2.xml"/><Relationship Id="rId1" Type="http://schemas.openxmlformats.org/officeDocument/2006/relationships/tags" Target="../tags/tag12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124.xml"/><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126.xml"/><Relationship Id="rId5" Type="http://schemas.openxmlformats.org/officeDocument/2006/relationships/image" Target="../media/image10.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38.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128.xml"/><Relationship Id="rId5" Type="http://schemas.openxmlformats.org/officeDocument/2006/relationships/image" Target="../media/image26.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130.xml"/><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13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134.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ags" Target="../tags/tag136.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40.xml"/><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4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4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tags" Target="../tags/tag4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082" y="404664"/>
            <a:ext cx="2664005" cy="100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38884" y="2693987"/>
            <a:ext cx="7772400" cy="1470025"/>
          </a:xfrm>
        </p:spPr>
        <p:txBody>
          <a:bodyPr>
            <a:normAutofit fontScale="90000"/>
          </a:bodyPr>
          <a:lstStyle/>
          <a:p>
            <a:r>
              <a:rPr lang="en-GB" sz="4000" b="1" dirty="0">
                <a:latin typeface="Arial" panose="020B0604020202020204" pitchFamily="34" charset="0"/>
                <a:cs typeface="Arial" panose="020B0604020202020204" pitchFamily="34" charset="0"/>
              </a:rPr>
              <a:t>Measuring Menu Capacity </a:t>
            </a:r>
            <a:br>
              <a:rPr lang="en-GB"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Food Services Specialist Group Webinar</a:t>
            </a:r>
            <a:br>
              <a:rPr lang="en-GB" sz="3600" dirty="0">
                <a:latin typeface="Arial" panose="020B0604020202020204" pitchFamily="34" charset="0"/>
                <a:cs typeface="Arial" panose="020B0604020202020204" pitchFamily="34" charset="0"/>
              </a:rPr>
            </a:br>
            <a:br>
              <a:rPr lang="en-GB" sz="36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14</a:t>
            </a:r>
            <a:r>
              <a:rPr lang="en-GB" sz="3100" baseline="30000" dirty="0">
                <a:latin typeface="Arial" panose="020B0604020202020204" pitchFamily="34" charset="0"/>
                <a:cs typeface="Arial" panose="020B0604020202020204" pitchFamily="34" charset="0"/>
              </a:rPr>
              <a:t>th</a:t>
            </a:r>
            <a:r>
              <a:rPr lang="en-GB" sz="3100" dirty="0">
                <a:latin typeface="Arial" panose="020B0604020202020204" pitchFamily="34" charset="0"/>
                <a:cs typeface="Arial" panose="020B0604020202020204" pitchFamily="34" charset="0"/>
              </a:rPr>
              <a:t> June 2022</a:t>
            </a: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C5EBB6EC-E80C-4751-9B18-04DBC2C93ED3}"/>
              </a:ext>
            </a:extLst>
          </p:cNvPr>
          <p:cNvSpPr>
            <a:spLocks noGrp="1"/>
          </p:cNvSpPr>
          <p:nvPr>
            <p:ph type="ftr" sz="quarter" idx="11"/>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37632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t>The timeline</a:t>
            </a:r>
          </a:p>
        </p:txBody>
      </p:sp>
      <p:pic>
        <p:nvPicPr>
          <p:cNvPr id="205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467" t="17436" r="44780" b="6227"/>
          <a:stretch/>
        </p:blipFill>
        <p:spPr bwMode="auto">
          <a:xfrm>
            <a:off x="6606757" y="1928027"/>
            <a:ext cx="2080043" cy="3001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5576" y="1432645"/>
            <a:ext cx="6624736" cy="4154984"/>
          </a:xfrm>
          <a:prstGeom prst="rect">
            <a:avLst/>
          </a:prstGeom>
          <a:noFill/>
        </p:spPr>
        <p:txBody>
          <a:bodyPr wrap="square" rtlCol="0">
            <a:spAutoFit/>
          </a:bodyPr>
          <a:lstStyle/>
          <a:p>
            <a:r>
              <a:rPr lang="en-GB" sz="2400" b="1" dirty="0"/>
              <a:t>Feb 2021:    </a:t>
            </a:r>
            <a:r>
              <a:rPr lang="en-GB" sz="2400" dirty="0"/>
              <a:t>Formation of working  </a:t>
            </a:r>
          </a:p>
          <a:p>
            <a:r>
              <a:rPr lang="en-GB" sz="2400" dirty="0"/>
              <a:t>                      group, allocation of roles</a:t>
            </a:r>
          </a:p>
          <a:p>
            <a:r>
              <a:rPr lang="en-GB" sz="2400" b="1" dirty="0"/>
              <a:t>May 2021:   </a:t>
            </a:r>
            <a:r>
              <a:rPr lang="en-GB" sz="2400" dirty="0"/>
              <a:t>Chapter brainstorming</a:t>
            </a:r>
            <a:endParaRPr lang="en-GB" sz="2400" b="1" dirty="0"/>
          </a:p>
          <a:p>
            <a:r>
              <a:rPr lang="en-GB" sz="2400" b="1" dirty="0"/>
              <a:t>July 2021:</a:t>
            </a:r>
            <a:r>
              <a:rPr lang="en-GB" sz="2400" dirty="0"/>
              <a:t>    Stakeholder consultation </a:t>
            </a:r>
          </a:p>
          <a:p>
            <a:r>
              <a:rPr lang="en-GB" sz="2400" dirty="0"/>
              <a:t>                      event</a:t>
            </a:r>
          </a:p>
          <a:p>
            <a:r>
              <a:rPr lang="en-GB" sz="2400" b="1" dirty="0"/>
              <a:t>Nov 2021:   </a:t>
            </a:r>
            <a:r>
              <a:rPr lang="en-GB" sz="2400" dirty="0"/>
              <a:t>1</a:t>
            </a:r>
            <a:r>
              <a:rPr lang="en-GB" sz="2400" baseline="30000" dirty="0"/>
              <a:t>st</a:t>
            </a:r>
            <a:r>
              <a:rPr lang="en-GB" sz="2400" dirty="0"/>
              <a:t> drafts complete</a:t>
            </a:r>
          </a:p>
          <a:p>
            <a:r>
              <a:rPr lang="en-GB" sz="2400" b="1" dirty="0"/>
              <a:t>May 2022:   </a:t>
            </a:r>
            <a:r>
              <a:rPr lang="en-GB" sz="2400" dirty="0"/>
              <a:t>Member poll on minimum </a:t>
            </a:r>
          </a:p>
          <a:p>
            <a:r>
              <a:rPr lang="en-GB" sz="2400" dirty="0"/>
              <a:t>                       calories for a main course</a:t>
            </a:r>
          </a:p>
          <a:p>
            <a:r>
              <a:rPr lang="en-GB" sz="2400" b="1" dirty="0"/>
              <a:t>July 2022:    </a:t>
            </a:r>
            <a:r>
              <a:rPr lang="en-GB" sz="2400" dirty="0"/>
              <a:t>Final proofs complete</a:t>
            </a:r>
          </a:p>
          <a:p>
            <a:r>
              <a:rPr lang="en-GB" sz="2400" b="1" dirty="0"/>
              <a:t>Sept 2022:   </a:t>
            </a:r>
            <a:r>
              <a:rPr lang="en-GB" sz="2400" dirty="0"/>
              <a:t>Approvals &amp; design</a:t>
            </a:r>
          </a:p>
          <a:p>
            <a:r>
              <a:rPr lang="en-GB" sz="2400" b="1" dirty="0"/>
              <a:t>Nov 2022:    </a:t>
            </a:r>
            <a:r>
              <a:rPr lang="en-GB" sz="2400" dirty="0"/>
              <a:t>Launch</a:t>
            </a:r>
          </a:p>
        </p:txBody>
      </p:sp>
      <p:pic>
        <p:nvPicPr>
          <p:cNvPr id="8"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6067" t="33333" r="18323" b="21789"/>
          <a:stretch/>
        </p:blipFill>
        <p:spPr bwMode="auto">
          <a:xfrm>
            <a:off x="2263762" y="332656"/>
            <a:ext cx="824630" cy="81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2B5CCE49-60B9-BE75-1B81-965E8676DBBE}"/>
              </a:ext>
            </a:extLst>
          </p:cNvPr>
          <p:cNvSpPr>
            <a:spLocks noGrp="1"/>
          </p:cNvSpPr>
          <p:nvPr>
            <p:ph type="ftr" sz="quarter" idx="11"/>
            <p:custDataLst>
              <p:tags r:id="rId1"/>
            </p:custDataLst>
          </p:nvPr>
        </p:nvSpPr>
        <p:spPr>
          <a:xfrm>
            <a:off x="0" y="6356350"/>
            <a:ext cx="9144000" cy="365125"/>
          </a:xfrm>
        </p:spPr>
        <p:txBody>
          <a:bodyPr/>
          <a:lstStyle/>
          <a:p>
            <a:pPr algn="l"/>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267280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t>Key Updates</a:t>
            </a:r>
          </a:p>
        </p:txBody>
      </p:sp>
      <p:pic>
        <p:nvPicPr>
          <p:cNvPr id="205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0276" y="1487771"/>
            <a:ext cx="8470253" cy="4247317"/>
          </a:xfrm>
          <a:prstGeom prst="rect">
            <a:avLst/>
          </a:prstGeom>
          <a:noFill/>
        </p:spPr>
        <p:txBody>
          <a:bodyPr wrap="square" rtlCol="0">
            <a:spAutoFit/>
          </a:bodyPr>
          <a:lstStyle/>
          <a:p>
            <a:pPr marL="457200" indent="-457200">
              <a:buFont typeface="Arial" panose="020B0604020202020204" pitchFamily="34" charset="0"/>
              <a:buChar char="•"/>
            </a:pPr>
            <a:r>
              <a:rPr lang="en-GB" sz="3000" b="1" dirty="0"/>
              <a:t>New online version </a:t>
            </a:r>
            <a:r>
              <a:rPr lang="en-GB" sz="3000" dirty="0"/>
              <a:t>(in addition to printable PDF)</a:t>
            </a:r>
          </a:p>
          <a:p>
            <a:pPr marL="457200" indent="-457200">
              <a:buFont typeface="Arial" panose="020B0604020202020204" pitchFamily="34" charset="0"/>
              <a:buChar char="•"/>
            </a:pPr>
            <a:r>
              <a:rPr lang="en-GB" sz="3000" b="1" dirty="0"/>
              <a:t>Improved layout: </a:t>
            </a:r>
            <a:r>
              <a:rPr lang="en-GB" sz="3000" dirty="0"/>
              <a:t>more bullet points, tables, smart hyperlinks, practical examples</a:t>
            </a:r>
          </a:p>
          <a:p>
            <a:pPr marL="457200" indent="-457200">
              <a:buFont typeface="Arial" panose="020B0604020202020204" pitchFamily="34" charset="0"/>
              <a:buChar char="•"/>
            </a:pPr>
            <a:r>
              <a:rPr lang="en-GB" sz="3000" b="1" dirty="0"/>
              <a:t>New chapter: </a:t>
            </a:r>
            <a:r>
              <a:rPr lang="en-GB" sz="3000" dirty="0"/>
              <a:t>sustainability</a:t>
            </a:r>
          </a:p>
          <a:p>
            <a:pPr marL="457200" indent="-457200">
              <a:buFont typeface="Arial" panose="020B0604020202020204" pitchFamily="34" charset="0"/>
              <a:buChar char="•"/>
            </a:pPr>
            <a:r>
              <a:rPr lang="en-GB" sz="3000" b="1" dirty="0"/>
              <a:t>New appendices: </a:t>
            </a:r>
            <a:r>
              <a:rPr lang="en-GB" sz="3000" dirty="0"/>
              <a:t>example Catering Dietitian JD &amp; PS and new role business case guidance</a:t>
            </a:r>
          </a:p>
          <a:p>
            <a:pPr marL="457200" indent="-457200">
              <a:buFont typeface="Arial" panose="020B0604020202020204" pitchFamily="34" charset="0"/>
              <a:buChar char="•"/>
            </a:pPr>
            <a:r>
              <a:rPr lang="en-GB" sz="3000" b="1" dirty="0"/>
              <a:t>New printable reference table </a:t>
            </a:r>
            <a:r>
              <a:rPr lang="en-GB" sz="3000" dirty="0"/>
              <a:t>summarising all the nutritional standards in the Digest</a:t>
            </a:r>
          </a:p>
          <a:p>
            <a:pPr marL="457200" indent="-457200">
              <a:buFont typeface="Arial" panose="020B0604020202020204" pitchFamily="34" charset="0"/>
              <a:buChar char="•"/>
            </a:pPr>
            <a:endParaRPr lang="en-GB" sz="3000" dirty="0"/>
          </a:p>
        </p:txBody>
      </p:sp>
      <p:sp>
        <p:nvSpPr>
          <p:cNvPr id="3" name="Footer Placeholder 2">
            <a:extLst>
              <a:ext uri="{FF2B5EF4-FFF2-40B4-BE49-F238E27FC236}">
                <a16:creationId xmlns:a16="http://schemas.microsoft.com/office/drawing/2014/main" id="{8801027A-0108-225F-704E-9ACD8381E084}"/>
              </a:ext>
            </a:extLst>
          </p:cNvPr>
          <p:cNvSpPr>
            <a:spLocks noGrp="1"/>
          </p:cNvSpPr>
          <p:nvPr>
            <p:ph type="ftr" sz="quarter" idx="11"/>
            <p:custDataLst>
              <p:tags r:id="rId1"/>
            </p:custDataLst>
          </p:nvPr>
        </p:nvSpPr>
        <p:spPr>
          <a:xfrm>
            <a:off x="0" y="6356350"/>
            <a:ext cx="9144000" cy="365125"/>
          </a:xfrm>
        </p:spPr>
        <p:txBody>
          <a:bodyPr/>
          <a:lstStyle/>
          <a:p>
            <a:pPr algn="l"/>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51684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t>Key Updates</a:t>
            </a:r>
          </a:p>
        </p:txBody>
      </p:sp>
      <p:pic>
        <p:nvPicPr>
          <p:cNvPr id="205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1639354"/>
            <a:ext cx="8470253" cy="3323987"/>
          </a:xfrm>
          <a:prstGeom prst="rect">
            <a:avLst/>
          </a:prstGeom>
          <a:noFill/>
        </p:spPr>
        <p:txBody>
          <a:bodyPr wrap="square" rtlCol="0">
            <a:spAutoFit/>
          </a:bodyPr>
          <a:lstStyle/>
          <a:p>
            <a:pPr marL="457200" indent="-457200">
              <a:buFont typeface="Arial" panose="020B0604020202020204" pitchFamily="34" charset="0"/>
              <a:buChar char="•"/>
            </a:pPr>
            <a:r>
              <a:rPr lang="en-GB" sz="3000" b="1" dirty="0"/>
              <a:t>Expanded role of Dietitian into other areas: </a:t>
            </a:r>
            <a:r>
              <a:rPr lang="en-GB" sz="3000" dirty="0"/>
              <a:t>procurement, health and wellbeing</a:t>
            </a:r>
          </a:p>
          <a:p>
            <a:pPr marL="457200" indent="-457200">
              <a:buFont typeface="Arial" panose="020B0604020202020204" pitchFamily="34" charset="0"/>
              <a:buChar char="•"/>
            </a:pPr>
            <a:r>
              <a:rPr lang="en-GB" sz="3000" b="1" dirty="0"/>
              <a:t>Updates to nutritional standards </a:t>
            </a:r>
            <a:r>
              <a:rPr lang="en-GB" sz="3000" dirty="0"/>
              <a:t>to match latest guidance and evidence, </a:t>
            </a:r>
            <a:r>
              <a:rPr lang="en-GB" sz="3000" dirty="0" err="1"/>
              <a:t>inc.</a:t>
            </a:r>
            <a:r>
              <a:rPr lang="en-GB" sz="3000" dirty="0"/>
              <a:t>   Protein target</a:t>
            </a:r>
          </a:p>
          <a:p>
            <a:pPr marL="457200" indent="-457200">
              <a:buFont typeface="Arial" panose="020B0604020202020204" pitchFamily="34" charset="0"/>
              <a:buChar char="•"/>
            </a:pPr>
            <a:r>
              <a:rPr lang="en-GB" sz="3000" b="1" dirty="0"/>
              <a:t>New menu code: </a:t>
            </a:r>
            <a:r>
              <a:rPr lang="en-GB" sz="3000" dirty="0"/>
              <a:t>higher protein </a:t>
            </a:r>
          </a:p>
          <a:p>
            <a:pPr marL="457200" indent="-457200">
              <a:buFont typeface="Arial" panose="020B0604020202020204" pitchFamily="34" charset="0"/>
              <a:buChar char="•"/>
            </a:pPr>
            <a:r>
              <a:rPr lang="en-GB" sz="3000" b="1" dirty="0"/>
              <a:t>Improved therapeutic diet section layout: </a:t>
            </a:r>
            <a:r>
              <a:rPr lang="en-GB" sz="3000" dirty="0"/>
              <a:t>with FAQ style guidance &amp; practical food suggestions</a:t>
            </a:r>
          </a:p>
        </p:txBody>
      </p:sp>
      <p:cxnSp>
        <p:nvCxnSpPr>
          <p:cNvPr id="6" name="Straight Arrow Connector 5"/>
          <p:cNvCxnSpPr/>
          <p:nvPr/>
        </p:nvCxnSpPr>
        <p:spPr>
          <a:xfrm flipV="1">
            <a:off x="5436096" y="3030203"/>
            <a:ext cx="0" cy="3974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28FEA50C-B543-615C-FF7A-F9C74918FE66}"/>
              </a:ext>
            </a:extLst>
          </p:cNvPr>
          <p:cNvSpPr>
            <a:spLocks noGrp="1"/>
          </p:cNvSpPr>
          <p:nvPr>
            <p:ph type="ftr" sz="quarter" idx="11"/>
            <p:custDataLst>
              <p:tags r:id="rId1"/>
            </p:custDataLst>
          </p:nvPr>
        </p:nvSpPr>
        <p:spPr>
          <a:xfrm>
            <a:off x="0" y="6356350"/>
            <a:ext cx="9144000" cy="365125"/>
          </a:xfrm>
        </p:spPr>
        <p:txBody>
          <a:bodyPr/>
          <a:lstStyle/>
          <a:p>
            <a:pPr algn="l"/>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689444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t>Stay tuned…</a:t>
            </a:r>
          </a:p>
        </p:txBody>
      </p:sp>
      <p:pic>
        <p:nvPicPr>
          <p:cNvPr id="205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081" y="1353096"/>
            <a:ext cx="8277572" cy="4138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34728" y="1988840"/>
            <a:ext cx="3528392" cy="1569660"/>
          </a:xfrm>
          <a:prstGeom prst="rect">
            <a:avLst/>
          </a:prstGeom>
          <a:noFill/>
        </p:spPr>
        <p:txBody>
          <a:bodyPr wrap="square" rtlCol="0">
            <a:spAutoFit/>
          </a:bodyPr>
          <a:lstStyle/>
          <a:p>
            <a:r>
              <a:rPr lang="en-GB" sz="3200" b="1" dirty="0">
                <a:solidFill>
                  <a:schemeClr val="bg1"/>
                </a:solidFill>
              </a:rPr>
              <a:t>We’ll be launching the 3</a:t>
            </a:r>
            <a:r>
              <a:rPr lang="en-GB" sz="3200" b="1" baseline="30000" dirty="0">
                <a:solidFill>
                  <a:schemeClr val="bg1"/>
                </a:solidFill>
              </a:rPr>
              <a:t>rd</a:t>
            </a:r>
            <a:r>
              <a:rPr lang="en-GB" sz="3200" b="1" dirty="0">
                <a:solidFill>
                  <a:schemeClr val="bg1"/>
                </a:solidFill>
              </a:rPr>
              <a:t> edition at our 2022 study day!</a:t>
            </a:r>
          </a:p>
        </p:txBody>
      </p:sp>
      <p:sp>
        <p:nvSpPr>
          <p:cNvPr id="4" name="Footer Placeholder 3">
            <a:extLst>
              <a:ext uri="{FF2B5EF4-FFF2-40B4-BE49-F238E27FC236}">
                <a16:creationId xmlns:a16="http://schemas.microsoft.com/office/drawing/2014/main" id="{831CE473-C213-D601-1DEF-9896A72B848C}"/>
              </a:ext>
            </a:extLst>
          </p:cNvPr>
          <p:cNvSpPr>
            <a:spLocks noGrp="1"/>
          </p:cNvSpPr>
          <p:nvPr>
            <p:ph type="ftr" sz="quarter" idx="11"/>
            <p:custDataLst>
              <p:tags r:id="rId1"/>
            </p:custDataLst>
          </p:nvPr>
        </p:nvSpPr>
        <p:spPr>
          <a:xfrm>
            <a:off x="0" y="6356350"/>
            <a:ext cx="9144000" cy="365125"/>
          </a:xfrm>
        </p:spPr>
        <p:txBody>
          <a:bodyPr/>
          <a:lstStyle/>
          <a:p>
            <a:pPr algn="l"/>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7550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082" y="404664"/>
            <a:ext cx="2664005" cy="100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38884" y="2996952"/>
            <a:ext cx="7772400" cy="1470025"/>
          </a:xfrm>
        </p:spPr>
        <p:txBody>
          <a:bodyPr>
            <a:normAutofit fontScale="90000"/>
          </a:bodyPr>
          <a:lstStyle/>
          <a:p>
            <a:r>
              <a:rPr lang="en-GB" sz="4000" b="1" dirty="0">
                <a:latin typeface="Arial" panose="020B0604020202020204" pitchFamily="34" charset="0"/>
                <a:cs typeface="Arial" panose="020B0604020202020204" pitchFamily="34" charset="0"/>
              </a:rPr>
              <a:t>Summary of Digest Chapter 9 Nutritional Standards: Day Parts Approach</a:t>
            </a:r>
            <a:br>
              <a:rPr lang="en-GB"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Rachel Liston </a:t>
            </a:r>
            <a:br>
              <a:rPr lang="en-GB" sz="36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Digest Review Lead for Chapter 9</a:t>
            </a:r>
            <a:br>
              <a:rPr lang="en-GB" sz="3100" dirty="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926E70C0-FEA1-2FFF-6D85-C8A7208E2B05}"/>
              </a:ext>
            </a:extLst>
          </p:cNvPr>
          <p:cNvSpPr>
            <a:spLocks noGrp="1"/>
          </p:cNvSpPr>
          <p:nvPr>
            <p:ph type="ftr" sz="quarter" idx="11"/>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3544818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t>Nutritional targets to be used when menu planning</a:t>
            </a:r>
          </a:p>
        </p:txBody>
      </p:sp>
      <p:pic>
        <p:nvPicPr>
          <p:cNvPr id="205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1669" y="2703631"/>
            <a:ext cx="7880661"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Target figures for menu planning found within chapter 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November 2022 update: </a:t>
            </a:r>
            <a:r>
              <a:rPr kumimoji="0" lang="en-GB" sz="2800" b="0" i="0" u="none" strike="noStrike" kern="1200" cap="none" spc="0" normalizeH="0" baseline="0" noProof="0" dirty="0">
                <a:ln>
                  <a:noFill/>
                </a:ln>
                <a:solidFill>
                  <a:prstClr val="black"/>
                </a:solidFill>
                <a:effectLst/>
                <a:uLnTx/>
                <a:uFillTx/>
                <a:latin typeface="Calibri"/>
                <a:ea typeface="+mn-ea"/>
                <a:cs typeface="+mn-cs"/>
              </a:rPr>
              <a:t>Looking to increase the protein target for nutritionally vulnerable patients from 66-83g to 79-92g/day</a:t>
            </a:r>
          </a:p>
        </p:txBody>
      </p:sp>
      <p:sp>
        <p:nvSpPr>
          <p:cNvPr id="3" name="Footer Placeholder 2">
            <a:extLst>
              <a:ext uri="{FF2B5EF4-FFF2-40B4-BE49-F238E27FC236}">
                <a16:creationId xmlns:a16="http://schemas.microsoft.com/office/drawing/2014/main" id="{C9C95B03-A385-6654-E040-15D90C5A355C}"/>
              </a:ext>
            </a:extLst>
          </p:cNvPr>
          <p:cNvSpPr>
            <a:spLocks noGrp="1"/>
          </p:cNvSpPr>
          <p:nvPr>
            <p:ph type="ftr" sz="quarter" idx="11"/>
            <p:custDataLst>
              <p:tags r:id="rId1"/>
            </p:custDataLst>
          </p:nvPr>
        </p:nvSpPr>
        <p:spPr>
          <a:xfrm>
            <a:off x="0" y="6356350"/>
            <a:ext cx="91440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ISS Classification -</a:t>
            </a:r>
            <a:r>
              <a:rPr lang="en-GB">
                <a:solidFill>
                  <a:srgbClr val="000000"/>
                </a:solidFill>
              </a:rPr>
              <a:t> </a:t>
            </a:r>
            <a:r>
              <a:rPr lang="en-GB">
                <a:solidFill>
                  <a:srgbClr val="00C000"/>
                </a:solidFill>
              </a:rPr>
              <a:t>Unrestricted</a:t>
            </a:r>
          </a:p>
        </p:txBody>
      </p:sp>
      <p:pic>
        <p:nvPicPr>
          <p:cNvPr id="8" name="Picture 2">
            <a:extLst>
              <a:ext uri="{FF2B5EF4-FFF2-40B4-BE49-F238E27FC236}">
                <a16:creationId xmlns:a16="http://schemas.microsoft.com/office/drawing/2014/main" id="{69030EE8-4070-7414-E98A-9DE31104A0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588"/>
          <a:stretch/>
        </p:blipFill>
        <p:spPr bwMode="auto">
          <a:xfrm>
            <a:off x="684318" y="1695973"/>
            <a:ext cx="7681534" cy="139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C51C67EC-8A2D-150E-27D0-DB6B28305668}"/>
              </a:ext>
            </a:extLst>
          </p:cNvPr>
          <p:cNvSpPr txBox="1"/>
          <p:nvPr/>
        </p:nvSpPr>
        <p:spPr>
          <a:xfrm>
            <a:off x="684318" y="2703631"/>
            <a:ext cx="6192688" cy="369332"/>
          </a:xfrm>
          <a:prstGeom prst="rect">
            <a:avLst/>
          </a:prstGeom>
          <a:noFill/>
        </p:spPr>
        <p:txBody>
          <a:bodyPr wrap="square" rtlCol="0">
            <a:spAutoFit/>
          </a:bodyPr>
          <a:lstStyle/>
          <a:p>
            <a:r>
              <a:rPr lang="en-GB" dirty="0"/>
              <a:t>Table 9.1: Nutrient standards for Adults, chapter 9, page 148</a:t>
            </a:r>
          </a:p>
        </p:txBody>
      </p:sp>
    </p:spTree>
    <p:extLst>
      <p:ext uri="{BB962C8B-B14F-4D97-AF65-F5344CB8AC3E}">
        <p14:creationId xmlns:p14="http://schemas.microsoft.com/office/powerpoint/2010/main" val="2641904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04D528-D88A-EF84-C57A-EB98469E1BE0}"/>
              </a:ext>
            </a:extLst>
          </p:cNvPr>
          <p:cNvPicPr>
            <a:picLocks noChangeAspect="1"/>
          </p:cNvPicPr>
          <p:nvPr/>
        </p:nvPicPr>
        <p:blipFill>
          <a:blip r:embed="rId4"/>
          <a:stretch>
            <a:fillRect/>
          </a:stretch>
        </p:blipFill>
        <p:spPr>
          <a:xfrm>
            <a:off x="281541" y="116632"/>
            <a:ext cx="4608512" cy="6934131"/>
          </a:xfrm>
          <a:prstGeom prst="rect">
            <a:avLst/>
          </a:prstGeom>
        </p:spPr>
      </p:pic>
      <p:pic>
        <p:nvPicPr>
          <p:cNvPr id="12" name="Picture 2">
            <a:extLst>
              <a:ext uri="{FF2B5EF4-FFF2-40B4-BE49-F238E27FC236}">
                <a16:creationId xmlns:a16="http://schemas.microsoft.com/office/drawing/2014/main" id="{CB7849C6-1B89-7EEC-76D7-10E15571E47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00"/>
          <a:stretch/>
        </p:blipFill>
        <p:spPr bwMode="auto">
          <a:xfrm>
            <a:off x="4924942" y="5805264"/>
            <a:ext cx="4219058"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17C85AAB-85C3-F8A9-C9F4-F3E79C0BEF01}"/>
              </a:ext>
            </a:extLst>
          </p:cNvPr>
          <p:cNvSpPr txBox="1"/>
          <p:nvPr/>
        </p:nvSpPr>
        <p:spPr>
          <a:xfrm>
            <a:off x="4890053" y="1659285"/>
            <a:ext cx="3744416" cy="3108543"/>
          </a:xfrm>
          <a:prstGeom prst="rect">
            <a:avLst/>
          </a:prstGeom>
          <a:noFill/>
        </p:spPr>
        <p:txBody>
          <a:bodyPr wrap="square" rtlCol="0">
            <a:spAutoFit/>
          </a:bodyPr>
          <a:lstStyle/>
          <a:p>
            <a:r>
              <a:rPr lang="en-GB" sz="2800" dirty="0"/>
              <a:t>Table 9.3 Example of menu day parts model for food and beverages in care settings. </a:t>
            </a:r>
          </a:p>
          <a:p>
            <a:endParaRPr lang="en-GB" sz="2800" dirty="0"/>
          </a:p>
          <a:p>
            <a:r>
              <a:rPr lang="en-GB" sz="2800" dirty="0"/>
              <a:t>Chapter 9, page 153, Digest 2</a:t>
            </a:r>
            <a:r>
              <a:rPr lang="en-GB" sz="2800" baseline="30000" dirty="0"/>
              <a:t>nd</a:t>
            </a:r>
            <a:r>
              <a:rPr lang="en-GB" sz="2800" dirty="0"/>
              <a:t> Edition (2019)</a:t>
            </a:r>
          </a:p>
        </p:txBody>
      </p:sp>
      <p:sp>
        <p:nvSpPr>
          <p:cNvPr id="10" name="Footer Placeholder 9">
            <a:extLst>
              <a:ext uri="{FF2B5EF4-FFF2-40B4-BE49-F238E27FC236}">
                <a16:creationId xmlns:a16="http://schemas.microsoft.com/office/drawing/2014/main" id="{6EAFAEBE-1002-0CCA-F962-9FE9572C9C4F}"/>
              </a:ext>
            </a:extLst>
          </p:cNvPr>
          <p:cNvSpPr>
            <a:spLocks noGrp="1"/>
          </p:cNvSpPr>
          <p:nvPr>
            <p:ph type="ftr" sz="quarter" idx="11"/>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100017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082" y="404664"/>
            <a:ext cx="2664005" cy="100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38884" y="2996952"/>
            <a:ext cx="7772400" cy="1470025"/>
          </a:xfrm>
        </p:spPr>
        <p:txBody>
          <a:bodyPr>
            <a:normAutofit fontScale="90000"/>
          </a:bodyPr>
          <a:lstStyle/>
          <a:p>
            <a:r>
              <a:rPr lang="en-GB" sz="4000" b="1" dirty="0">
                <a:latin typeface="Arial" panose="020B0604020202020204" pitchFamily="34" charset="0"/>
                <a:cs typeface="Arial" panose="020B0604020202020204" pitchFamily="34" charset="0"/>
              </a:rPr>
              <a:t>Analysing Menu Capacity Activity: A la Carte Menu</a:t>
            </a:r>
            <a:br>
              <a:rPr lang="en-GB"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Joanna Instone</a:t>
            </a:r>
            <a:br>
              <a:rPr lang="en-GB" sz="36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NHS England and NHS Improvement</a:t>
            </a:r>
            <a:br>
              <a:rPr lang="en-GB" sz="31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Digest Review Lead for Chapter 7</a:t>
            </a:r>
            <a:br>
              <a:rPr lang="en-GB" sz="3600" dirty="0">
                <a:latin typeface="Arial" panose="020B0604020202020204" pitchFamily="34" charset="0"/>
                <a:cs typeface="Arial" panose="020B0604020202020204" pitchFamily="34" charset="0"/>
              </a:rPr>
            </a:br>
            <a:endParaRPr lang="en-GB" sz="2700"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8C6A6ADE-120D-BA52-3F32-C09765712A6C}"/>
              </a:ext>
            </a:extLst>
          </p:cNvPr>
          <p:cNvSpPr>
            <a:spLocks noGrp="1"/>
          </p:cNvSpPr>
          <p:nvPr>
            <p:ph type="ftr" sz="quarter" idx="11"/>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3896484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B9050F-7FEA-4720-85A5-04A8183F1F52}"/>
              </a:ext>
            </a:extLst>
          </p:cNvPr>
          <p:cNvSpPr>
            <a:spLocks noGrp="1"/>
          </p:cNvSpPr>
          <p:nvPr>
            <p:ph type="title"/>
          </p:nvPr>
        </p:nvSpPr>
        <p:spPr/>
        <p:txBody>
          <a:bodyPr/>
          <a:lstStyle/>
          <a:p>
            <a:r>
              <a:rPr lang="en-GB" dirty="0"/>
              <a:t>Principles</a:t>
            </a:r>
          </a:p>
        </p:txBody>
      </p:sp>
      <p:grpSp>
        <p:nvGrpSpPr>
          <p:cNvPr id="9" name="Group 8">
            <a:extLst>
              <a:ext uri="{FF2B5EF4-FFF2-40B4-BE49-F238E27FC236}">
                <a16:creationId xmlns:a16="http://schemas.microsoft.com/office/drawing/2014/main" id="{FFE82F3F-59A9-47ED-8582-9A80681602B1}"/>
              </a:ext>
            </a:extLst>
          </p:cNvPr>
          <p:cNvGrpSpPr/>
          <p:nvPr/>
        </p:nvGrpSpPr>
        <p:grpSpPr>
          <a:xfrm>
            <a:off x="553567" y="1265221"/>
            <a:ext cx="7692834" cy="4327558"/>
            <a:chOff x="725583" y="1584355"/>
            <a:chExt cx="7692834" cy="4327558"/>
          </a:xfrm>
        </p:grpSpPr>
        <p:sp>
          <p:nvSpPr>
            <p:cNvPr id="5" name="Rectangle 4">
              <a:extLst>
                <a:ext uri="{FF2B5EF4-FFF2-40B4-BE49-F238E27FC236}">
                  <a16:creationId xmlns:a16="http://schemas.microsoft.com/office/drawing/2014/main" id="{97364BEF-6509-422E-9456-6B6733148818}"/>
                </a:ext>
              </a:extLst>
            </p:cNvPr>
            <p:cNvSpPr/>
            <p:nvPr/>
          </p:nvSpPr>
          <p:spPr>
            <a:xfrm>
              <a:off x="725584" y="1584355"/>
              <a:ext cx="7692833" cy="1213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t>AIM:</a:t>
              </a:r>
            </a:p>
            <a:p>
              <a:pPr lvl="1"/>
              <a:r>
                <a:rPr lang="en-GB" dirty="0"/>
                <a:t>To confirm that the a la carte menu can supply sufficient energy and protein to meet the daily nutritional requirements of both nutritionally well and nutritionally vulnerable patients</a:t>
              </a:r>
            </a:p>
          </p:txBody>
        </p:sp>
        <p:sp>
          <p:nvSpPr>
            <p:cNvPr id="6" name="Rectangle 5">
              <a:extLst>
                <a:ext uri="{FF2B5EF4-FFF2-40B4-BE49-F238E27FC236}">
                  <a16:creationId xmlns:a16="http://schemas.microsoft.com/office/drawing/2014/main" id="{2A7299B4-9474-45EC-8087-D3645BEDB11B}"/>
                </a:ext>
              </a:extLst>
            </p:cNvPr>
            <p:cNvSpPr/>
            <p:nvPr/>
          </p:nvSpPr>
          <p:spPr>
            <a:xfrm>
              <a:off x="725583" y="3007260"/>
              <a:ext cx="7692833" cy="71522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a:t>Assume the patient eats all of the dishes they have chosen</a:t>
              </a:r>
              <a:endParaRPr lang="en-GB" dirty="0"/>
            </a:p>
          </p:txBody>
        </p:sp>
        <p:sp>
          <p:nvSpPr>
            <p:cNvPr id="7" name="Rectangle 6">
              <a:extLst>
                <a:ext uri="{FF2B5EF4-FFF2-40B4-BE49-F238E27FC236}">
                  <a16:creationId xmlns:a16="http://schemas.microsoft.com/office/drawing/2014/main" id="{99DC0AA2-D52F-4EF4-B3E3-95B4530A6A18}"/>
                </a:ext>
              </a:extLst>
            </p:cNvPr>
            <p:cNvSpPr/>
            <p:nvPr/>
          </p:nvSpPr>
          <p:spPr>
            <a:xfrm>
              <a:off x="725583" y="3932224"/>
              <a:ext cx="7692833" cy="131727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t>Separately analyse: </a:t>
              </a:r>
            </a:p>
            <a:p>
              <a:pPr marL="742950" lvl="1" indent="-285750">
                <a:buFont typeface="Arial" panose="020B0604020202020204" pitchFamily="34" charset="0"/>
                <a:buChar char="•"/>
              </a:pPr>
              <a:r>
                <a:rPr lang="en-GB" dirty="0"/>
                <a:t>vegetarian / vegan choices</a:t>
              </a:r>
            </a:p>
            <a:p>
              <a:pPr marL="742950" lvl="1" indent="-285750">
                <a:buFont typeface="Arial" panose="020B0604020202020204" pitchFamily="34" charset="0"/>
                <a:buChar char="•"/>
              </a:pPr>
              <a:r>
                <a:rPr lang="en-GB" dirty="0"/>
                <a:t>religious/ cultural choices and special diets</a:t>
              </a:r>
            </a:p>
            <a:p>
              <a:pPr marL="742950" lvl="1" indent="-285750">
                <a:buFont typeface="Arial" panose="020B0604020202020204" pitchFamily="34" charset="0"/>
                <a:buChar char="•"/>
              </a:pPr>
              <a:r>
                <a:rPr lang="en-GB" dirty="0"/>
                <a:t>sandwiches and salads  </a:t>
              </a:r>
            </a:p>
          </p:txBody>
        </p:sp>
        <p:sp>
          <p:nvSpPr>
            <p:cNvPr id="8" name="Rectangle 7">
              <a:extLst>
                <a:ext uri="{FF2B5EF4-FFF2-40B4-BE49-F238E27FC236}">
                  <a16:creationId xmlns:a16="http://schemas.microsoft.com/office/drawing/2014/main" id="{16FE53CB-5B6E-4EB3-8D51-B5BFF74C86F8}"/>
                </a:ext>
              </a:extLst>
            </p:cNvPr>
            <p:cNvSpPr/>
            <p:nvPr/>
          </p:nvSpPr>
          <p:spPr>
            <a:xfrm>
              <a:off x="725584" y="5459240"/>
              <a:ext cx="7692833" cy="45267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t>Analyse the menu on 3 days – including one weekend day</a:t>
              </a:r>
            </a:p>
          </p:txBody>
        </p:sp>
      </p:grpSp>
      <p:sp>
        <p:nvSpPr>
          <p:cNvPr id="10" name="Rectangle 9">
            <a:extLst>
              <a:ext uri="{FF2B5EF4-FFF2-40B4-BE49-F238E27FC236}">
                <a16:creationId xmlns:a16="http://schemas.microsoft.com/office/drawing/2014/main" id="{792F5968-0186-48F0-A1A6-4A3509097F1E}"/>
              </a:ext>
            </a:extLst>
          </p:cNvPr>
          <p:cNvSpPr/>
          <p:nvPr/>
        </p:nvSpPr>
        <p:spPr>
          <a:xfrm>
            <a:off x="553567" y="5776111"/>
            <a:ext cx="7692833" cy="452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Begin by nutritionally analyse food and drink choices/recipes</a:t>
            </a:r>
          </a:p>
        </p:txBody>
      </p:sp>
      <p:sp>
        <p:nvSpPr>
          <p:cNvPr id="11" name="BJPseudoFooter">
            <a:extLst>
              <a:ext uri="{FF2B5EF4-FFF2-40B4-BE49-F238E27FC236}">
                <a16:creationId xmlns:a16="http://schemas.microsoft.com/office/drawing/2014/main" id="{169FE1DD-98DE-9386-A9CA-00B737D56C04}"/>
              </a:ext>
            </a:extLst>
          </p:cNvPr>
          <p:cNvSpPr txBox="1"/>
          <p:nvPr>
            <p:custDataLst>
              <p:tags r:id="rId1"/>
            </p:custDataLst>
          </p:nvPr>
        </p:nvSpPr>
        <p:spPr>
          <a:xfrm>
            <a:off x="127000" y="6629856"/>
            <a:ext cx="8890000" cy="215444"/>
          </a:xfrm>
          <a:prstGeom prst="rect">
            <a:avLst/>
          </a:prstGeom>
          <a:noFill/>
        </p:spPr>
        <p:txBody>
          <a:bodyPr vert="horz" rtlCol="0">
            <a:spAutoFit/>
          </a:bodyPr>
          <a:lstStyle/>
          <a:p>
            <a:r>
              <a:rPr lang="en-GB" sz="800">
                <a:solidFill>
                  <a:srgbClr val="A5A5A5"/>
                </a:solidFill>
                <a:latin typeface="Calibri" panose="020F0502020204030204" pitchFamily="34" charset="0"/>
              </a:rPr>
              <a:t>ISS Classification -</a:t>
            </a:r>
            <a:r>
              <a:rPr lang="en-GB" sz="800">
                <a:solidFill>
                  <a:srgbClr val="000000"/>
                </a:solidFill>
                <a:latin typeface="Calibri" panose="020F0502020204030204" pitchFamily="34" charset="0"/>
              </a:rPr>
              <a:t> </a:t>
            </a:r>
            <a:r>
              <a:rPr lang="en-GB" sz="800">
                <a:solidFill>
                  <a:srgbClr val="00C000"/>
                </a:solidFill>
                <a:latin typeface="Calibri" panose="020F0502020204030204" pitchFamily="34" charset="0"/>
              </a:rPr>
              <a:t>Unrestricted</a:t>
            </a:r>
          </a:p>
        </p:txBody>
      </p:sp>
    </p:spTree>
    <p:extLst>
      <p:ext uri="{BB962C8B-B14F-4D97-AF65-F5344CB8AC3E}">
        <p14:creationId xmlns:p14="http://schemas.microsoft.com/office/powerpoint/2010/main" val="616878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D2C0FC-C298-4D09-8873-723480BEBB64}"/>
              </a:ext>
            </a:extLst>
          </p:cNvPr>
          <p:cNvSpPr>
            <a:spLocks noGrp="1"/>
          </p:cNvSpPr>
          <p:nvPr>
            <p:ph sz="quarter" idx="10"/>
          </p:nvPr>
        </p:nvSpPr>
        <p:spPr>
          <a:xfrm>
            <a:off x="457200" y="1268760"/>
            <a:ext cx="7737674" cy="3952473"/>
          </a:xfrm>
        </p:spPr>
        <p:txBody>
          <a:bodyPr/>
          <a:lstStyle/>
          <a:p>
            <a:pPr marL="342900" indent="-342900">
              <a:buAutoNum type="arabicPeriod"/>
            </a:pPr>
            <a:r>
              <a:rPr lang="en-GB" sz="1600" dirty="0"/>
              <a:t>Analyse the </a:t>
            </a:r>
            <a:r>
              <a:rPr lang="en-GB" sz="1600" dirty="0">
                <a:highlight>
                  <a:srgbClr val="FFFF00"/>
                </a:highlight>
              </a:rPr>
              <a:t>minimum choices</a:t>
            </a:r>
          </a:p>
          <a:p>
            <a:pPr marL="800100" lvl="1" indent="-342900">
              <a:buFont typeface="+mj-lt"/>
              <a:buAutoNum type="alphaLcParenR"/>
            </a:pPr>
            <a:r>
              <a:rPr lang="en-GB" dirty="0">
                <a:highlight>
                  <a:srgbClr val="FFFF00"/>
                </a:highlight>
              </a:rPr>
              <a:t>FIXED: </a:t>
            </a:r>
            <a:r>
              <a:rPr lang="en-GB" dirty="0"/>
              <a:t>Choose the minimum options for breakfast, snacks and milk allowance. Total the nutritional values. Compare with the standards for the nutritionally well patient.</a:t>
            </a:r>
          </a:p>
          <a:p>
            <a:pPr marL="800100" lvl="1" indent="-342900">
              <a:buFont typeface="+mj-lt"/>
              <a:buAutoNum type="alphaLcParenR"/>
            </a:pPr>
            <a:r>
              <a:rPr lang="en-GB" dirty="0">
                <a:highlight>
                  <a:srgbClr val="FFFF00"/>
                </a:highlight>
              </a:rPr>
              <a:t>VARIABLE: </a:t>
            </a:r>
            <a:r>
              <a:rPr lang="en-GB" dirty="0"/>
              <a:t>Calculate the variable meal choices for lunch and dinner: (starter, main, starch and vegetables, sauces/gravy and condiments and dessert.) Total these and compare with the standards for the nutritionally well patient .</a:t>
            </a:r>
          </a:p>
          <a:p>
            <a:pPr marL="800100" lvl="1" indent="-342900">
              <a:buFont typeface="+mj-lt"/>
              <a:buAutoNum type="alphaLcParenR"/>
            </a:pPr>
            <a:r>
              <a:rPr lang="en-GB" dirty="0"/>
              <a:t>Calculate the full day – fixed plus variable</a:t>
            </a:r>
          </a:p>
          <a:p>
            <a:pPr marL="342900" indent="-342900">
              <a:buAutoNum type="arabicPeriod"/>
            </a:pPr>
            <a:r>
              <a:rPr lang="en-GB" sz="1600" dirty="0"/>
              <a:t>Analyse the </a:t>
            </a:r>
            <a:r>
              <a:rPr lang="en-GB" sz="1600" dirty="0">
                <a:highlight>
                  <a:srgbClr val="FFFF00"/>
                </a:highlight>
              </a:rPr>
              <a:t>maximum choices</a:t>
            </a:r>
          </a:p>
          <a:p>
            <a:pPr marL="800100" lvl="1" indent="-342900">
              <a:buFont typeface="+mj-lt"/>
              <a:buAutoNum type="alphaLcParenR"/>
            </a:pPr>
            <a:r>
              <a:rPr lang="en-GB" dirty="0">
                <a:highlight>
                  <a:srgbClr val="FFFF00"/>
                </a:highlight>
              </a:rPr>
              <a:t>FIXED: </a:t>
            </a:r>
            <a:r>
              <a:rPr lang="en-GB" dirty="0"/>
              <a:t>Choose the maximum options for breakfast, snacks and milk allowance. Total these and compare with the standards for the nutritionally vulnerable patient.</a:t>
            </a:r>
          </a:p>
          <a:p>
            <a:pPr marL="800100" lvl="1" indent="-342900">
              <a:buFont typeface="+mj-lt"/>
              <a:buAutoNum type="alphaLcParenR"/>
            </a:pPr>
            <a:r>
              <a:rPr lang="en-GB" dirty="0">
                <a:highlight>
                  <a:srgbClr val="FFFF00"/>
                </a:highlight>
              </a:rPr>
              <a:t>VARIABLE: </a:t>
            </a:r>
            <a:r>
              <a:rPr lang="en-GB" dirty="0"/>
              <a:t>Calculate the variable meal choices for lunch and dinner: (starter, main, starch and vegetables, sauces/gravy and condiments and dessert). Total these and compare with the standards for the nutritionally vulnerable patient .</a:t>
            </a:r>
          </a:p>
          <a:p>
            <a:pPr marL="800100" lvl="1" indent="-342900">
              <a:buFont typeface="+mj-lt"/>
              <a:buAutoNum type="alphaLcParenR"/>
            </a:pPr>
            <a:r>
              <a:rPr lang="en-GB" dirty="0"/>
              <a:t>Calculate the full day – fixed plus variable</a:t>
            </a:r>
          </a:p>
          <a:p>
            <a:pPr marL="342900" indent="-342900">
              <a:buAutoNum type="arabicPeriod"/>
            </a:pPr>
            <a:r>
              <a:rPr lang="en-GB" sz="1600" dirty="0"/>
              <a:t>Calculate the average for the full menu and compare with standards</a:t>
            </a:r>
          </a:p>
          <a:p>
            <a:pPr marL="342900" indent="-342900">
              <a:buAutoNum type="arabicPeriod"/>
            </a:pPr>
            <a:endParaRPr lang="en-GB" dirty="0"/>
          </a:p>
          <a:p>
            <a:pPr marL="342900" indent="-342900">
              <a:buAutoNum type="arabicPeriod"/>
            </a:pPr>
            <a:endParaRPr lang="en-GB" dirty="0"/>
          </a:p>
          <a:p>
            <a:pPr marL="0" indent="0">
              <a:buNone/>
            </a:pPr>
            <a:r>
              <a:rPr lang="en-GB" dirty="0"/>
              <a:t>Source: Chapter 10, page 168. Digest 2</a:t>
            </a:r>
            <a:r>
              <a:rPr lang="en-GB" baseline="30000" dirty="0"/>
              <a:t>nd</a:t>
            </a:r>
            <a:r>
              <a:rPr lang="en-GB" dirty="0"/>
              <a:t> Edition (2019) </a:t>
            </a:r>
          </a:p>
        </p:txBody>
      </p:sp>
      <p:sp>
        <p:nvSpPr>
          <p:cNvPr id="3" name="Title 2">
            <a:extLst>
              <a:ext uri="{FF2B5EF4-FFF2-40B4-BE49-F238E27FC236}">
                <a16:creationId xmlns:a16="http://schemas.microsoft.com/office/drawing/2014/main" id="{31DE4CA8-FF78-4D2B-BCAE-2FF2A5EB3538}"/>
              </a:ext>
            </a:extLst>
          </p:cNvPr>
          <p:cNvSpPr>
            <a:spLocks noGrp="1"/>
          </p:cNvSpPr>
          <p:nvPr>
            <p:ph type="title"/>
          </p:nvPr>
        </p:nvSpPr>
        <p:spPr/>
        <p:txBody>
          <a:bodyPr/>
          <a:lstStyle/>
          <a:p>
            <a:r>
              <a:rPr lang="en-GB" dirty="0"/>
              <a:t>Method: one day</a:t>
            </a:r>
          </a:p>
        </p:txBody>
      </p:sp>
      <p:sp>
        <p:nvSpPr>
          <p:cNvPr id="6" name="BJPseudoFooter">
            <a:extLst>
              <a:ext uri="{FF2B5EF4-FFF2-40B4-BE49-F238E27FC236}">
                <a16:creationId xmlns:a16="http://schemas.microsoft.com/office/drawing/2014/main" id="{E00159F4-A84D-76B3-32AF-367DC7FC7FCC}"/>
              </a:ext>
            </a:extLst>
          </p:cNvPr>
          <p:cNvSpPr txBox="1"/>
          <p:nvPr>
            <p:custDataLst>
              <p:tags r:id="rId1"/>
            </p:custDataLst>
          </p:nvPr>
        </p:nvSpPr>
        <p:spPr>
          <a:xfrm>
            <a:off x="127000" y="6629856"/>
            <a:ext cx="8890000" cy="215444"/>
          </a:xfrm>
          <a:prstGeom prst="rect">
            <a:avLst/>
          </a:prstGeom>
          <a:noFill/>
        </p:spPr>
        <p:txBody>
          <a:bodyPr vert="horz" rtlCol="0">
            <a:spAutoFit/>
          </a:bodyPr>
          <a:lstStyle/>
          <a:p>
            <a:r>
              <a:rPr lang="en-GB" sz="800">
                <a:solidFill>
                  <a:srgbClr val="A5A5A5"/>
                </a:solidFill>
                <a:latin typeface="Calibri" panose="020F0502020204030204" pitchFamily="34" charset="0"/>
              </a:rPr>
              <a:t>ISS Classification -</a:t>
            </a:r>
            <a:r>
              <a:rPr lang="en-GB" sz="800">
                <a:solidFill>
                  <a:srgbClr val="000000"/>
                </a:solidFill>
                <a:latin typeface="Calibri" panose="020F0502020204030204" pitchFamily="34" charset="0"/>
              </a:rPr>
              <a:t> </a:t>
            </a:r>
            <a:r>
              <a:rPr lang="en-GB" sz="800">
                <a:solidFill>
                  <a:srgbClr val="00C000"/>
                </a:solidFill>
                <a:latin typeface="Calibri" panose="020F0502020204030204" pitchFamily="34" charset="0"/>
              </a:rPr>
              <a:t>Unrestricted</a:t>
            </a:r>
          </a:p>
        </p:txBody>
      </p:sp>
    </p:spTree>
    <p:extLst>
      <p:ext uri="{BB962C8B-B14F-4D97-AF65-F5344CB8AC3E}">
        <p14:creationId xmlns:p14="http://schemas.microsoft.com/office/powerpoint/2010/main" val="4285762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285" y="203560"/>
            <a:ext cx="8229600" cy="1143000"/>
          </a:xfrm>
        </p:spPr>
        <p:txBody>
          <a:bodyPr>
            <a:noAutofit/>
          </a:bodyPr>
          <a:lstStyle/>
          <a:p>
            <a:r>
              <a:rPr lang="en-GB" sz="4000" b="1" dirty="0"/>
              <a:t>Webinar Outline </a:t>
            </a:r>
          </a:p>
        </p:txBody>
      </p:sp>
      <p:pic>
        <p:nvPicPr>
          <p:cNvPr id="205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6653" y="1378693"/>
            <a:ext cx="7776864" cy="4324261"/>
          </a:xfrm>
          <a:prstGeom prst="rect">
            <a:avLst/>
          </a:prstGeom>
          <a:noFill/>
        </p:spPr>
        <p:txBody>
          <a:bodyPr wrap="square" rtlCol="0">
            <a:spAutoFit/>
          </a:bodyPr>
          <a:lstStyle/>
          <a:p>
            <a:r>
              <a:rPr lang="en-GB" sz="2500" b="1" dirty="0"/>
              <a:t>3:00pm</a:t>
            </a:r>
            <a:r>
              <a:rPr lang="en-GB" sz="2500" dirty="0"/>
              <a:t> 	Introduction the BDA’s Digest  and nutrition 		targets for hospital menus </a:t>
            </a:r>
          </a:p>
          <a:p>
            <a:endParaRPr lang="en-GB" sz="2000" dirty="0"/>
          </a:p>
          <a:p>
            <a:r>
              <a:rPr lang="en-GB" sz="2500" b="1" dirty="0"/>
              <a:t>3:20pm 	</a:t>
            </a:r>
            <a:r>
              <a:rPr lang="en-GB" sz="2500" dirty="0"/>
              <a:t>Menu capacity activity 1: A la carte menu</a:t>
            </a:r>
          </a:p>
          <a:p>
            <a:endParaRPr lang="en-GB" sz="2500" dirty="0"/>
          </a:p>
          <a:p>
            <a:r>
              <a:rPr lang="en-GB" sz="2500" b="1" dirty="0"/>
              <a:t>3:40pm</a:t>
            </a:r>
            <a:r>
              <a:rPr lang="en-GB" sz="2500" dirty="0"/>
              <a:t> 	Menu capacity activity 2: Cyclical menu</a:t>
            </a:r>
          </a:p>
          <a:p>
            <a:endParaRPr lang="en-GB" sz="2500" dirty="0"/>
          </a:p>
          <a:p>
            <a:r>
              <a:rPr lang="en-GB" sz="2500" b="1" dirty="0"/>
              <a:t>4.00pm 	</a:t>
            </a:r>
            <a:r>
              <a:rPr lang="en-GB" sz="2500" dirty="0"/>
              <a:t>Menu assessment checklist and a new 			menu capacity method </a:t>
            </a:r>
          </a:p>
          <a:p>
            <a:endParaRPr lang="en-GB" sz="2000" dirty="0"/>
          </a:p>
          <a:p>
            <a:r>
              <a:rPr lang="en-GB" sz="2500" b="1" dirty="0"/>
              <a:t>4.20pm</a:t>
            </a:r>
            <a:r>
              <a:rPr lang="en-GB" sz="2500" dirty="0"/>
              <a:t>	Questions and close</a:t>
            </a:r>
          </a:p>
        </p:txBody>
      </p:sp>
      <p:sp>
        <p:nvSpPr>
          <p:cNvPr id="3" name="Footer Placeholder 2">
            <a:extLst>
              <a:ext uri="{FF2B5EF4-FFF2-40B4-BE49-F238E27FC236}">
                <a16:creationId xmlns:a16="http://schemas.microsoft.com/office/drawing/2014/main" id="{67F7A0E8-AD50-4392-B27D-C08C300D788E}"/>
              </a:ext>
            </a:extLst>
          </p:cNvPr>
          <p:cNvSpPr>
            <a:spLocks noGrp="1"/>
          </p:cNvSpPr>
          <p:nvPr>
            <p:ph type="ftr" sz="quarter" idx="11"/>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833830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ECF6E0-8E7D-40A5-B1DB-8A5E392BE406}"/>
              </a:ext>
            </a:extLst>
          </p:cNvPr>
          <p:cNvSpPr>
            <a:spLocks noGrp="1"/>
          </p:cNvSpPr>
          <p:nvPr>
            <p:ph type="title"/>
          </p:nvPr>
        </p:nvSpPr>
        <p:spPr>
          <a:xfrm>
            <a:off x="384773" y="137315"/>
            <a:ext cx="6567055" cy="611649"/>
          </a:xfrm>
        </p:spPr>
        <p:txBody>
          <a:bodyPr/>
          <a:lstStyle/>
          <a:p>
            <a:r>
              <a:rPr lang="en-GB" dirty="0"/>
              <a:t>Nutrition Targets</a:t>
            </a:r>
          </a:p>
        </p:txBody>
      </p:sp>
      <p:graphicFrame>
        <p:nvGraphicFramePr>
          <p:cNvPr id="8" name="Table 8">
            <a:extLst>
              <a:ext uri="{FF2B5EF4-FFF2-40B4-BE49-F238E27FC236}">
                <a16:creationId xmlns:a16="http://schemas.microsoft.com/office/drawing/2014/main" id="{DF2C6235-C975-449D-9B03-2D864E3A9A00}"/>
              </a:ext>
            </a:extLst>
          </p:cNvPr>
          <p:cNvGraphicFramePr>
            <a:graphicFrameLocks noGrp="1"/>
          </p:cNvGraphicFramePr>
          <p:nvPr/>
        </p:nvGraphicFramePr>
        <p:xfrm>
          <a:off x="504258" y="805180"/>
          <a:ext cx="6096000" cy="1747520"/>
        </p:xfrm>
        <a:graphic>
          <a:graphicData uri="http://schemas.openxmlformats.org/drawingml/2006/table">
            <a:tbl>
              <a:tblPr firstRow="1" bandRow="1">
                <a:tableStyleId>{5C22544A-7EE6-4342-B048-85BDC9FD1C3A}</a:tableStyleId>
              </a:tblPr>
              <a:tblGrid>
                <a:gridCol w="2034417">
                  <a:extLst>
                    <a:ext uri="{9D8B030D-6E8A-4147-A177-3AD203B41FA5}">
                      <a16:colId xmlns:a16="http://schemas.microsoft.com/office/drawing/2014/main" val="410613683"/>
                    </a:ext>
                  </a:extLst>
                </a:gridCol>
                <a:gridCol w="2029583">
                  <a:extLst>
                    <a:ext uri="{9D8B030D-6E8A-4147-A177-3AD203B41FA5}">
                      <a16:colId xmlns:a16="http://schemas.microsoft.com/office/drawing/2014/main" val="3922642571"/>
                    </a:ext>
                  </a:extLst>
                </a:gridCol>
                <a:gridCol w="2032000">
                  <a:extLst>
                    <a:ext uri="{9D8B030D-6E8A-4147-A177-3AD203B41FA5}">
                      <a16:colId xmlns:a16="http://schemas.microsoft.com/office/drawing/2014/main" val="423101481"/>
                    </a:ext>
                  </a:extLst>
                </a:gridCol>
              </a:tblGrid>
              <a:tr h="266935">
                <a:tc gridSpan="3">
                  <a:txBody>
                    <a:bodyPr/>
                    <a:lstStyle/>
                    <a:p>
                      <a:pPr algn="ctr"/>
                      <a:r>
                        <a:rPr lang="en-GB" dirty="0"/>
                        <a:t>Menu requirement per day</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440279077"/>
                  </a:ext>
                </a:extLst>
              </a:tr>
              <a:tr h="370840">
                <a:tc>
                  <a:txBody>
                    <a:bodyPr/>
                    <a:lstStyle/>
                    <a:p>
                      <a:r>
                        <a:rPr lang="en-GB" dirty="0">
                          <a:solidFill>
                            <a:schemeClr val="bg1"/>
                          </a:solidFill>
                        </a:rPr>
                        <a:t>Nutrient</a:t>
                      </a:r>
                    </a:p>
                  </a:txBody>
                  <a:tcPr>
                    <a:solidFill>
                      <a:srgbClr val="005EB8"/>
                    </a:solidFill>
                  </a:tcPr>
                </a:tc>
                <a:tc>
                  <a:txBody>
                    <a:bodyPr/>
                    <a:lstStyle/>
                    <a:p>
                      <a:r>
                        <a:rPr lang="en-GB" dirty="0">
                          <a:solidFill>
                            <a:schemeClr val="bg1"/>
                          </a:solidFill>
                        </a:rPr>
                        <a:t>Nutritionally well</a:t>
                      </a:r>
                    </a:p>
                  </a:txBody>
                  <a:tcPr>
                    <a:solidFill>
                      <a:srgbClr val="005EB8"/>
                    </a:solidFill>
                  </a:tcPr>
                </a:tc>
                <a:tc>
                  <a:txBody>
                    <a:bodyPr/>
                    <a:lstStyle/>
                    <a:p>
                      <a:r>
                        <a:rPr lang="en-GB" dirty="0">
                          <a:solidFill>
                            <a:schemeClr val="bg1"/>
                          </a:solidFill>
                        </a:rPr>
                        <a:t>Nutritionally vulnerable</a:t>
                      </a:r>
                    </a:p>
                  </a:txBody>
                  <a:tcPr>
                    <a:solidFill>
                      <a:srgbClr val="005EB8"/>
                    </a:solidFill>
                  </a:tcPr>
                </a:tc>
                <a:extLst>
                  <a:ext uri="{0D108BD9-81ED-4DB2-BD59-A6C34878D82A}">
                    <a16:rowId xmlns:a16="http://schemas.microsoft.com/office/drawing/2014/main" val="2966338611"/>
                  </a:ext>
                </a:extLst>
              </a:tr>
              <a:tr h="370840">
                <a:tc>
                  <a:txBody>
                    <a:bodyPr/>
                    <a:lstStyle/>
                    <a:p>
                      <a:r>
                        <a:rPr lang="en-GB" dirty="0"/>
                        <a:t>Energy (Kcal)</a:t>
                      </a:r>
                    </a:p>
                  </a:txBody>
                  <a:tcPr/>
                </a:tc>
                <a:tc gridSpan="2">
                  <a:txBody>
                    <a:bodyPr/>
                    <a:lstStyle/>
                    <a:p>
                      <a:pPr algn="ctr"/>
                      <a:r>
                        <a:rPr lang="en-GB" dirty="0"/>
                        <a:t>1840-2772</a:t>
                      </a:r>
                    </a:p>
                  </a:txBody>
                  <a:tcPr/>
                </a:tc>
                <a:tc hMerge="1">
                  <a:txBody>
                    <a:bodyPr/>
                    <a:lstStyle/>
                    <a:p>
                      <a:endParaRPr lang="en-GB" dirty="0"/>
                    </a:p>
                  </a:txBody>
                  <a:tcPr/>
                </a:tc>
                <a:extLst>
                  <a:ext uri="{0D108BD9-81ED-4DB2-BD59-A6C34878D82A}">
                    <a16:rowId xmlns:a16="http://schemas.microsoft.com/office/drawing/2014/main" val="264610867"/>
                  </a:ext>
                </a:extLst>
              </a:tr>
              <a:tr h="370840">
                <a:tc>
                  <a:txBody>
                    <a:bodyPr/>
                    <a:lstStyle/>
                    <a:p>
                      <a:r>
                        <a:rPr lang="en-GB" dirty="0"/>
                        <a:t>Protein (g)</a:t>
                      </a:r>
                    </a:p>
                  </a:txBody>
                  <a:tcPr/>
                </a:tc>
                <a:tc>
                  <a:txBody>
                    <a:bodyPr/>
                    <a:lstStyle/>
                    <a:p>
                      <a:pPr algn="ctr"/>
                      <a:r>
                        <a:rPr lang="en-GB" dirty="0"/>
                        <a:t>56</a:t>
                      </a:r>
                    </a:p>
                  </a:txBody>
                  <a:tcPr/>
                </a:tc>
                <a:tc>
                  <a:txBody>
                    <a:bodyPr/>
                    <a:lstStyle/>
                    <a:p>
                      <a:pPr algn="ctr"/>
                      <a:r>
                        <a:rPr lang="en-GB" dirty="0"/>
                        <a:t>66-83</a:t>
                      </a:r>
                    </a:p>
                  </a:txBody>
                  <a:tcPr/>
                </a:tc>
                <a:extLst>
                  <a:ext uri="{0D108BD9-81ED-4DB2-BD59-A6C34878D82A}">
                    <a16:rowId xmlns:a16="http://schemas.microsoft.com/office/drawing/2014/main" val="2469672299"/>
                  </a:ext>
                </a:extLst>
              </a:tr>
            </a:tbl>
          </a:graphicData>
        </a:graphic>
      </p:graphicFrame>
      <p:graphicFrame>
        <p:nvGraphicFramePr>
          <p:cNvPr id="9" name="Table 8">
            <a:extLst>
              <a:ext uri="{FF2B5EF4-FFF2-40B4-BE49-F238E27FC236}">
                <a16:creationId xmlns:a16="http://schemas.microsoft.com/office/drawing/2014/main" id="{0465DCE9-C447-43B9-BCD7-9975AC31E24C}"/>
              </a:ext>
            </a:extLst>
          </p:cNvPr>
          <p:cNvGraphicFramePr>
            <a:graphicFrameLocks noGrp="1"/>
          </p:cNvGraphicFramePr>
          <p:nvPr>
            <p:extLst>
              <p:ext uri="{D42A27DB-BD31-4B8C-83A1-F6EECF244321}">
                <p14:modId xmlns:p14="http://schemas.microsoft.com/office/powerpoint/2010/main" val="3697261616"/>
              </p:ext>
            </p:extLst>
          </p:nvPr>
        </p:nvGraphicFramePr>
        <p:xfrm>
          <a:off x="504258" y="2685175"/>
          <a:ext cx="6211632" cy="1752600"/>
        </p:xfrm>
        <a:graphic>
          <a:graphicData uri="http://schemas.openxmlformats.org/drawingml/2006/table">
            <a:tbl>
              <a:tblPr firstRow="1" bandRow="1">
                <a:tableStyleId>{5C22544A-7EE6-4342-B048-85BDC9FD1C3A}</a:tableStyleId>
              </a:tblPr>
              <a:tblGrid>
                <a:gridCol w="2034417">
                  <a:extLst>
                    <a:ext uri="{9D8B030D-6E8A-4147-A177-3AD203B41FA5}">
                      <a16:colId xmlns:a16="http://schemas.microsoft.com/office/drawing/2014/main" val="410613683"/>
                    </a:ext>
                  </a:extLst>
                </a:gridCol>
                <a:gridCol w="2029583">
                  <a:extLst>
                    <a:ext uri="{9D8B030D-6E8A-4147-A177-3AD203B41FA5}">
                      <a16:colId xmlns:a16="http://schemas.microsoft.com/office/drawing/2014/main" val="3922642571"/>
                    </a:ext>
                  </a:extLst>
                </a:gridCol>
                <a:gridCol w="2147632">
                  <a:extLst>
                    <a:ext uri="{9D8B030D-6E8A-4147-A177-3AD203B41FA5}">
                      <a16:colId xmlns:a16="http://schemas.microsoft.com/office/drawing/2014/main" val="423101481"/>
                    </a:ext>
                  </a:extLst>
                </a:gridCol>
              </a:tblGrid>
              <a:tr h="370840">
                <a:tc gridSpan="3">
                  <a:txBody>
                    <a:bodyPr/>
                    <a:lstStyle/>
                    <a:p>
                      <a:pPr algn="ctr"/>
                      <a:r>
                        <a:rPr lang="en-GB" dirty="0"/>
                        <a:t>Complete Meal: starter + main+ dessert (60%)</a:t>
                      </a:r>
                    </a:p>
                  </a:txBody>
                  <a:tcPr>
                    <a:solidFill>
                      <a:schemeClr val="accent4">
                        <a:lumMod val="75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440279077"/>
                  </a:ext>
                </a:extLst>
              </a:tr>
              <a:tr h="370840">
                <a:tc>
                  <a:txBody>
                    <a:bodyPr/>
                    <a:lstStyle/>
                    <a:p>
                      <a:r>
                        <a:rPr lang="en-GB" dirty="0">
                          <a:solidFill>
                            <a:schemeClr val="bg1"/>
                          </a:solidFill>
                        </a:rPr>
                        <a:t>Nutrient</a:t>
                      </a:r>
                    </a:p>
                  </a:txBody>
                  <a:tcPr>
                    <a:solidFill>
                      <a:schemeClr val="accent4">
                        <a:lumMod val="75000"/>
                      </a:schemeClr>
                    </a:solidFill>
                  </a:tcPr>
                </a:tc>
                <a:tc>
                  <a:txBody>
                    <a:bodyPr/>
                    <a:lstStyle/>
                    <a:p>
                      <a:r>
                        <a:rPr lang="en-GB" dirty="0">
                          <a:solidFill>
                            <a:schemeClr val="bg1"/>
                          </a:solidFill>
                        </a:rPr>
                        <a:t>Nutritionally well</a:t>
                      </a:r>
                    </a:p>
                  </a:txBody>
                  <a:tcPr>
                    <a:solidFill>
                      <a:schemeClr val="accent4">
                        <a:lumMod val="75000"/>
                      </a:schemeClr>
                    </a:solidFill>
                  </a:tcPr>
                </a:tc>
                <a:tc>
                  <a:txBody>
                    <a:bodyPr/>
                    <a:lstStyle/>
                    <a:p>
                      <a:r>
                        <a:rPr lang="en-GB" dirty="0">
                          <a:solidFill>
                            <a:schemeClr val="bg1"/>
                          </a:solidFill>
                        </a:rPr>
                        <a:t>Nutritionally vulnerable</a:t>
                      </a:r>
                    </a:p>
                  </a:txBody>
                  <a:tcPr>
                    <a:solidFill>
                      <a:schemeClr val="accent4">
                        <a:lumMod val="75000"/>
                      </a:schemeClr>
                    </a:solidFill>
                  </a:tcPr>
                </a:tc>
                <a:extLst>
                  <a:ext uri="{0D108BD9-81ED-4DB2-BD59-A6C34878D82A}">
                    <a16:rowId xmlns:a16="http://schemas.microsoft.com/office/drawing/2014/main" val="2966338611"/>
                  </a:ext>
                </a:extLst>
              </a:tr>
              <a:tr h="370840">
                <a:tc>
                  <a:txBody>
                    <a:bodyPr/>
                    <a:lstStyle/>
                    <a:p>
                      <a:r>
                        <a:rPr lang="en-GB" dirty="0"/>
                        <a:t>Energy (Kcal)</a:t>
                      </a:r>
                    </a:p>
                  </a:txBody>
                  <a:tcPr>
                    <a:solidFill>
                      <a:schemeClr val="accent4"/>
                    </a:solidFill>
                  </a:tcPr>
                </a:tc>
                <a:tc>
                  <a:txBody>
                    <a:bodyPr/>
                    <a:lstStyle/>
                    <a:p>
                      <a:pPr algn="ctr"/>
                      <a:r>
                        <a:rPr lang="en-GB" dirty="0"/>
                        <a:t>500</a:t>
                      </a:r>
                    </a:p>
                  </a:txBody>
                  <a:tcPr>
                    <a:solidFill>
                      <a:schemeClr val="accent4"/>
                    </a:solidFill>
                  </a:tcPr>
                </a:tc>
                <a:tc>
                  <a:txBody>
                    <a:bodyPr/>
                    <a:lstStyle/>
                    <a:p>
                      <a:pPr algn="ctr"/>
                      <a:r>
                        <a:rPr lang="en-GB" dirty="0"/>
                        <a:t>800</a:t>
                      </a:r>
                    </a:p>
                  </a:txBody>
                  <a:tcPr>
                    <a:solidFill>
                      <a:schemeClr val="accent4"/>
                    </a:solidFill>
                  </a:tcPr>
                </a:tc>
                <a:extLst>
                  <a:ext uri="{0D108BD9-81ED-4DB2-BD59-A6C34878D82A}">
                    <a16:rowId xmlns:a16="http://schemas.microsoft.com/office/drawing/2014/main" val="264610867"/>
                  </a:ext>
                </a:extLst>
              </a:tr>
              <a:tr h="370840">
                <a:tc>
                  <a:txBody>
                    <a:bodyPr/>
                    <a:lstStyle/>
                    <a:p>
                      <a:r>
                        <a:rPr lang="en-GB" dirty="0"/>
                        <a:t>Protein (g)</a:t>
                      </a:r>
                    </a:p>
                  </a:txBody>
                  <a:tcPr>
                    <a:solidFill>
                      <a:schemeClr val="accent4"/>
                    </a:solidFill>
                  </a:tcPr>
                </a:tc>
                <a:tc>
                  <a:txBody>
                    <a:bodyPr/>
                    <a:lstStyle/>
                    <a:p>
                      <a:pPr algn="ctr"/>
                      <a:r>
                        <a:rPr lang="en-GB" dirty="0"/>
                        <a:t>15</a:t>
                      </a:r>
                    </a:p>
                  </a:txBody>
                  <a:tcPr>
                    <a:solidFill>
                      <a:schemeClr val="accent4"/>
                    </a:solidFill>
                  </a:tcPr>
                </a:tc>
                <a:tc>
                  <a:txBody>
                    <a:bodyPr/>
                    <a:lstStyle/>
                    <a:p>
                      <a:pPr algn="ctr"/>
                      <a:r>
                        <a:rPr lang="en-GB" dirty="0"/>
                        <a:t>25</a:t>
                      </a:r>
                    </a:p>
                  </a:txBody>
                  <a:tcPr>
                    <a:solidFill>
                      <a:schemeClr val="accent4"/>
                    </a:solidFill>
                  </a:tcPr>
                </a:tc>
                <a:extLst>
                  <a:ext uri="{0D108BD9-81ED-4DB2-BD59-A6C34878D82A}">
                    <a16:rowId xmlns:a16="http://schemas.microsoft.com/office/drawing/2014/main" val="2469672299"/>
                  </a:ext>
                </a:extLst>
              </a:tr>
            </a:tbl>
          </a:graphicData>
        </a:graphic>
      </p:graphicFrame>
      <p:graphicFrame>
        <p:nvGraphicFramePr>
          <p:cNvPr id="10" name="Table 8">
            <a:extLst>
              <a:ext uri="{FF2B5EF4-FFF2-40B4-BE49-F238E27FC236}">
                <a16:creationId xmlns:a16="http://schemas.microsoft.com/office/drawing/2014/main" id="{83258727-4F67-41C9-96A9-D467ADF238B7}"/>
              </a:ext>
            </a:extLst>
          </p:cNvPr>
          <p:cNvGraphicFramePr>
            <a:graphicFrameLocks noGrp="1"/>
          </p:cNvGraphicFramePr>
          <p:nvPr/>
        </p:nvGraphicFramePr>
        <p:xfrm>
          <a:off x="504258" y="4570250"/>
          <a:ext cx="6327867" cy="1483360"/>
        </p:xfrm>
        <a:graphic>
          <a:graphicData uri="http://schemas.openxmlformats.org/drawingml/2006/table">
            <a:tbl>
              <a:tblPr firstRow="1" bandRow="1">
                <a:tableStyleId>{5C22544A-7EE6-4342-B048-85BDC9FD1C3A}</a:tableStyleId>
              </a:tblPr>
              <a:tblGrid>
                <a:gridCol w="1526267">
                  <a:extLst>
                    <a:ext uri="{9D8B030D-6E8A-4147-A177-3AD203B41FA5}">
                      <a16:colId xmlns:a16="http://schemas.microsoft.com/office/drawing/2014/main" val="410613683"/>
                    </a:ext>
                  </a:extLst>
                </a:gridCol>
                <a:gridCol w="1522640">
                  <a:extLst>
                    <a:ext uri="{9D8B030D-6E8A-4147-A177-3AD203B41FA5}">
                      <a16:colId xmlns:a16="http://schemas.microsoft.com/office/drawing/2014/main" val="3922642571"/>
                    </a:ext>
                  </a:extLst>
                </a:gridCol>
                <a:gridCol w="1638876">
                  <a:extLst>
                    <a:ext uri="{9D8B030D-6E8A-4147-A177-3AD203B41FA5}">
                      <a16:colId xmlns:a16="http://schemas.microsoft.com/office/drawing/2014/main" val="2934936106"/>
                    </a:ext>
                  </a:extLst>
                </a:gridCol>
                <a:gridCol w="1640084">
                  <a:extLst>
                    <a:ext uri="{9D8B030D-6E8A-4147-A177-3AD203B41FA5}">
                      <a16:colId xmlns:a16="http://schemas.microsoft.com/office/drawing/2014/main" val="423101481"/>
                    </a:ext>
                  </a:extLst>
                </a:gridCol>
              </a:tblGrid>
              <a:tr h="370840">
                <a:tc gridSpan="4">
                  <a:txBody>
                    <a:bodyPr/>
                    <a:lstStyle/>
                    <a:p>
                      <a:pPr algn="ctr"/>
                      <a:r>
                        <a:rPr lang="en-GB" dirty="0"/>
                        <a:t>Fixed items (40%)</a:t>
                      </a:r>
                    </a:p>
                  </a:txBody>
                  <a:tcPr>
                    <a:solidFill>
                      <a:schemeClr val="accent6">
                        <a:lumMod val="75000"/>
                      </a:schemeClr>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440279077"/>
                  </a:ext>
                </a:extLst>
              </a:tr>
              <a:tr h="370840">
                <a:tc>
                  <a:txBody>
                    <a:bodyPr/>
                    <a:lstStyle/>
                    <a:p>
                      <a:r>
                        <a:rPr lang="en-GB" dirty="0">
                          <a:solidFill>
                            <a:schemeClr val="bg1"/>
                          </a:solidFill>
                        </a:rPr>
                        <a:t>Nutrient</a:t>
                      </a:r>
                    </a:p>
                  </a:txBody>
                  <a:tcPr>
                    <a:solidFill>
                      <a:schemeClr val="accent6">
                        <a:lumMod val="75000"/>
                      </a:schemeClr>
                    </a:solidFill>
                  </a:tcPr>
                </a:tc>
                <a:tc>
                  <a:txBody>
                    <a:bodyPr/>
                    <a:lstStyle/>
                    <a:p>
                      <a:pPr algn="ctr"/>
                      <a:r>
                        <a:rPr lang="en-GB" dirty="0">
                          <a:solidFill>
                            <a:schemeClr val="bg1"/>
                          </a:solidFill>
                        </a:rPr>
                        <a:t>Breakfast</a:t>
                      </a:r>
                    </a:p>
                  </a:txBody>
                  <a:tcPr>
                    <a:solidFill>
                      <a:schemeClr val="accent6">
                        <a:lumMod val="75000"/>
                      </a:schemeClr>
                    </a:solidFill>
                  </a:tcPr>
                </a:tc>
                <a:tc>
                  <a:txBody>
                    <a:bodyPr/>
                    <a:lstStyle/>
                    <a:p>
                      <a:pPr algn="ctr"/>
                      <a:r>
                        <a:rPr lang="en-GB" dirty="0">
                          <a:solidFill>
                            <a:schemeClr val="bg1"/>
                          </a:solidFill>
                        </a:rPr>
                        <a:t>Snacks</a:t>
                      </a:r>
                    </a:p>
                  </a:txBody>
                  <a:tcPr>
                    <a:solidFill>
                      <a:schemeClr val="accent6">
                        <a:lumMod val="75000"/>
                      </a:schemeClr>
                    </a:solidFill>
                  </a:tcPr>
                </a:tc>
                <a:tc>
                  <a:txBody>
                    <a:bodyPr/>
                    <a:lstStyle/>
                    <a:p>
                      <a:pPr algn="ctr"/>
                      <a:r>
                        <a:rPr lang="en-GB" dirty="0">
                          <a:solidFill>
                            <a:schemeClr val="bg1"/>
                          </a:solidFill>
                        </a:rPr>
                        <a:t>Milk</a:t>
                      </a:r>
                    </a:p>
                  </a:txBody>
                  <a:tcPr>
                    <a:solidFill>
                      <a:schemeClr val="accent6">
                        <a:lumMod val="75000"/>
                      </a:schemeClr>
                    </a:solidFill>
                  </a:tcPr>
                </a:tc>
                <a:extLst>
                  <a:ext uri="{0D108BD9-81ED-4DB2-BD59-A6C34878D82A}">
                    <a16:rowId xmlns:a16="http://schemas.microsoft.com/office/drawing/2014/main" val="2966338611"/>
                  </a:ext>
                </a:extLst>
              </a:tr>
              <a:tr h="370840">
                <a:tc>
                  <a:txBody>
                    <a:bodyPr/>
                    <a:lstStyle/>
                    <a:p>
                      <a:r>
                        <a:rPr lang="en-GB" dirty="0"/>
                        <a:t>Energy (Kcal)</a:t>
                      </a:r>
                    </a:p>
                  </a:txBody>
                  <a:tcPr>
                    <a:solidFill>
                      <a:schemeClr val="accent6"/>
                    </a:solidFill>
                  </a:tcPr>
                </a:tc>
                <a:tc>
                  <a:txBody>
                    <a:bodyPr/>
                    <a:lstStyle/>
                    <a:p>
                      <a:pPr algn="ctr"/>
                      <a:r>
                        <a:rPr lang="en-GB" dirty="0"/>
                        <a:t>400-545</a:t>
                      </a:r>
                    </a:p>
                  </a:txBody>
                  <a:tcPr>
                    <a:solidFill>
                      <a:schemeClr val="accent6"/>
                    </a:solidFill>
                  </a:tcPr>
                </a:tc>
                <a:tc>
                  <a:txBody>
                    <a:bodyPr/>
                    <a:lstStyle/>
                    <a:p>
                      <a:pPr algn="ctr"/>
                      <a:r>
                        <a:rPr lang="en-GB" dirty="0"/>
                        <a:t>150-300</a:t>
                      </a:r>
                    </a:p>
                  </a:txBody>
                  <a:tcPr>
                    <a:solidFill>
                      <a:schemeClr val="accent6"/>
                    </a:solidFill>
                  </a:tcPr>
                </a:tc>
                <a:tc>
                  <a:txBody>
                    <a:bodyPr/>
                    <a:lstStyle/>
                    <a:p>
                      <a:pPr algn="ctr"/>
                      <a:r>
                        <a:rPr lang="en-GB" dirty="0"/>
                        <a:t>184-264</a:t>
                      </a:r>
                    </a:p>
                  </a:txBody>
                  <a:tcPr>
                    <a:solidFill>
                      <a:schemeClr val="accent6"/>
                    </a:solidFill>
                  </a:tcPr>
                </a:tc>
                <a:extLst>
                  <a:ext uri="{0D108BD9-81ED-4DB2-BD59-A6C34878D82A}">
                    <a16:rowId xmlns:a16="http://schemas.microsoft.com/office/drawing/2014/main" val="264610867"/>
                  </a:ext>
                </a:extLst>
              </a:tr>
              <a:tr h="370840">
                <a:tc>
                  <a:txBody>
                    <a:bodyPr/>
                    <a:lstStyle/>
                    <a:p>
                      <a:r>
                        <a:rPr lang="en-GB" dirty="0"/>
                        <a:t>Protein (g)</a:t>
                      </a:r>
                    </a:p>
                  </a:txBody>
                  <a:tcPr>
                    <a:solidFill>
                      <a:schemeClr val="accent6"/>
                    </a:solidFill>
                  </a:tcPr>
                </a:tc>
                <a:tc>
                  <a:txBody>
                    <a:bodyPr/>
                    <a:lstStyle/>
                    <a:p>
                      <a:pPr algn="ctr"/>
                      <a:r>
                        <a:rPr lang="en-GB" dirty="0"/>
                        <a:t>10 -16</a:t>
                      </a:r>
                    </a:p>
                  </a:txBody>
                  <a:tcPr>
                    <a:solidFill>
                      <a:schemeClr val="accent6"/>
                    </a:solidFill>
                  </a:tcPr>
                </a:tc>
                <a:tc>
                  <a:txBody>
                    <a:bodyPr/>
                    <a:lstStyle/>
                    <a:p>
                      <a:pPr algn="ctr"/>
                      <a:r>
                        <a:rPr lang="en-GB" dirty="0"/>
                        <a:t>2-4</a:t>
                      </a:r>
                    </a:p>
                  </a:txBody>
                  <a:tcPr>
                    <a:solidFill>
                      <a:schemeClr val="accent6"/>
                    </a:solidFill>
                  </a:tcPr>
                </a:tc>
                <a:tc>
                  <a:txBody>
                    <a:bodyPr/>
                    <a:lstStyle/>
                    <a:p>
                      <a:pPr algn="ctr"/>
                      <a:r>
                        <a:rPr lang="en-GB" dirty="0"/>
                        <a:t>14-13</a:t>
                      </a:r>
                    </a:p>
                  </a:txBody>
                  <a:tcPr>
                    <a:solidFill>
                      <a:schemeClr val="accent6"/>
                    </a:solidFill>
                  </a:tcPr>
                </a:tc>
                <a:extLst>
                  <a:ext uri="{0D108BD9-81ED-4DB2-BD59-A6C34878D82A}">
                    <a16:rowId xmlns:a16="http://schemas.microsoft.com/office/drawing/2014/main" val="2469672299"/>
                  </a:ext>
                </a:extLst>
              </a:tr>
            </a:tbl>
          </a:graphicData>
        </a:graphic>
      </p:graphicFrame>
      <p:sp>
        <p:nvSpPr>
          <p:cNvPr id="5" name="BJPseudoFooter">
            <a:extLst>
              <a:ext uri="{FF2B5EF4-FFF2-40B4-BE49-F238E27FC236}">
                <a16:creationId xmlns:a16="http://schemas.microsoft.com/office/drawing/2014/main" id="{55BDF350-548F-9AB4-2EE7-ED18E06B20FC}"/>
              </a:ext>
            </a:extLst>
          </p:cNvPr>
          <p:cNvSpPr txBox="1"/>
          <p:nvPr>
            <p:custDataLst>
              <p:tags r:id="rId1"/>
            </p:custDataLst>
          </p:nvPr>
        </p:nvSpPr>
        <p:spPr>
          <a:xfrm>
            <a:off x="127000" y="6629856"/>
            <a:ext cx="8890000" cy="215444"/>
          </a:xfrm>
          <a:prstGeom prst="rect">
            <a:avLst/>
          </a:prstGeom>
          <a:noFill/>
        </p:spPr>
        <p:txBody>
          <a:bodyPr vert="horz" rtlCol="0">
            <a:spAutoFit/>
          </a:bodyPr>
          <a:lstStyle/>
          <a:p>
            <a:r>
              <a:rPr lang="en-GB" sz="800">
                <a:solidFill>
                  <a:srgbClr val="A5A5A5"/>
                </a:solidFill>
                <a:latin typeface="Calibri" panose="020F0502020204030204" pitchFamily="34" charset="0"/>
              </a:rPr>
              <a:t>ISS Classification -</a:t>
            </a:r>
            <a:r>
              <a:rPr lang="en-GB" sz="800">
                <a:solidFill>
                  <a:srgbClr val="000000"/>
                </a:solidFill>
                <a:latin typeface="Calibri" panose="020F0502020204030204" pitchFamily="34" charset="0"/>
              </a:rPr>
              <a:t> </a:t>
            </a:r>
            <a:r>
              <a:rPr lang="en-GB" sz="800">
                <a:solidFill>
                  <a:srgbClr val="00C000"/>
                </a:solidFill>
                <a:latin typeface="Calibri" panose="020F0502020204030204" pitchFamily="34" charset="0"/>
              </a:rPr>
              <a:t>Unrestricted</a:t>
            </a:r>
          </a:p>
        </p:txBody>
      </p:sp>
    </p:spTree>
    <p:extLst>
      <p:ext uri="{BB962C8B-B14F-4D97-AF65-F5344CB8AC3E}">
        <p14:creationId xmlns:p14="http://schemas.microsoft.com/office/powerpoint/2010/main" val="29126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61F5C0-E47E-4065-AE54-CAF774E81469}"/>
              </a:ext>
            </a:extLst>
          </p:cNvPr>
          <p:cNvSpPr>
            <a:spLocks noGrp="1"/>
          </p:cNvSpPr>
          <p:nvPr>
            <p:ph type="title"/>
          </p:nvPr>
        </p:nvSpPr>
        <p:spPr>
          <a:xfrm>
            <a:off x="395536" y="199431"/>
            <a:ext cx="6567055" cy="611649"/>
          </a:xfrm>
        </p:spPr>
        <p:txBody>
          <a:bodyPr/>
          <a:lstStyle/>
          <a:p>
            <a:r>
              <a:rPr lang="en-GB" sz="2800" dirty="0"/>
              <a:t>Minimum menu capacity</a:t>
            </a:r>
          </a:p>
        </p:txBody>
      </p:sp>
      <p:graphicFrame>
        <p:nvGraphicFramePr>
          <p:cNvPr id="5" name="Table 5">
            <a:extLst>
              <a:ext uri="{FF2B5EF4-FFF2-40B4-BE49-F238E27FC236}">
                <a16:creationId xmlns:a16="http://schemas.microsoft.com/office/drawing/2014/main" id="{2769D369-B393-43BB-87AF-3E7587DD6769}"/>
              </a:ext>
            </a:extLst>
          </p:cNvPr>
          <p:cNvGraphicFramePr>
            <a:graphicFrameLocks noGrp="1"/>
          </p:cNvGraphicFramePr>
          <p:nvPr>
            <p:extLst>
              <p:ext uri="{D42A27DB-BD31-4B8C-83A1-F6EECF244321}">
                <p14:modId xmlns:p14="http://schemas.microsoft.com/office/powerpoint/2010/main" val="3824561410"/>
              </p:ext>
            </p:extLst>
          </p:nvPr>
        </p:nvGraphicFramePr>
        <p:xfrm>
          <a:off x="395536" y="713944"/>
          <a:ext cx="7096410" cy="5638800"/>
        </p:xfrm>
        <a:graphic>
          <a:graphicData uri="http://schemas.openxmlformats.org/drawingml/2006/table">
            <a:tbl>
              <a:tblPr firstRow="1" bandRow="1">
                <a:tableStyleId>{5C22544A-7EE6-4342-B048-85BDC9FD1C3A}</a:tableStyleId>
              </a:tblPr>
              <a:tblGrid>
                <a:gridCol w="1030586">
                  <a:extLst>
                    <a:ext uri="{9D8B030D-6E8A-4147-A177-3AD203B41FA5}">
                      <a16:colId xmlns:a16="http://schemas.microsoft.com/office/drawing/2014/main" val="3095144253"/>
                    </a:ext>
                  </a:extLst>
                </a:gridCol>
                <a:gridCol w="1807978">
                  <a:extLst>
                    <a:ext uri="{9D8B030D-6E8A-4147-A177-3AD203B41FA5}">
                      <a16:colId xmlns:a16="http://schemas.microsoft.com/office/drawing/2014/main" val="186035125"/>
                    </a:ext>
                  </a:extLst>
                </a:gridCol>
                <a:gridCol w="1419282">
                  <a:extLst>
                    <a:ext uri="{9D8B030D-6E8A-4147-A177-3AD203B41FA5}">
                      <a16:colId xmlns:a16="http://schemas.microsoft.com/office/drawing/2014/main" val="2894593814"/>
                    </a:ext>
                  </a:extLst>
                </a:gridCol>
                <a:gridCol w="1419282">
                  <a:extLst>
                    <a:ext uri="{9D8B030D-6E8A-4147-A177-3AD203B41FA5}">
                      <a16:colId xmlns:a16="http://schemas.microsoft.com/office/drawing/2014/main" val="1584908362"/>
                    </a:ext>
                  </a:extLst>
                </a:gridCol>
                <a:gridCol w="1419282">
                  <a:extLst>
                    <a:ext uri="{9D8B030D-6E8A-4147-A177-3AD203B41FA5}">
                      <a16:colId xmlns:a16="http://schemas.microsoft.com/office/drawing/2014/main" val="4272124995"/>
                    </a:ext>
                  </a:extLst>
                </a:gridCol>
              </a:tblGrid>
              <a:tr h="370840">
                <a:tc>
                  <a:txBody>
                    <a:bodyPr/>
                    <a:lstStyle/>
                    <a:p>
                      <a:endParaRPr lang="en-GB" dirty="0"/>
                    </a:p>
                  </a:txBody>
                  <a:tcPr/>
                </a:tc>
                <a:tc>
                  <a:txBody>
                    <a:bodyPr/>
                    <a:lstStyle/>
                    <a:p>
                      <a:r>
                        <a:rPr lang="en-GB" dirty="0"/>
                        <a:t>Daily Min</a:t>
                      </a:r>
                    </a:p>
                  </a:txBody>
                  <a:tcPr/>
                </a:tc>
                <a:tc>
                  <a:txBody>
                    <a:bodyPr/>
                    <a:lstStyle/>
                    <a:p>
                      <a:r>
                        <a:rPr lang="en-GB" dirty="0"/>
                        <a:t>Kcal</a:t>
                      </a:r>
                    </a:p>
                  </a:txBody>
                  <a:tcPr/>
                </a:tc>
                <a:tc>
                  <a:txBody>
                    <a:bodyPr/>
                    <a:lstStyle/>
                    <a:p>
                      <a:r>
                        <a:rPr lang="en-GB" dirty="0"/>
                        <a:t>Protein (g)</a:t>
                      </a:r>
                    </a:p>
                  </a:txBody>
                  <a:tcPr/>
                </a:tc>
                <a:tc>
                  <a:txBody>
                    <a:bodyPr/>
                    <a:lstStyle/>
                    <a:p>
                      <a:r>
                        <a:rPr lang="en-GB" dirty="0"/>
                        <a:t>% energy</a:t>
                      </a:r>
                    </a:p>
                  </a:txBody>
                  <a:tcPr/>
                </a:tc>
                <a:extLst>
                  <a:ext uri="{0D108BD9-81ED-4DB2-BD59-A6C34878D82A}">
                    <a16:rowId xmlns:a16="http://schemas.microsoft.com/office/drawing/2014/main" val="3196852736"/>
                  </a:ext>
                </a:extLst>
              </a:tr>
              <a:tr h="370840">
                <a:tc>
                  <a:txBody>
                    <a:bodyPr/>
                    <a:lstStyle/>
                    <a:p>
                      <a:r>
                        <a:rPr lang="en-GB" dirty="0"/>
                        <a:t>Fixed</a:t>
                      </a:r>
                    </a:p>
                  </a:txBody>
                  <a:tcPr>
                    <a:solidFill>
                      <a:schemeClr val="accent4">
                        <a:lumMod val="20000"/>
                        <a:lumOff val="80000"/>
                      </a:schemeClr>
                    </a:solidFill>
                  </a:tcPr>
                </a:tc>
                <a:tc>
                  <a:txBody>
                    <a:bodyPr/>
                    <a:lstStyle/>
                    <a:p>
                      <a:r>
                        <a:rPr lang="en-GB" sz="1600" dirty="0"/>
                        <a:t>Nutritionally well Breakfast</a:t>
                      </a:r>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tc>
                  <a:txBody>
                    <a:bodyPr/>
                    <a:lstStyle/>
                    <a:p>
                      <a:endParaRPr lang="en-GB"/>
                    </a:p>
                  </a:txBody>
                  <a:tcPr>
                    <a:solidFill>
                      <a:schemeClr val="accent4">
                        <a:lumMod val="20000"/>
                        <a:lumOff val="80000"/>
                      </a:schemeClr>
                    </a:solidFill>
                  </a:tcPr>
                </a:tc>
                <a:tc>
                  <a:txBody>
                    <a:bodyPr/>
                    <a:lstStyle/>
                    <a:p>
                      <a:endParaRPr lang="en-GB"/>
                    </a:p>
                  </a:txBody>
                  <a:tcPr>
                    <a:solidFill>
                      <a:schemeClr val="accent4">
                        <a:lumMod val="20000"/>
                        <a:lumOff val="80000"/>
                      </a:schemeClr>
                    </a:solidFill>
                  </a:tcPr>
                </a:tc>
                <a:extLst>
                  <a:ext uri="{0D108BD9-81ED-4DB2-BD59-A6C34878D82A}">
                    <a16:rowId xmlns:a16="http://schemas.microsoft.com/office/drawing/2014/main" val="3777137898"/>
                  </a:ext>
                </a:extLst>
              </a:tr>
              <a:tr h="370840">
                <a:tc>
                  <a:txBody>
                    <a:bodyPr/>
                    <a:lstStyle/>
                    <a:p>
                      <a:endParaRPr lang="en-GB" dirty="0"/>
                    </a:p>
                  </a:txBody>
                  <a:tcPr>
                    <a:solidFill>
                      <a:schemeClr val="accent4">
                        <a:lumMod val="20000"/>
                        <a:lumOff val="80000"/>
                      </a:schemeClr>
                    </a:solidFill>
                  </a:tcPr>
                </a:tc>
                <a:tc>
                  <a:txBody>
                    <a:bodyPr/>
                    <a:lstStyle/>
                    <a:p>
                      <a:r>
                        <a:rPr lang="en-GB" sz="1600" dirty="0"/>
                        <a:t>Snacks</a:t>
                      </a:r>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extLst>
                  <a:ext uri="{0D108BD9-81ED-4DB2-BD59-A6C34878D82A}">
                    <a16:rowId xmlns:a16="http://schemas.microsoft.com/office/drawing/2014/main" val="3135685111"/>
                  </a:ext>
                </a:extLst>
              </a:tr>
              <a:tr h="370840">
                <a:tc>
                  <a:txBody>
                    <a:bodyPr/>
                    <a:lstStyle/>
                    <a:p>
                      <a:endParaRPr lang="en-GB" dirty="0"/>
                    </a:p>
                  </a:txBody>
                  <a:tcPr>
                    <a:solidFill>
                      <a:schemeClr val="accent4">
                        <a:lumMod val="20000"/>
                        <a:lumOff val="80000"/>
                      </a:schemeClr>
                    </a:solidFill>
                  </a:tcPr>
                </a:tc>
                <a:tc>
                  <a:txBody>
                    <a:bodyPr/>
                    <a:lstStyle/>
                    <a:p>
                      <a:r>
                        <a:rPr lang="en-GB" sz="1600" dirty="0"/>
                        <a:t>Beverages</a:t>
                      </a:r>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extLst>
                  <a:ext uri="{0D108BD9-81ED-4DB2-BD59-A6C34878D82A}">
                    <a16:rowId xmlns:a16="http://schemas.microsoft.com/office/drawing/2014/main" val="219774507"/>
                  </a:ext>
                </a:extLst>
              </a:tr>
              <a:tr h="370840">
                <a:tc>
                  <a:txBody>
                    <a:bodyPr/>
                    <a:lstStyle/>
                    <a:p>
                      <a:endParaRPr lang="en-GB" dirty="0"/>
                    </a:p>
                  </a:txBody>
                  <a:tcPr>
                    <a:solidFill>
                      <a:schemeClr val="accent4">
                        <a:lumMod val="60000"/>
                        <a:lumOff val="40000"/>
                      </a:schemeClr>
                    </a:solidFill>
                  </a:tcPr>
                </a:tc>
                <a:tc>
                  <a:txBody>
                    <a:bodyPr/>
                    <a:lstStyle/>
                    <a:p>
                      <a:r>
                        <a:rPr lang="en-GB" sz="1600" dirty="0"/>
                        <a:t>Fixed Total</a:t>
                      </a:r>
                    </a:p>
                  </a:txBody>
                  <a:tcPr>
                    <a:solidFill>
                      <a:schemeClr val="accent4">
                        <a:lumMod val="60000"/>
                        <a:lumOff val="40000"/>
                      </a:schemeClr>
                    </a:solidFill>
                  </a:tcPr>
                </a:tc>
                <a:tc>
                  <a:txBody>
                    <a:bodyPr/>
                    <a:lstStyle/>
                    <a:p>
                      <a:endParaRPr lang="en-GB" dirty="0"/>
                    </a:p>
                  </a:txBody>
                  <a:tcPr>
                    <a:solidFill>
                      <a:schemeClr val="accent4">
                        <a:lumMod val="60000"/>
                        <a:lumOff val="40000"/>
                      </a:schemeClr>
                    </a:solidFill>
                  </a:tcPr>
                </a:tc>
                <a:tc>
                  <a:txBody>
                    <a:bodyPr/>
                    <a:lstStyle/>
                    <a:p>
                      <a:endParaRPr lang="en-GB" dirty="0"/>
                    </a:p>
                  </a:txBody>
                  <a:tcPr>
                    <a:solidFill>
                      <a:schemeClr val="accent4">
                        <a:lumMod val="60000"/>
                        <a:lumOff val="40000"/>
                      </a:schemeClr>
                    </a:solidFill>
                  </a:tcPr>
                </a:tc>
                <a:tc>
                  <a:txBody>
                    <a:bodyPr/>
                    <a:lstStyle/>
                    <a:p>
                      <a:r>
                        <a:rPr lang="en-GB" dirty="0"/>
                        <a:t>40%</a:t>
                      </a:r>
                    </a:p>
                  </a:txBody>
                  <a:tcPr>
                    <a:solidFill>
                      <a:schemeClr val="accent4">
                        <a:lumMod val="60000"/>
                        <a:lumOff val="40000"/>
                      </a:schemeClr>
                    </a:solidFill>
                  </a:tcPr>
                </a:tc>
                <a:extLst>
                  <a:ext uri="{0D108BD9-81ED-4DB2-BD59-A6C34878D82A}">
                    <a16:rowId xmlns:a16="http://schemas.microsoft.com/office/drawing/2014/main" val="1169009101"/>
                  </a:ext>
                </a:extLst>
              </a:tr>
              <a:tr h="370840">
                <a:tc>
                  <a:txBody>
                    <a:bodyPr/>
                    <a:lstStyle/>
                    <a:p>
                      <a:r>
                        <a:rPr lang="en-GB" sz="1400" dirty="0"/>
                        <a:t>Variable 1. </a:t>
                      </a:r>
                    </a:p>
                    <a:p>
                      <a:r>
                        <a:rPr lang="en-GB" sz="1400" dirty="0"/>
                        <a:t>Lunch</a:t>
                      </a:r>
                    </a:p>
                  </a:txBody>
                  <a:tcPr>
                    <a:solidFill>
                      <a:schemeClr val="accent2"/>
                    </a:solidFill>
                  </a:tcPr>
                </a:tc>
                <a:tc>
                  <a:txBody>
                    <a:bodyPr/>
                    <a:lstStyle/>
                    <a:p>
                      <a:r>
                        <a:rPr lang="en-GB" sz="1600" dirty="0"/>
                        <a:t>Starter</a:t>
                      </a:r>
                    </a:p>
                  </a:txBody>
                  <a:tcPr>
                    <a:solidFill>
                      <a:schemeClr val="accent2"/>
                    </a:solidFill>
                  </a:tcPr>
                </a:tc>
                <a:tc>
                  <a:txBody>
                    <a:bodyPr/>
                    <a:lstStyle/>
                    <a:p>
                      <a:endParaRPr lang="en-GB" dirty="0"/>
                    </a:p>
                  </a:txBody>
                  <a:tcPr>
                    <a:solidFill>
                      <a:schemeClr val="accent2"/>
                    </a:solidFill>
                  </a:tcPr>
                </a:tc>
                <a:tc>
                  <a:txBody>
                    <a:bodyPr/>
                    <a:lstStyle/>
                    <a:p>
                      <a:endParaRPr lang="en-GB" dirty="0"/>
                    </a:p>
                  </a:txBody>
                  <a:tcPr>
                    <a:solidFill>
                      <a:schemeClr val="accent2"/>
                    </a:solidFill>
                  </a:tcPr>
                </a:tc>
                <a:tc>
                  <a:txBody>
                    <a:bodyPr/>
                    <a:lstStyle/>
                    <a:p>
                      <a:endParaRPr lang="en-GB"/>
                    </a:p>
                  </a:txBody>
                  <a:tcPr>
                    <a:solidFill>
                      <a:schemeClr val="accent2"/>
                    </a:solidFill>
                  </a:tcPr>
                </a:tc>
                <a:extLst>
                  <a:ext uri="{0D108BD9-81ED-4DB2-BD59-A6C34878D82A}">
                    <a16:rowId xmlns:a16="http://schemas.microsoft.com/office/drawing/2014/main" val="597567366"/>
                  </a:ext>
                </a:extLst>
              </a:tr>
              <a:tr h="370840">
                <a:tc>
                  <a:txBody>
                    <a:bodyPr/>
                    <a:lstStyle/>
                    <a:p>
                      <a:endParaRPr lang="en-GB" dirty="0"/>
                    </a:p>
                  </a:txBody>
                  <a:tcPr>
                    <a:solidFill>
                      <a:schemeClr val="accent2"/>
                    </a:solidFill>
                  </a:tcPr>
                </a:tc>
                <a:tc>
                  <a:txBody>
                    <a:bodyPr/>
                    <a:lstStyle/>
                    <a:p>
                      <a:r>
                        <a:rPr lang="en-GB" sz="1600" dirty="0"/>
                        <a:t>Meal </a:t>
                      </a:r>
                      <a:r>
                        <a:rPr lang="en-GB" sz="1200" dirty="0"/>
                        <a:t>(main +veg + carbs + sauces + condiments)</a:t>
                      </a:r>
                      <a:endParaRPr lang="en-GB" sz="1600" dirty="0"/>
                    </a:p>
                  </a:txBody>
                  <a:tcPr>
                    <a:solidFill>
                      <a:schemeClr val="accent2"/>
                    </a:solidFill>
                  </a:tcPr>
                </a:tc>
                <a:tc>
                  <a:txBody>
                    <a:bodyPr/>
                    <a:lstStyle/>
                    <a:p>
                      <a:endParaRPr lang="en-GB" dirty="0"/>
                    </a:p>
                  </a:txBody>
                  <a:tcPr>
                    <a:solidFill>
                      <a:schemeClr val="accent2"/>
                    </a:solidFill>
                  </a:tcPr>
                </a:tc>
                <a:tc>
                  <a:txBody>
                    <a:bodyPr/>
                    <a:lstStyle/>
                    <a:p>
                      <a:endParaRPr lang="en-GB" dirty="0"/>
                    </a:p>
                  </a:txBody>
                  <a:tcPr>
                    <a:solidFill>
                      <a:schemeClr val="accent2"/>
                    </a:solidFill>
                  </a:tcPr>
                </a:tc>
                <a:tc>
                  <a:txBody>
                    <a:bodyPr/>
                    <a:lstStyle/>
                    <a:p>
                      <a:endParaRPr lang="en-GB"/>
                    </a:p>
                  </a:txBody>
                  <a:tcPr>
                    <a:solidFill>
                      <a:schemeClr val="accent2"/>
                    </a:solidFill>
                  </a:tcPr>
                </a:tc>
                <a:extLst>
                  <a:ext uri="{0D108BD9-81ED-4DB2-BD59-A6C34878D82A}">
                    <a16:rowId xmlns:a16="http://schemas.microsoft.com/office/drawing/2014/main" val="683890510"/>
                  </a:ext>
                </a:extLst>
              </a:tr>
              <a:tr h="370840">
                <a:tc>
                  <a:txBody>
                    <a:bodyPr/>
                    <a:lstStyle/>
                    <a:p>
                      <a:endParaRPr lang="en-GB"/>
                    </a:p>
                  </a:txBody>
                  <a:tcPr>
                    <a:solidFill>
                      <a:schemeClr val="accent2"/>
                    </a:solidFill>
                  </a:tcPr>
                </a:tc>
                <a:tc>
                  <a:txBody>
                    <a:bodyPr/>
                    <a:lstStyle/>
                    <a:p>
                      <a:r>
                        <a:rPr lang="en-GB" sz="1600" dirty="0"/>
                        <a:t>dessert</a:t>
                      </a:r>
                    </a:p>
                  </a:txBody>
                  <a:tcPr>
                    <a:solidFill>
                      <a:schemeClr val="accent2"/>
                    </a:solidFill>
                  </a:tcPr>
                </a:tc>
                <a:tc>
                  <a:txBody>
                    <a:bodyPr/>
                    <a:lstStyle/>
                    <a:p>
                      <a:endParaRPr lang="en-GB"/>
                    </a:p>
                  </a:txBody>
                  <a:tcPr>
                    <a:solidFill>
                      <a:schemeClr val="accent2"/>
                    </a:solidFill>
                  </a:tcPr>
                </a:tc>
                <a:tc>
                  <a:txBody>
                    <a:bodyPr/>
                    <a:lstStyle/>
                    <a:p>
                      <a:endParaRPr lang="en-GB" dirty="0"/>
                    </a:p>
                  </a:txBody>
                  <a:tcPr>
                    <a:solidFill>
                      <a:schemeClr val="accent2"/>
                    </a:solidFill>
                  </a:tcPr>
                </a:tc>
                <a:tc>
                  <a:txBody>
                    <a:bodyPr/>
                    <a:lstStyle/>
                    <a:p>
                      <a:endParaRPr lang="en-GB" dirty="0"/>
                    </a:p>
                  </a:txBody>
                  <a:tcPr>
                    <a:solidFill>
                      <a:schemeClr val="accent2"/>
                    </a:solidFill>
                  </a:tcPr>
                </a:tc>
                <a:extLst>
                  <a:ext uri="{0D108BD9-81ED-4DB2-BD59-A6C34878D82A}">
                    <a16:rowId xmlns:a16="http://schemas.microsoft.com/office/drawing/2014/main" val="4019367663"/>
                  </a:ext>
                </a:extLst>
              </a:tr>
              <a:tr h="370840">
                <a:tc>
                  <a:txBody>
                    <a:bodyPr/>
                    <a:lstStyle/>
                    <a:p>
                      <a:r>
                        <a:rPr lang="en-GB" sz="1400" dirty="0"/>
                        <a:t>Variable 2.</a:t>
                      </a:r>
                    </a:p>
                    <a:p>
                      <a:r>
                        <a:rPr lang="en-GB" sz="1400" dirty="0"/>
                        <a:t> Dinner</a:t>
                      </a:r>
                    </a:p>
                  </a:txBody>
                  <a:tcPr>
                    <a:solidFill>
                      <a:schemeClr val="accent4"/>
                    </a:solidFill>
                  </a:tcPr>
                </a:tc>
                <a:tc>
                  <a:txBody>
                    <a:bodyPr/>
                    <a:lstStyle/>
                    <a:p>
                      <a:r>
                        <a:rPr lang="en-GB" sz="1600" dirty="0"/>
                        <a:t>Starter</a:t>
                      </a:r>
                    </a:p>
                  </a:txBody>
                  <a:tcPr>
                    <a:solidFill>
                      <a:schemeClr val="accent4"/>
                    </a:solidFill>
                  </a:tcPr>
                </a:tc>
                <a:tc>
                  <a:txBody>
                    <a:bodyPr/>
                    <a:lstStyle/>
                    <a:p>
                      <a:endParaRPr lang="en-GB" dirty="0"/>
                    </a:p>
                  </a:txBody>
                  <a:tcPr>
                    <a:solidFill>
                      <a:schemeClr val="accent4"/>
                    </a:solidFill>
                  </a:tcPr>
                </a:tc>
                <a:tc>
                  <a:txBody>
                    <a:bodyPr/>
                    <a:lstStyle/>
                    <a:p>
                      <a:endParaRPr lang="en-GB" dirty="0"/>
                    </a:p>
                  </a:txBody>
                  <a:tcPr>
                    <a:solidFill>
                      <a:schemeClr val="accent4"/>
                    </a:solidFill>
                  </a:tcPr>
                </a:tc>
                <a:tc>
                  <a:txBody>
                    <a:bodyPr/>
                    <a:lstStyle/>
                    <a:p>
                      <a:endParaRPr lang="en-GB" dirty="0"/>
                    </a:p>
                  </a:txBody>
                  <a:tcPr>
                    <a:solidFill>
                      <a:schemeClr val="accent4"/>
                    </a:solidFill>
                  </a:tcPr>
                </a:tc>
                <a:extLst>
                  <a:ext uri="{0D108BD9-81ED-4DB2-BD59-A6C34878D82A}">
                    <a16:rowId xmlns:a16="http://schemas.microsoft.com/office/drawing/2014/main" val="3462408643"/>
                  </a:ext>
                </a:extLst>
              </a:tr>
              <a:tr h="370840">
                <a:tc>
                  <a:txBody>
                    <a:bodyPr/>
                    <a:lstStyle/>
                    <a:p>
                      <a:endParaRPr lang="en-GB" sz="1400" dirty="0"/>
                    </a:p>
                  </a:txBody>
                  <a:tcPr>
                    <a:solidFill>
                      <a:schemeClr val="accent4"/>
                    </a:solidFill>
                  </a:tcPr>
                </a:tc>
                <a:tc>
                  <a:txBody>
                    <a:bodyPr/>
                    <a:lstStyle/>
                    <a:p>
                      <a:r>
                        <a:rPr lang="en-GB" sz="1600" dirty="0"/>
                        <a:t>Meal</a:t>
                      </a:r>
                    </a:p>
                    <a:p>
                      <a:r>
                        <a:rPr lang="en-GB" sz="1200" dirty="0"/>
                        <a:t>(main +veg + carbs + sauces + condiments)</a:t>
                      </a:r>
                      <a:endParaRPr lang="en-GB" sz="1600" dirty="0"/>
                    </a:p>
                  </a:txBody>
                  <a:tcPr>
                    <a:solidFill>
                      <a:schemeClr val="accent4"/>
                    </a:solidFill>
                  </a:tcPr>
                </a:tc>
                <a:tc>
                  <a:txBody>
                    <a:bodyPr/>
                    <a:lstStyle/>
                    <a:p>
                      <a:endParaRPr lang="en-GB" dirty="0"/>
                    </a:p>
                  </a:txBody>
                  <a:tcPr>
                    <a:solidFill>
                      <a:schemeClr val="accent4"/>
                    </a:solidFill>
                  </a:tcPr>
                </a:tc>
                <a:tc>
                  <a:txBody>
                    <a:bodyPr/>
                    <a:lstStyle/>
                    <a:p>
                      <a:endParaRPr lang="en-GB" dirty="0"/>
                    </a:p>
                  </a:txBody>
                  <a:tcPr>
                    <a:solidFill>
                      <a:schemeClr val="accent4"/>
                    </a:solidFill>
                  </a:tcPr>
                </a:tc>
                <a:tc>
                  <a:txBody>
                    <a:bodyPr/>
                    <a:lstStyle/>
                    <a:p>
                      <a:endParaRPr lang="en-GB" dirty="0"/>
                    </a:p>
                  </a:txBody>
                  <a:tcPr>
                    <a:solidFill>
                      <a:schemeClr val="accent4"/>
                    </a:solidFill>
                  </a:tcPr>
                </a:tc>
                <a:extLst>
                  <a:ext uri="{0D108BD9-81ED-4DB2-BD59-A6C34878D82A}">
                    <a16:rowId xmlns:a16="http://schemas.microsoft.com/office/drawing/2014/main" val="2535155670"/>
                  </a:ext>
                </a:extLst>
              </a:tr>
              <a:tr h="370840">
                <a:tc>
                  <a:txBody>
                    <a:bodyPr/>
                    <a:lstStyle/>
                    <a:p>
                      <a:endParaRPr lang="en-GB" sz="1400" dirty="0"/>
                    </a:p>
                  </a:txBody>
                  <a:tcPr>
                    <a:solidFill>
                      <a:schemeClr val="accent4"/>
                    </a:solidFill>
                  </a:tcPr>
                </a:tc>
                <a:tc>
                  <a:txBody>
                    <a:bodyPr/>
                    <a:lstStyle/>
                    <a:p>
                      <a:r>
                        <a:rPr lang="en-GB" sz="1600" dirty="0"/>
                        <a:t>Dessert</a:t>
                      </a:r>
                    </a:p>
                  </a:txBody>
                  <a:tcPr>
                    <a:solidFill>
                      <a:schemeClr val="accent4"/>
                    </a:solidFill>
                  </a:tcPr>
                </a:tc>
                <a:tc>
                  <a:txBody>
                    <a:bodyPr/>
                    <a:lstStyle/>
                    <a:p>
                      <a:endParaRPr lang="en-GB"/>
                    </a:p>
                  </a:txBody>
                  <a:tcPr>
                    <a:solidFill>
                      <a:schemeClr val="accent4"/>
                    </a:solidFill>
                  </a:tcPr>
                </a:tc>
                <a:tc>
                  <a:txBody>
                    <a:bodyPr/>
                    <a:lstStyle/>
                    <a:p>
                      <a:endParaRPr lang="en-GB"/>
                    </a:p>
                  </a:txBody>
                  <a:tcPr>
                    <a:solidFill>
                      <a:schemeClr val="accent4"/>
                    </a:solidFill>
                  </a:tcPr>
                </a:tc>
                <a:tc>
                  <a:txBody>
                    <a:bodyPr/>
                    <a:lstStyle/>
                    <a:p>
                      <a:endParaRPr lang="en-GB" dirty="0"/>
                    </a:p>
                  </a:txBody>
                  <a:tcPr>
                    <a:solidFill>
                      <a:schemeClr val="accent4"/>
                    </a:solidFill>
                  </a:tcPr>
                </a:tc>
                <a:extLst>
                  <a:ext uri="{0D108BD9-81ED-4DB2-BD59-A6C34878D82A}">
                    <a16:rowId xmlns:a16="http://schemas.microsoft.com/office/drawing/2014/main" val="252809572"/>
                  </a:ext>
                </a:extLst>
              </a:tr>
              <a:tr h="370840">
                <a:tc>
                  <a:txBody>
                    <a:bodyPr/>
                    <a:lstStyle/>
                    <a:p>
                      <a:endParaRPr lang="en-GB" sz="1400" dirty="0"/>
                    </a:p>
                  </a:txBody>
                  <a:tcPr>
                    <a:solidFill>
                      <a:schemeClr val="accent4">
                        <a:lumMod val="60000"/>
                        <a:lumOff val="40000"/>
                      </a:schemeClr>
                    </a:solidFill>
                  </a:tcPr>
                </a:tc>
                <a:tc>
                  <a:txBody>
                    <a:bodyPr/>
                    <a:lstStyle/>
                    <a:p>
                      <a:r>
                        <a:rPr lang="en-GB" sz="1600" dirty="0"/>
                        <a:t>Total Min variable +fixed</a:t>
                      </a:r>
                    </a:p>
                  </a:txBody>
                  <a:tcPr>
                    <a:solidFill>
                      <a:schemeClr val="accent4">
                        <a:lumMod val="60000"/>
                        <a:lumOff val="40000"/>
                      </a:schemeClr>
                    </a:solidFill>
                  </a:tcPr>
                </a:tc>
                <a:tc>
                  <a:txBody>
                    <a:bodyPr/>
                    <a:lstStyle/>
                    <a:p>
                      <a:endParaRPr lang="en-GB" dirty="0"/>
                    </a:p>
                  </a:txBody>
                  <a:tcPr>
                    <a:solidFill>
                      <a:schemeClr val="accent4">
                        <a:lumMod val="60000"/>
                        <a:lumOff val="40000"/>
                      </a:schemeClr>
                    </a:solidFill>
                  </a:tcPr>
                </a:tc>
                <a:tc>
                  <a:txBody>
                    <a:bodyPr/>
                    <a:lstStyle/>
                    <a:p>
                      <a:endParaRPr lang="en-GB" dirty="0"/>
                    </a:p>
                  </a:txBody>
                  <a:tcPr>
                    <a:solidFill>
                      <a:schemeClr val="accent4">
                        <a:lumMod val="60000"/>
                        <a:lumOff val="40000"/>
                      </a:schemeClr>
                    </a:solidFill>
                  </a:tcPr>
                </a:tc>
                <a:tc>
                  <a:txBody>
                    <a:bodyPr/>
                    <a:lstStyle/>
                    <a:p>
                      <a:r>
                        <a:rPr lang="en-GB" dirty="0"/>
                        <a:t>100%</a:t>
                      </a:r>
                    </a:p>
                  </a:txBody>
                  <a:tcPr>
                    <a:solidFill>
                      <a:schemeClr val="accent4">
                        <a:lumMod val="60000"/>
                        <a:lumOff val="40000"/>
                      </a:schemeClr>
                    </a:solidFill>
                  </a:tcPr>
                </a:tc>
                <a:extLst>
                  <a:ext uri="{0D108BD9-81ED-4DB2-BD59-A6C34878D82A}">
                    <a16:rowId xmlns:a16="http://schemas.microsoft.com/office/drawing/2014/main" val="4207947030"/>
                  </a:ext>
                </a:extLst>
              </a:tr>
            </a:tbl>
          </a:graphicData>
        </a:graphic>
      </p:graphicFrame>
      <p:sp>
        <p:nvSpPr>
          <p:cNvPr id="6" name="BJPseudoFooter">
            <a:extLst>
              <a:ext uri="{FF2B5EF4-FFF2-40B4-BE49-F238E27FC236}">
                <a16:creationId xmlns:a16="http://schemas.microsoft.com/office/drawing/2014/main" id="{6A6E4764-7CCC-A200-3F4B-A6DC0F59DD59}"/>
              </a:ext>
            </a:extLst>
          </p:cNvPr>
          <p:cNvSpPr txBox="1"/>
          <p:nvPr>
            <p:custDataLst>
              <p:tags r:id="rId1"/>
            </p:custDataLst>
          </p:nvPr>
        </p:nvSpPr>
        <p:spPr>
          <a:xfrm>
            <a:off x="127000" y="6629856"/>
            <a:ext cx="8890000" cy="215444"/>
          </a:xfrm>
          <a:prstGeom prst="rect">
            <a:avLst/>
          </a:prstGeom>
          <a:noFill/>
        </p:spPr>
        <p:txBody>
          <a:bodyPr vert="horz" rtlCol="0">
            <a:spAutoFit/>
          </a:bodyPr>
          <a:lstStyle/>
          <a:p>
            <a:r>
              <a:rPr lang="en-GB" sz="800">
                <a:solidFill>
                  <a:srgbClr val="A5A5A5"/>
                </a:solidFill>
                <a:latin typeface="Calibri" panose="020F0502020204030204" pitchFamily="34" charset="0"/>
              </a:rPr>
              <a:t>ISS Classification -</a:t>
            </a:r>
            <a:r>
              <a:rPr lang="en-GB" sz="800">
                <a:solidFill>
                  <a:srgbClr val="000000"/>
                </a:solidFill>
                <a:latin typeface="Calibri" panose="020F0502020204030204" pitchFamily="34" charset="0"/>
              </a:rPr>
              <a:t> </a:t>
            </a:r>
            <a:r>
              <a:rPr lang="en-GB" sz="800">
                <a:solidFill>
                  <a:srgbClr val="00C000"/>
                </a:solidFill>
                <a:latin typeface="Calibri" panose="020F0502020204030204" pitchFamily="34" charset="0"/>
              </a:rPr>
              <a:t>Unrestricted</a:t>
            </a:r>
          </a:p>
        </p:txBody>
      </p:sp>
    </p:spTree>
    <p:extLst>
      <p:ext uri="{BB962C8B-B14F-4D97-AF65-F5344CB8AC3E}">
        <p14:creationId xmlns:p14="http://schemas.microsoft.com/office/powerpoint/2010/main" val="3073633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9A8C5B-2C17-427C-8259-15CDE869283C}"/>
              </a:ext>
            </a:extLst>
          </p:cNvPr>
          <p:cNvSpPr>
            <a:spLocks noGrp="1"/>
          </p:cNvSpPr>
          <p:nvPr>
            <p:ph type="title"/>
          </p:nvPr>
        </p:nvSpPr>
        <p:spPr>
          <a:xfrm>
            <a:off x="297024" y="77591"/>
            <a:ext cx="6567055" cy="306722"/>
          </a:xfrm>
        </p:spPr>
        <p:txBody>
          <a:bodyPr/>
          <a:lstStyle/>
          <a:p>
            <a:r>
              <a:rPr lang="en-GB" sz="2800" dirty="0"/>
              <a:t>Maximum menu capacity - example</a:t>
            </a:r>
          </a:p>
        </p:txBody>
      </p:sp>
      <p:graphicFrame>
        <p:nvGraphicFramePr>
          <p:cNvPr id="9" name="Table 5">
            <a:extLst>
              <a:ext uri="{FF2B5EF4-FFF2-40B4-BE49-F238E27FC236}">
                <a16:creationId xmlns:a16="http://schemas.microsoft.com/office/drawing/2014/main" id="{EA83AD88-4938-4488-A890-3718953BF5DD}"/>
              </a:ext>
            </a:extLst>
          </p:cNvPr>
          <p:cNvGraphicFramePr>
            <a:graphicFrameLocks noGrp="1"/>
          </p:cNvGraphicFramePr>
          <p:nvPr>
            <p:extLst>
              <p:ext uri="{D42A27DB-BD31-4B8C-83A1-F6EECF244321}">
                <p14:modId xmlns:p14="http://schemas.microsoft.com/office/powerpoint/2010/main" val="169151889"/>
              </p:ext>
            </p:extLst>
          </p:nvPr>
        </p:nvGraphicFramePr>
        <p:xfrm>
          <a:off x="323528" y="562489"/>
          <a:ext cx="7096410" cy="6217920"/>
        </p:xfrm>
        <a:graphic>
          <a:graphicData uri="http://schemas.openxmlformats.org/drawingml/2006/table">
            <a:tbl>
              <a:tblPr firstRow="1" bandRow="1">
                <a:tableStyleId>{5C22544A-7EE6-4342-B048-85BDC9FD1C3A}</a:tableStyleId>
              </a:tblPr>
              <a:tblGrid>
                <a:gridCol w="1030586">
                  <a:extLst>
                    <a:ext uri="{9D8B030D-6E8A-4147-A177-3AD203B41FA5}">
                      <a16:colId xmlns:a16="http://schemas.microsoft.com/office/drawing/2014/main" val="3095144253"/>
                    </a:ext>
                  </a:extLst>
                </a:gridCol>
                <a:gridCol w="1807978">
                  <a:extLst>
                    <a:ext uri="{9D8B030D-6E8A-4147-A177-3AD203B41FA5}">
                      <a16:colId xmlns:a16="http://schemas.microsoft.com/office/drawing/2014/main" val="186035125"/>
                    </a:ext>
                  </a:extLst>
                </a:gridCol>
                <a:gridCol w="1419282">
                  <a:extLst>
                    <a:ext uri="{9D8B030D-6E8A-4147-A177-3AD203B41FA5}">
                      <a16:colId xmlns:a16="http://schemas.microsoft.com/office/drawing/2014/main" val="2894593814"/>
                    </a:ext>
                  </a:extLst>
                </a:gridCol>
                <a:gridCol w="1419282">
                  <a:extLst>
                    <a:ext uri="{9D8B030D-6E8A-4147-A177-3AD203B41FA5}">
                      <a16:colId xmlns:a16="http://schemas.microsoft.com/office/drawing/2014/main" val="1584908362"/>
                    </a:ext>
                  </a:extLst>
                </a:gridCol>
                <a:gridCol w="1419282">
                  <a:extLst>
                    <a:ext uri="{9D8B030D-6E8A-4147-A177-3AD203B41FA5}">
                      <a16:colId xmlns:a16="http://schemas.microsoft.com/office/drawing/2014/main" val="4272124995"/>
                    </a:ext>
                  </a:extLst>
                </a:gridCol>
              </a:tblGrid>
              <a:tr h="370840">
                <a:tc>
                  <a:txBody>
                    <a:bodyPr/>
                    <a:lstStyle/>
                    <a:p>
                      <a:endParaRPr lang="en-GB" dirty="0"/>
                    </a:p>
                  </a:txBody>
                  <a:tcPr/>
                </a:tc>
                <a:tc>
                  <a:txBody>
                    <a:bodyPr/>
                    <a:lstStyle/>
                    <a:p>
                      <a:r>
                        <a:rPr lang="en-GB" dirty="0"/>
                        <a:t>Daily Max</a:t>
                      </a:r>
                    </a:p>
                  </a:txBody>
                  <a:tcPr/>
                </a:tc>
                <a:tc>
                  <a:txBody>
                    <a:bodyPr/>
                    <a:lstStyle/>
                    <a:p>
                      <a:r>
                        <a:rPr lang="en-GB" dirty="0"/>
                        <a:t>Kcal</a:t>
                      </a:r>
                    </a:p>
                  </a:txBody>
                  <a:tcPr/>
                </a:tc>
                <a:tc>
                  <a:txBody>
                    <a:bodyPr/>
                    <a:lstStyle/>
                    <a:p>
                      <a:r>
                        <a:rPr lang="en-GB" dirty="0"/>
                        <a:t>Protein (g)</a:t>
                      </a:r>
                    </a:p>
                  </a:txBody>
                  <a:tcPr/>
                </a:tc>
                <a:tc>
                  <a:txBody>
                    <a:bodyPr/>
                    <a:lstStyle/>
                    <a:p>
                      <a:r>
                        <a:rPr lang="en-GB" dirty="0"/>
                        <a:t>% energy</a:t>
                      </a:r>
                    </a:p>
                  </a:txBody>
                  <a:tcPr/>
                </a:tc>
                <a:extLst>
                  <a:ext uri="{0D108BD9-81ED-4DB2-BD59-A6C34878D82A}">
                    <a16:rowId xmlns:a16="http://schemas.microsoft.com/office/drawing/2014/main" val="3196852736"/>
                  </a:ext>
                </a:extLst>
              </a:tr>
              <a:tr h="370840">
                <a:tc>
                  <a:txBody>
                    <a:bodyPr/>
                    <a:lstStyle/>
                    <a:p>
                      <a:r>
                        <a:rPr lang="en-GB" dirty="0"/>
                        <a:t>Fixed</a:t>
                      </a:r>
                    </a:p>
                  </a:txBody>
                  <a:tcPr>
                    <a:solidFill>
                      <a:schemeClr val="accent4">
                        <a:lumMod val="20000"/>
                        <a:lumOff val="80000"/>
                      </a:schemeClr>
                    </a:solidFill>
                  </a:tcPr>
                </a:tc>
                <a:tc>
                  <a:txBody>
                    <a:bodyPr/>
                    <a:lstStyle/>
                    <a:p>
                      <a:r>
                        <a:rPr lang="en-GB" sz="1600" dirty="0"/>
                        <a:t>Nutritionally well Breakfast</a:t>
                      </a:r>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tc>
                  <a:txBody>
                    <a:bodyPr/>
                    <a:lstStyle/>
                    <a:p>
                      <a:endParaRPr lang="en-GB"/>
                    </a:p>
                  </a:txBody>
                  <a:tcPr>
                    <a:solidFill>
                      <a:schemeClr val="accent4">
                        <a:lumMod val="20000"/>
                        <a:lumOff val="80000"/>
                      </a:schemeClr>
                    </a:solidFill>
                  </a:tcPr>
                </a:tc>
                <a:tc>
                  <a:txBody>
                    <a:bodyPr/>
                    <a:lstStyle/>
                    <a:p>
                      <a:endParaRPr lang="en-GB"/>
                    </a:p>
                  </a:txBody>
                  <a:tcPr>
                    <a:solidFill>
                      <a:schemeClr val="accent4">
                        <a:lumMod val="20000"/>
                        <a:lumOff val="80000"/>
                      </a:schemeClr>
                    </a:solidFill>
                  </a:tcPr>
                </a:tc>
                <a:extLst>
                  <a:ext uri="{0D108BD9-81ED-4DB2-BD59-A6C34878D82A}">
                    <a16:rowId xmlns:a16="http://schemas.microsoft.com/office/drawing/2014/main" val="3777137898"/>
                  </a:ext>
                </a:extLst>
              </a:tr>
              <a:tr h="370840">
                <a:tc>
                  <a:txBody>
                    <a:bodyPr/>
                    <a:lstStyle/>
                    <a:p>
                      <a:endParaRPr lang="en-GB" dirty="0"/>
                    </a:p>
                  </a:txBody>
                  <a:tcPr>
                    <a:solidFill>
                      <a:schemeClr val="accent4">
                        <a:lumMod val="20000"/>
                        <a:lumOff val="80000"/>
                      </a:schemeClr>
                    </a:solidFill>
                  </a:tcPr>
                </a:tc>
                <a:tc>
                  <a:txBody>
                    <a:bodyPr/>
                    <a:lstStyle/>
                    <a:p>
                      <a:r>
                        <a:rPr lang="en-GB" sz="1600" dirty="0"/>
                        <a:t>Snacks</a:t>
                      </a:r>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extLst>
                  <a:ext uri="{0D108BD9-81ED-4DB2-BD59-A6C34878D82A}">
                    <a16:rowId xmlns:a16="http://schemas.microsoft.com/office/drawing/2014/main" val="3135685111"/>
                  </a:ext>
                </a:extLst>
              </a:tr>
              <a:tr h="370840">
                <a:tc>
                  <a:txBody>
                    <a:bodyPr/>
                    <a:lstStyle/>
                    <a:p>
                      <a:endParaRPr lang="en-GB" dirty="0"/>
                    </a:p>
                  </a:txBody>
                  <a:tcPr>
                    <a:solidFill>
                      <a:schemeClr val="accent4">
                        <a:lumMod val="20000"/>
                        <a:lumOff val="80000"/>
                      </a:schemeClr>
                    </a:solidFill>
                  </a:tcPr>
                </a:tc>
                <a:tc>
                  <a:txBody>
                    <a:bodyPr/>
                    <a:lstStyle/>
                    <a:p>
                      <a:r>
                        <a:rPr lang="en-GB" sz="1600" dirty="0"/>
                        <a:t>Beverages</a:t>
                      </a:r>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extLst>
                  <a:ext uri="{0D108BD9-81ED-4DB2-BD59-A6C34878D82A}">
                    <a16:rowId xmlns:a16="http://schemas.microsoft.com/office/drawing/2014/main" val="219774507"/>
                  </a:ext>
                </a:extLst>
              </a:tr>
              <a:tr h="370840">
                <a:tc>
                  <a:txBody>
                    <a:bodyPr/>
                    <a:lstStyle/>
                    <a:p>
                      <a:endParaRPr lang="en-GB" dirty="0"/>
                    </a:p>
                  </a:txBody>
                  <a:tcPr>
                    <a:solidFill>
                      <a:schemeClr val="accent4">
                        <a:lumMod val="60000"/>
                        <a:lumOff val="40000"/>
                      </a:schemeClr>
                    </a:solidFill>
                  </a:tcPr>
                </a:tc>
                <a:tc>
                  <a:txBody>
                    <a:bodyPr/>
                    <a:lstStyle/>
                    <a:p>
                      <a:r>
                        <a:rPr lang="en-GB" sz="1600" dirty="0"/>
                        <a:t>Fixed Total</a:t>
                      </a:r>
                    </a:p>
                  </a:txBody>
                  <a:tcPr>
                    <a:solidFill>
                      <a:schemeClr val="accent4">
                        <a:lumMod val="60000"/>
                        <a:lumOff val="40000"/>
                      </a:schemeClr>
                    </a:solidFill>
                  </a:tcPr>
                </a:tc>
                <a:tc>
                  <a:txBody>
                    <a:bodyPr/>
                    <a:lstStyle/>
                    <a:p>
                      <a:endParaRPr lang="en-GB" dirty="0"/>
                    </a:p>
                  </a:txBody>
                  <a:tcPr>
                    <a:solidFill>
                      <a:schemeClr val="accent4">
                        <a:lumMod val="60000"/>
                        <a:lumOff val="40000"/>
                      </a:schemeClr>
                    </a:solidFill>
                  </a:tcPr>
                </a:tc>
                <a:tc>
                  <a:txBody>
                    <a:bodyPr/>
                    <a:lstStyle/>
                    <a:p>
                      <a:endParaRPr lang="en-GB" dirty="0"/>
                    </a:p>
                  </a:txBody>
                  <a:tcPr>
                    <a:solidFill>
                      <a:schemeClr val="accent4">
                        <a:lumMod val="60000"/>
                        <a:lumOff val="40000"/>
                      </a:schemeClr>
                    </a:solidFill>
                  </a:tcPr>
                </a:tc>
                <a:tc>
                  <a:txBody>
                    <a:bodyPr/>
                    <a:lstStyle/>
                    <a:p>
                      <a:endParaRPr lang="en-GB" dirty="0"/>
                    </a:p>
                  </a:txBody>
                  <a:tcPr>
                    <a:solidFill>
                      <a:schemeClr val="accent4">
                        <a:lumMod val="60000"/>
                        <a:lumOff val="40000"/>
                      </a:schemeClr>
                    </a:solidFill>
                  </a:tcPr>
                </a:tc>
                <a:extLst>
                  <a:ext uri="{0D108BD9-81ED-4DB2-BD59-A6C34878D82A}">
                    <a16:rowId xmlns:a16="http://schemas.microsoft.com/office/drawing/2014/main" val="1169009101"/>
                  </a:ext>
                </a:extLst>
              </a:tr>
              <a:tr h="370840">
                <a:tc>
                  <a:txBody>
                    <a:bodyPr/>
                    <a:lstStyle/>
                    <a:p>
                      <a:r>
                        <a:rPr lang="en-GB" sz="1400" dirty="0"/>
                        <a:t>Variable 1. </a:t>
                      </a:r>
                    </a:p>
                    <a:p>
                      <a:r>
                        <a:rPr lang="en-GB" sz="1400" dirty="0"/>
                        <a:t>Lunch</a:t>
                      </a:r>
                    </a:p>
                  </a:txBody>
                  <a:tcPr>
                    <a:solidFill>
                      <a:schemeClr val="accent2"/>
                    </a:solidFill>
                  </a:tcPr>
                </a:tc>
                <a:tc>
                  <a:txBody>
                    <a:bodyPr/>
                    <a:lstStyle/>
                    <a:p>
                      <a:r>
                        <a:rPr lang="en-GB" sz="1600" dirty="0"/>
                        <a:t>Starter</a:t>
                      </a:r>
                    </a:p>
                  </a:txBody>
                  <a:tcPr>
                    <a:solidFill>
                      <a:schemeClr val="accent2"/>
                    </a:solidFill>
                  </a:tcPr>
                </a:tc>
                <a:tc>
                  <a:txBody>
                    <a:bodyPr/>
                    <a:lstStyle/>
                    <a:p>
                      <a:endParaRPr lang="en-GB" dirty="0"/>
                    </a:p>
                  </a:txBody>
                  <a:tcPr>
                    <a:solidFill>
                      <a:schemeClr val="accent2"/>
                    </a:solidFill>
                  </a:tcPr>
                </a:tc>
                <a:tc>
                  <a:txBody>
                    <a:bodyPr/>
                    <a:lstStyle/>
                    <a:p>
                      <a:endParaRPr lang="en-GB" dirty="0"/>
                    </a:p>
                  </a:txBody>
                  <a:tcPr>
                    <a:solidFill>
                      <a:schemeClr val="accent2"/>
                    </a:solidFill>
                  </a:tcPr>
                </a:tc>
                <a:tc>
                  <a:txBody>
                    <a:bodyPr/>
                    <a:lstStyle/>
                    <a:p>
                      <a:endParaRPr lang="en-GB"/>
                    </a:p>
                  </a:txBody>
                  <a:tcPr>
                    <a:solidFill>
                      <a:schemeClr val="accent2"/>
                    </a:solidFill>
                  </a:tcPr>
                </a:tc>
                <a:extLst>
                  <a:ext uri="{0D108BD9-81ED-4DB2-BD59-A6C34878D82A}">
                    <a16:rowId xmlns:a16="http://schemas.microsoft.com/office/drawing/2014/main" val="597567366"/>
                  </a:ext>
                </a:extLst>
              </a:tr>
              <a:tr h="370840">
                <a:tc>
                  <a:txBody>
                    <a:bodyPr/>
                    <a:lstStyle/>
                    <a:p>
                      <a:endParaRPr lang="en-GB" dirty="0"/>
                    </a:p>
                  </a:txBody>
                  <a:tcPr>
                    <a:solidFill>
                      <a:schemeClr val="accent2"/>
                    </a:solidFill>
                  </a:tcPr>
                </a:tc>
                <a:tc>
                  <a:txBody>
                    <a:bodyPr/>
                    <a:lstStyle/>
                    <a:p>
                      <a:r>
                        <a:rPr lang="en-GB" sz="1600" dirty="0"/>
                        <a:t>Meal </a:t>
                      </a:r>
                      <a:r>
                        <a:rPr lang="en-GB" sz="1200" dirty="0"/>
                        <a:t>(main +veg +carbs + sauces + condiments)</a:t>
                      </a:r>
                      <a:endParaRPr lang="en-GB" sz="1600" dirty="0"/>
                    </a:p>
                  </a:txBody>
                  <a:tcPr>
                    <a:solidFill>
                      <a:schemeClr val="accent2"/>
                    </a:solidFill>
                  </a:tcPr>
                </a:tc>
                <a:tc>
                  <a:txBody>
                    <a:bodyPr/>
                    <a:lstStyle/>
                    <a:p>
                      <a:endParaRPr lang="en-GB" dirty="0"/>
                    </a:p>
                  </a:txBody>
                  <a:tcPr>
                    <a:solidFill>
                      <a:schemeClr val="accent2"/>
                    </a:solidFill>
                  </a:tcPr>
                </a:tc>
                <a:tc>
                  <a:txBody>
                    <a:bodyPr/>
                    <a:lstStyle/>
                    <a:p>
                      <a:endParaRPr lang="en-GB" dirty="0"/>
                    </a:p>
                  </a:txBody>
                  <a:tcPr>
                    <a:solidFill>
                      <a:schemeClr val="accent2"/>
                    </a:solidFill>
                  </a:tcPr>
                </a:tc>
                <a:tc>
                  <a:txBody>
                    <a:bodyPr/>
                    <a:lstStyle/>
                    <a:p>
                      <a:endParaRPr lang="en-GB"/>
                    </a:p>
                  </a:txBody>
                  <a:tcPr>
                    <a:solidFill>
                      <a:schemeClr val="accent2"/>
                    </a:solidFill>
                  </a:tcPr>
                </a:tc>
                <a:extLst>
                  <a:ext uri="{0D108BD9-81ED-4DB2-BD59-A6C34878D82A}">
                    <a16:rowId xmlns:a16="http://schemas.microsoft.com/office/drawing/2014/main" val="683890510"/>
                  </a:ext>
                </a:extLst>
              </a:tr>
              <a:tr h="370840">
                <a:tc>
                  <a:txBody>
                    <a:bodyPr/>
                    <a:lstStyle/>
                    <a:p>
                      <a:endParaRPr lang="en-GB"/>
                    </a:p>
                  </a:txBody>
                  <a:tcPr>
                    <a:solidFill>
                      <a:schemeClr val="accent2"/>
                    </a:solidFill>
                  </a:tcPr>
                </a:tc>
                <a:tc>
                  <a:txBody>
                    <a:bodyPr/>
                    <a:lstStyle/>
                    <a:p>
                      <a:r>
                        <a:rPr lang="en-GB" sz="1600" dirty="0"/>
                        <a:t>dessert</a:t>
                      </a:r>
                    </a:p>
                  </a:txBody>
                  <a:tcPr>
                    <a:solidFill>
                      <a:schemeClr val="accent2"/>
                    </a:solidFill>
                  </a:tcPr>
                </a:tc>
                <a:tc>
                  <a:txBody>
                    <a:bodyPr/>
                    <a:lstStyle/>
                    <a:p>
                      <a:endParaRPr lang="en-GB"/>
                    </a:p>
                  </a:txBody>
                  <a:tcPr>
                    <a:solidFill>
                      <a:schemeClr val="accent2"/>
                    </a:solidFill>
                  </a:tcPr>
                </a:tc>
                <a:tc>
                  <a:txBody>
                    <a:bodyPr/>
                    <a:lstStyle/>
                    <a:p>
                      <a:endParaRPr lang="en-GB" dirty="0"/>
                    </a:p>
                  </a:txBody>
                  <a:tcPr>
                    <a:solidFill>
                      <a:schemeClr val="accent2"/>
                    </a:solidFill>
                  </a:tcPr>
                </a:tc>
                <a:tc>
                  <a:txBody>
                    <a:bodyPr/>
                    <a:lstStyle/>
                    <a:p>
                      <a:endParaRPr lang="en-GB" dirty="0"/>
                    </a:p>
                  </a:txBody>
                  <a:tcPr>
                    <a:solidFill>
                      <a:schemeClr val="accent2"/>
                    </a:solidFill>
                  </a:tcPr>
                </a:tc>
                <a:extLst>
                  <a:ext uri="{0D108BD9-81ED-4DB2-BD59-A6C34878D82A}">
                    <a16:rowId xmlns:a16="http://schemas.microsoft.com/office/drawing/2014/main" val="4019367663"/>
                  </a:ext>
                </a:extLst>
              </a:tr>
              <a:tr h="370840">
                <a:tc>
                  <a:txBody>
                    <a:bodyPr/>
                    <a:lstStyle/>
                    <a:p>
                      <a:r>
                        <a:rPr lang="en-GB" sz="1400" dirty="0"/>
                        <a:t>Variable 2.</a:t>
                      </a:r>
                    </a:p>
                    <a:p>
                      <a:r>
                        <a:rPr lang="en-GB" sz="1400" dirty="0"/>
                        <a:t> Dinner</a:t>
                      </a:r>
                    </a:p>
                  </a:txBody>
                  <a:tcPr>
                    <a:solidFill>
                      <a:schemeClr val="accent4"/>
                    </a:solidFill>
                  </a:tcPr>
                </a:tc>
                <a:tc>
                  <a:txBody>
                    <a:bodyPr/>
                    <a:lstStyle/>
                    <a:p>
                      <a:r>
                        <a:rPr lang="en-GB" sz="1600" dirty="0"/>
                        <a:t>Starter</a:t>
                      </a:r>
                    </a:p>
                  </a:txBody>
                  <a:tcPr>
                    <a:solidFill>
                      <a:schemeClr val="accent4"/>
                    </a:solidFill>
                  </a:tcPr>
                </a:tc>
                <a:tc>
                  <a:txBody>
                    <a:bodyPr/>
                    <a:lstStyle/>
                    <a:p>
                      <a:endParaRPr lang="en-GB" dirty="0"/>
                    </a:p>
                  </a:txBody>
                  <a:tcPr>
                    <a:solidFill>
                      <a:schemeClr val="accent4"/>
                    </a:solidFill>
                  </a:tcPr>
                </a:tc>
                <a:tc>
                  <a:txBody>
                    <a:bodyPr/>
                    <a:lstStyle/>
                    <a:p>
                      <a:endParaRPr lang="en-GB" dirty="0"/>
                    </a:p>
                  </a:txBody>
                  <a:tcPr>
                    <a:solidFill>
                      <a:schemeClr val="accent4"/>
                    </a:solidFill>
                  </a:tcPr>
                </a:tc>
                <a:tc>
                  <a:txBody>
                    <a:bodyPr/>
                    <a:lstStyle/>
                    <a:p>
                      <a:endParaRPr lang="en-GB" dirty="0"/>
                    </a:p>
                  </a:txBody>
                  <a:tcPr>
                    <a:solidFill>
                      <a:schemeClr val="accent4"/>
                    </a:solidFill>
                  </a:tcPr>
                </a:tc>
                <a:extLst>
                  <a:ext uri="{0D108BD9-81ED-4DB2-BD59-A6C34878D82A}">
                    <a16:rowId xmlns:a16="http://schemas.microsoft.com/office/drawing/2014/main" val="3462408643"/>
                  </a:ext>
                </a:extLst>
              </a:tr>
              <a:tr h="370840">
                <a:tc>
                  <a:txBody>
                    <a:bodyPr/>
                    <a:lstStyle/>
                    <a:p>
                      <a:endParaRPr lang="en-GB" sz="1400" dirty="0"/>
                    </a:p>
                  </a:txBody>
                  <a:tcPr>
                    <a:solidFill>
                      <a:schemeClr val="accent4"/>
                    </a:solidFill>
                  </a:tcPr>
                </a:tc>
                <a:tc>
                  <a:txBody>
                    <a:bodyPr/>
                    <a:lstStyle/>
                    <a:p>
                      <a:r>
                        <a:rPr lang="en-GB" sz="1600" dirty="0"/>
                        <a:t>Meal</a:t>
                      </a:r>
                    </a:p>
                    <a:p>
                      <a:r>
                        <a:rPr lang="en-GB" sz="1200" dirty="0"/>
                        <a:t>(main + veg + carbs + sauces + condiments)</a:t>
                      </a:r>
                      <a:endParaRPr lang="en-GB" sz="1600" dirty="0"/>
                    </a:p>
                  </a:txBody>
                  <a:tcPr>
                    <a:solidFill>
                      <a:schemeClr val="accent4"/>
                    </a:solidFill>
                  </a:tcPr>
                </a:tc>
                <a:tc>
                  <a:txBody>
                    <a:bodyPr/>
                    <a:lstStyle/>
                    <a:p>
                      <a:endParaRPr lang="en-GB" dirty="0"/>
                    </a:p>
                  </a:txBody>
                  <a:tcPr>
                    <a:solidFill>
                      <a:schemeClr val="accent4"/>
                    </a:solidFill>
                  </a:tcPr>
                </a:tc>
                <a:tc>
                  <a:txBody>
                    <a:bodyPr/>
                    <a:lstStyle/>
                    <a:p>
                      <a:endParaRPr lang="en-GB" dirty="0"/>
                    </a:p>
                  </a:txBody>
                  <a:tcPr>
                    <a:solidFill>
                      <a:schemeClr val="accent4"/>
                    </a:solidFill>
                  </a:tcPr>
                </a:tc>
                <a:tc>
                  <a:txBody>
                    <a:bodyPr/>
                    <a:lstStyle/>
                    <a:p>
                      <a:endParaRPr lang="en-GB" dirty="0"/>
                    </a:p>
                  </a:txBody>
                  <a:tcPr>
                    <a:solidFill>
                      <a:schemeClr val="accent4"/>
                    </a:solidFill>
                  </a:tcPr>
                </a:tc>
                <a:extLst>
                  <a:ext uri="{0D108BD9-81ED-4DB2-BD59-A6C34878D82A}">
                    <a16:rowId xmlns:a16="http://schemas.microsoft.com/office/drawing/2014/main" val="2535155670"/>
                  </a:ext>
                </a:extLst>
              </a:tr>
              <a:tr h="370840">
                <a:tc>
                  <a:txBody>
                    <a:bodyPr/>
                    <a:lstStyle/>
                    <a:p>
                      <a:endParaRPr lang="en-GB" sz="1400" dirty="0"/>
                    </a:p>
                  </a:txBody>
                  <a:tcPr>
                    <a:solidFill>
                      <a:schemeClr val="accent4"/>
                    </a:solidFill>
                  </a:tcPr>
                </a:tc>
                <a:tc>
                  <a:txBody>
                    <a:bodyPr/>
                    <a:lstStyle/>
                    <a:p>
                      <a:r>
                        <a:rPr lang="en-GB" sz="1600" dirty="0"/>
                        <a:t>Dessert</a:t>
                      </a:r>
                    </a:p>
                  </a:txBody>
                  <a:tcPr>
                    <a:solidFill>
                      <a:schemeClr val="accent4"/>
                    </a:solidFill>
                  </a:tcPr>
                </a:tc>
                <a:tc>
                  <a:txBody>
                    <a:bodyPr/>
                    <a:lstStyle/>
                    <a:p>
                      <a:endParaRPr lang="en-GB"/>
                    </a:p>
                  </a:txBody>
                  <a:tcPr>
                    <a:solidFill>
                      <a:schemeClr val="accent4"/>
                    </a:solidFill>
                  </a:tcPr>
                </a:tc>
                <a:tc>
                  <a:txBody>
                    <a:bodyPr/>
                    <a:lstStyle/>
                    <a:p>
                      <a:endParaRPr lang="en-GB"/>
                    </a:p>
                  </a:txBody>
                  <a:tcPr>
                    <a:solidFill>
                      <a:schemeClr val="accent4"/>
                    </a:solidFill>
                  </a:tcPr>
                </a:tc>
                <a:tc>
                  <a:txBody>
                    <a:bodyPr/>
                    <a:lstStyle/>
                    <a:p>
                      <a:endParaRPr lang="en-GB" dirty="0"/>
                    </a:p>
                  </a:txBody>
                  <a:tcPr>
                    <a:solidFill>
                      <a:schemeClr val="accent4"/>
                    </a:solidFill>
                  </a:tcPr>
                </a:tc>
                <a:extLst>
                  <a:ext uri="{0D108BD9-81ED-4DB2-BD59-A6C34878D82A}">
                    <a16:rowId xmlns:a16="http://schemas.microsoft.com/office/drawing/2014/main" val="252809572"/>
                  </a:ext>
                </a:extLst>
              </a:tr>
              <a:tr h="370840">
                <a:tc>
                  <a:txBody>
                    <a:bodyPr/>
                    <a:lstStyle/>
                    <a:p>
                      <a:endParaRPr lang="en-GB" sz="1400" dirty="0"/>
                    </a:p>
                  </a:txBody>
                  <a:tcPr>
                    <a:solidFill>
                      <a:schemeClr val="accent4">
                        <a:lumMod val="60000"/>
                        <a:lumOff val="40000"/>
                      </a:schemeClr>
                    </a:solidFill>
                  </a:tcPr>
                </a:tc>
                <a:tc>
                  <a:txBody>
                    <a:bodyPr/>
                    <a:lstStyle/>
                    <a:p>
                      <a:r>
                        <a:rPr lang="en-GB" sz="1600" dirty="0"/>
                        <a:t>Total Max variable +fixed</a:t>
                      </a:r>
                    </a:p>
                  </a:txBody>
                  <a:tcPr>
                    <a:solidFill>
                      <a:schemeClr val="accent4">
                        <a:lumMod val="60000"/>
                        <a:lumOff val="40000"/>
                      </a:schemeClr>
                    </a:solidFill>
                  </a:tcPr>
                </a:tc>
                <a:tc>
                  <a:txBody>
                    <a:bodyPr/>
                    <a:lstStyle/>
                    <a:p>
                      <a:endParaRPr lang="en-GB" dirty="0"/>
                    </a:p>
                  </a:txBody>
                  <a:tcPr>
                    <a:solidFill>
                      <a:schemeClr val="accent4">
                        <a:lumMod val="60000"/>
                        <a:lumOff val="40000"/>
                      </a:schemeClr>
                    </a:solidFill>
                  </a:tcPr>
                </a:tc>
                <a:tc>
                  <a:txBody>
                    <a:bodyPr/>
                    <a:lstStyle/>
                    <a:p>
                      <a:endParaRPr lang="en-GB" dirty="0"/>
                    </a:p>
                  </a:txBody>
                  <a:tcPr>
                    <a:solidFill>
                      <a:schemeClr val="accent4">
                        <a:lumMod val="60000"/>
                        <a:lumOff val="40000"/>
                      </a:schemeClr>
                    </a:solidFill>
                  </a:tcPr>
                </a:tc>
                <a:tc>
                  <a:txBody>
                    <a:bodyPr/>
                    <a:lstStyle/>
                    <a:p>
                      <a:r>
                        <a:rPr lang="en-GB" dirty="0"/>
                        <a:t>100%</a:t>
                      </a:r>
                    </a:p>
                  </a:txBody>
                  <a:tcPr>
                    <a:solidFill>
                      <a:schemeClr val="accent4">
                        <a:lumMod val="60000"/>
                        <a:lumOff val="40000"/>
                      </a:schemeClr>
                    </a:solidFill>
                  </a:tcPr>
                </a:tc>
                <a:extLst>
                  <a:ext uri="{0D108BD9-81ED-4DB2-BD59-A6C34878D82A}">
                    <a16:rowId xmlns:a16="http://schemas.microsoft.com/office/drawing/2014/main" val="4207947030"/>
                  </a:ext>
                </a:extLst>
              </a:tr>
              <a:tr h="370840">
                <a:tc>
                  <a:txBody>
                    <a:bodyPr/>
                    <a:lstStyle/>
                    <a:p>
                      <a:endParaRPr lang="en-GB" sz="1400" dirty="0"/>
                    </a:p>
                  </a:txBody>
                  <a:tcPr>
                    <a:solidFill>
                      <a:schemeClr val="accent1">
                        <a:lumMod val="75000"/>
                      </a:schemeClr>
                    </a:solidFill>
                  </a:tcPr>
                </a:tc>
                <a:tc>
                  <a:txBody>
                    <a:bodyPr/>
                    <a:lstStyle/>
                    <a:p>
                      <a:r>
                        <a:rPr lang="en-GB" sz="1600" dirty="0">
                          <a:solidFill>
                            <a:schemeClr val="bg1"/>
                          </a:solidFill>
                        </a:rPr>
                        <a:t>Total average menu capacity</a:t>
                      </a:r>
                    </a:p>
                  </a:txBody>
                  <a:tcPr>
                    <a:solidFill>
                      <a:schemeClr val="accent1">
                        <a:lumMod val="75000"/>
                      </a:schemeClr>
                    </a:solidFill>
                  </a:tcPr>
                </a:tc>
                <a:tc>
                  <a:txBody>
                    <a:bodyPr/>
                    <a:lstStyle/>
                    <a:p>
                      <a:endParaRPr lang="en-GB" dirty="0"/>
                    </a:p>
                  </a:txBody>
                  <a:tcPr>
                    <a:solidFill>
                      <a:schemeClr val="accent1">
                        <a:lumMod val="75000"/>
                      </a:schemeClr>
                    </a:solidFill>
                  </a:tcPr>
                </a:tc>
                <a:tc>
                  <a:txBody>
                    <a:bodyPr/>
                    <a:lstStyle/>
                    <a:p>
                      <a:endParaRPr lang="en-GB" dirty="0"/>
                    </a:p>
                  </a:txBody>
                  <a:tcPr>
                    <a:solidFill>
                      <a:schemeClr val="accent1">
                        <a:lumMod val="75000"/>
                      </a:schemeClr>
                    </a:solidFill>
                  </a:tcPr>
                </a:tc>
                <a:tc>
                  <a:txBody>
                    <a:bodyPr/>
                    <a:lstStyle/>
                    <a:p>
                      <a:endParaRPr lang="en-GB" dirty="0"/>
                    </a:p>
                  </a:txBody>
                  <a:tcPr>
                    <a:solidFill>
                      <a:schemeClr val="accent1">
                        <a:lumMod val="75000"/>
                      </a:schemeClr>
                    </a:solidFill>
                  </a:tcPr>
                </a:tc>
                <a:extLst>
                  <a:ext uri="{0D108BD9-81ED-4DB2-BD59-A6C34878D82A}">
                    <a16:rowId xmlns:a16="http://schemas.microsoft.com/office/drawing/2014/main" val="1414854627"/>
                  </a:ext>
                </a:extLst>
              </a:tr>
            </a:tbl>
          </a:graphicData>
        </a:graphic>
      </p:graphicFrame>
      <p:sp>
        <p:nvSpPr>
          <p:cNvPr id="2" name="BJPseudoFooter">
            <a:extLst>
              <a:ext uri="{FF2B5EF4-FFF2-40B4-BE49-F238E27FC236}">
                <a16:creationId xmlns:a16="http://schemas.microsoft.com/office/drawing/2014/main" id="{714C0FEC-3240-3B84-7BC6-12210FD2923A}"/>
              </a:ext>
            </a:extLst>
          </p:cNvPr>
          <p:cNvSpPr txBox="1"/>
          <p:nvPr>
            <p:custDataLst>
              <p:tags r:id="rId1"/>
            </p:custDataLst>
          </p:nvPr>
        </p:nvSpPr>
        <p:spPr>
          <a:xfrm>
            <a:off x="127000" y="6629856"/>
            <a:ext cx="8890000" cy="215444"/>
          </a:xfrm>
          <a:prstGeom prst="rect">
            <a:avLst/>
          </a:prstGeom>
          <a:noFill/>
        </p:spPr>
        <p:txBody>
          <a:bodyPr vert="horz" rtlCol="0">
            <a:spAutoFit/>
          </a:bodyPr>
          <a:lstStyle/>
          <a:p>
            <a:r>
              <a:rPr lang="en-GB" sz="800">
                <a:solidFill>
                  <a:srgbClr val="A5A5A5"/>
                </a:solidFill>
                <a:latin typeface="Calibri" panose="020F0502020204030204" pitchFamily="34" charset="0"/>
              </a:rPr>
              <a:t>ISS Classification -</a:t>
            </a:r>
            <a:r>
              <a:rPr lang="en-GB" sz="800">
                <a:solidFill>
                  <a:srgbClr val="000000"/>
                </a:solidFill>
                <a:latin typeface="Calibri" panose="020F0502020204030204" pitchFamily="34" charset="0"/>
              </a:rPr>
              <a:t> </a:t>
            </a:r>
            <a:r>
              <a:rPr lang="en-GB" sz="800">
                <a:solidFill>
                  <a:srgbClr val="00C000"/>
                </a:solidFill>
                <a:latin typeface="Calibri" panose="020F0502020204030204" pitchFamily="34" charset="0"/>
              </a:rPr>
              <a:t>Unrestricted</a:t>
            </a:r>
          </a:p>
        </p:txBody>
      </p:sp>
    </p:spTree>
    <p:extLst>
      <p:ext uri="{BB962C8B-B14F-4D97-AF65-F5344CB8AC3E}">
        <p14:creationId xmlns:p14="http://schemas.microsoft.com/office/powerpoint/2010/main" val="2976233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5B206DB-F20F-47A4-8A69-A35836466B8D}"/>
              </a:ext>
            </a:extLst>
          </p:cNvPr>
          <p:cNvPicPr>
            <a:picLocks noGrp="1" noChangeAspect="1"/>
          </p:cNvPicPr>
          <p:nvPr>
            <p:ph sz="quarter" idx="10"/>
          </p:nvPr>
        </p:nvPicPr>
        <p:blipFill>
          <a:blip r:embed="rId4"/>
          <a:stretch>
            <a:fillRect/>
          </a:stretch>
        </p:blipFill>
        <p:spPr>
          <a:xfrm>
            <a:off x="2119745" y="552747"/>
            <a:ext cx="4454305" cy="6145817"/>
          </a:xfrm>
        </p:spPr>
      </p:pic>
      <p:sp>
        <p:nvSpPr>
          <p:cNvPr id="3" name="Title 2">
            <a:extLst>
              <a:ext uri="{FF2B5EF4-FFF2-40B4-BE49-F238E27FC236}">
                <a16:creationId xmlns:a16="http://schemas.microsoft.com/office/drawing/2014/main" id="{29FE2BB7-A564-4048-AEF4-2C0CF03D4F88}"/>
              </a:ext>
            </a:extLst>
          </p:cNvPr>
          <p:cNvSpPr>
            <a:spLocks noGrp="1"/>
          </p:cNvSpPr>
          <p:nvPr>
            <p:ph type="title"/>
          </p:nvPr>
        </p:nvSpPr>
        <p:spPr>
          <a:xfrm>
            <a:off x="457200" y="150037"/>
            <a:ext cx="6567055" cy="611649"/>
          </a:xfrm>
        </p:spPr>
        <p:txBody>
          <a:bodyPr/>
          <a:lstStyle/>
          <a:p>
            <a:r>
              <a:rPr lang="en-GB" sz="2400" dirty="0"/>
              <a:t>Sample A La Carte menu</a:t>
            </a:r>
          </a:p>
        </p:txBody>
      </p:sp>
      <p:sp>
        <p:nvSpPr>
          <p:cNvPr id="5" name="BJPseudoFooter">
            <a:extLst>
              <a:ext uri="{FF2B5EF4-FFF2-40B4-BE49-F238E27FC236}">
                <a16:creationId xmlns:a16="http://schemas.microsoft.com/office/drawing/2014/main" id="{31AB7778-3C70-7523-C7D5-11E7742EBBC0}"/>
              </a:ext>
            </a:extLst>
          </p:cNvPr>
          <p:cNvSpPr txBox="1"/>
          <p:nvPr>
            <p:custDataLst>
              <p:tags r:id="rId1"/>
            </p:custDataLst>
          </p:nvPr>
        </p:nvSpPr>
        <p:spPr>
          <a:xfrm>
            <a:off x="127000" y="6629856"/>
            <a:ext cx="8890000" cy="215444"/>
          </a:xfrm>
          <a:prstGeom prst="rect">
            <a:avLst/>
          </a:prstGeom>
          <a:noFill/>
        </p:spPr>
        <p:txBody>
          <a:bodyPr vert="horz" rtlCol="0">
            <a:spAutoFit/>
          </a:bodyPr>
          <a:lstStyle/>
          <a:p>
            <a:r>
              <a:rPr lang="en-GB" sz="800">
                <a:solidFill>
                  <a:srgbClr val="A5A5A5"/>
                </a:solidFill>
                <a:latin typeface="Calibri" panose="020F0502020204030204" pitchFamily="34" charset="0"/>
              </a:rPr>
              <a:t>ISS Classification -</a:t>
            </a:r>
            <a:r>
              <a:rPr lang="en-GB" sz="800">
                <a:solidFill>
                  <a:srgbClr val="000000"/>
                </a:solidFill>
                <a:latin typeface="Calibri" panose="020F0502020204030204" pitchFamily="34" charset="0"/>
              </a:rPr>
              <a:t> </a:t>
            </a:r>
            <a:r>
              <a:rPr lang="en-GB" sz="800">
                <a:solidFill>
                  <a:srgbClr val="00C000"/>
                </a:solidFill>
                <a:latin typeface="Calibri" panose="020F0502020204030204" pitchFamily="34" charset="0"/>
              </a:rPr>
              <a:t>Unrestricted</a:t>
            </a:r>
          </a:p>
        </p:txBody>
      </p:sp>
    </p:spTree>
    <p:extLst>
      <p:ext uri="{BB962C8B-B14F-4D97-AF65-F5344CB8AC3E}">
        <p14:creationId xmlns:p14="http://schemas.microsoft.com/office/powerpoint/2010/main" val="4278954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2CF099-062B-4959-902D-B16C2F9250A3}"/>
              </a:ext>
            </a:extLst>
          </p:cNvPr>
          <p:cNvPicPr>
            <a:picLocks noChangeAspect="1"/>
          </p:cNvPicPr>
          <p:nvPr/>
        </p:nvPicPr>
        <p:blipFill>
          <a:blip r:embed="rId4"/>
          <a:stretch>
            <a:fillRect/>
          </a:stretch>
        </p:blipFill>
        <p:spPr>
          <a:xfrm>
            <a:off x="323528" y="130024"/>
            <a:ext cx="7269826" cy="6727976"/>
          </a:xfrm>
          <a:prstGeom prst="rect">
            <a:avLst/>
          </a:prstGeom>
        </p:spPr>
      </p:pic>
      <p:sp>
        <p:nvSpPr>
          <p:cNvPr id="3" name="BJPseudoFooter">
            <a:extLst>
              <a:ext uri="{FF2B5EF4-FFF2-40B4-BE49-F238E27FC236}">
                <a16:creationId xmlns:a16="http://schemas.microsoft.com/office/drawing/2014/main" id="{6B920A86-496B-DD22-7266-90B00407223A}"/>
              </a:ext>
            </a:extLst>
          </p:cNvPr>
          <p:cNvSpPr txBox="1"/>
          <p:nvPr>
            <p:custDataLst>
              <p:tags r:id="rId1"/>
            </p:custDataLst>
          </p:nvPr>
        </p:nvSpPr>
        <p:spPr>
          <a:xfrm>
            <a:off x="127000" y="6629856"/>
            <a:ext cx="8890000" cy="215444"/>
          </a:xfrm>
          <a:prstGeom prst="rect">
            <a:avLst/>
          </a:prstGeom>
          <a:noFill/>
        </p:spPr>
        <p:txBody>
          <a:bodyPr vert="horz" rtlCol="0">
            <a:spAutoFit/>
          </a:bodyPr>
          <a:lstStyle/>
          <a:p>
            <a:r>
              <a:rPr lang="en-GB" sz="800">
                <a:solidFill>
                  <a:srgbClr val="A5A5A5"/>
                </a:solidFill>
                <a:latin typeface="Calibri" panose="020F0502020204030204" pitchFamily="34" charset="0"/>
              </a:rPr>
              <a:t>ISS Classification -</a:t>
            </a:r>
            <a:r>
              <a:rPr lang="en-GB" sz="800">
                <a:solidFill>
                  <a:srgbClr val="000000"/>
                </a:solidFill>
                <a:latin typeface="Calibri" panose="020F0502020204030204" pitchFamily="34" charset="0"/>
              </a:rPr>
              <a:t> </a:t>
            </a:r>
            <a:r>
              <a:rPr lang="en-GB" sz="800">
                <a:solidFill>
                  <a:srgbClr val="00C000"/>
                </a:solidFill>
                <a:latin typeface="Calibri" panose="020F0502020204030204" pitchFamily="34" charset="0"/>
              </a:rPr>
              <a:t>Unrestricted</a:t>
            </a:r>
          </a:p>
        </p:txBody>
      </p:sp>
    </p:spTree>
    <p:extLst>
      <p:ext uri="{BB962C8B-B14F-4D97-AF65-F5344CB8AC3E}">
        <p14:creationId xmlns:p14="http://schemas.microsoft.com/office/powerpoint/2010/main" val="2031430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433935-B11A-4AE7-9AAE-BCDD4BC816DB}"/>
              </a:ext>
            </a:extLst>
          </p:cNvPr>
          <p:cNvPicPr>
            <a:picLocks noChangeAspect="1"/>
          </p:cNvPicPr>
          <p:nvPr/>
        </p:nvPicPr>
        <p:blipFill>
          <a:blip r:embed="rId4"/>
          <a:stretch>
            <a:fillRect/>
          </a:stretch>
        </p:blipFill>
        <p:spPr>
          <a:xfrm>
            <a:off x="1005002" y="138394"/>
            <a:ext cx="7106794" cy="6581211"/>
          </a:xfrm>
          <a:prstGeom prst="rect">
            <a:avLst/>
          </a:prstGeom>
        </p:spPr>
      </p:pic>
      <p:sp>
        <p:nvSpPr>
          <p:cNvPr id="7" name="Oval 6">
            <a:extLst>
              <a:ext uri="{FF2B5EF4-FFF2-40B4-BE49-F238E27FC236}">
                <a16:creationId xmlns:a16="http://schemas.microsoft.com/office/drawing/2014/main" id="{A64DBC1B-9984-4A52-A6CB-74E3AA7AFF37}"/>
              </a:ext>
            </a:extLst>
          </p:cNvPr>
          <p:cNvSpPr/>
          <p:nvPr/>
        </p:nvSpPr>
        <p:spPr>
          <a:xfrm>
            <a:off x="755356" y="1217690"/>
            <a:ext cx="4252516" cy="2806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9CE6DC0-FDB1-4731-AC30-0B64F18D9699}"/>
              </a:ext>
            </a:extLst>
          </p:cNvPr>
          <p:cNvSpPr/>
          <p:nvPr/>
        </p:nvSpPr>
        <p:spPr>
          <a:xfrm>
            <a:off x="690676" y="3635235"/>
            <a:ext cx="4252516" cy="2806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B0B14C3-5E9A-44F3-BFEE-29ADBADB1840}"/>
              </a:ext>
            </a:extLst>
          </p:cNvPr>
          <p:cNvSpPr/>
          <p:nvPr/>
        </p:nvSpPr>
        <p:spPr>
          <a:xfrm>
            <a:off x="690676" y="2735160"/>
            <a:ext cx="4252516" cy="2806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290B3D70-15D9-418F-8560-E33D148CB29A}"/>
              </a:ext>
            </a:extLst>
          </p:cNvPr>
          <p:cNvSpPr/>
          <p:nvPr/>
        </p:nvSpPr>
        <p:spPr>
          <a:xfrm>
            <a:off x="627098" y="4081109"/>
            <a:ext cx="4252516" cy="2806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EEEC57A1-F943-4DA6-B4E3-7BF50F733936}"/>
              </a:ext>
            </a:extLst>
          </p:cNvPr>
          <p:cNvSpPr/>
          <p:nvPr/>
        </p:nvSpPr>
        <p:spPr>
          <a:xfrm>
            <a:off x="4653482" y="1441640"/>
            <a:ext cx="4252516" cy="2806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46C1C61-6956-4A08-A955-946FFEC4D257}"/>
              </a:ext>
            </a:extLst>
          </p:cNvPr>
          <p:cNvSpPr/>
          <p:nvPr/>
        </p:nvSpPr>
        <p:spPr>
          <a:xfrm>
            <a:off x="4653482" y="2283612"/>
            <a:ext cx="4252516" cy="2806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5A81FC2-FE43-4040-8E8C-0FFAC5DDE3E4}"/>
              </a:ext>
            </a:extLst>
          </p:cNvPr>
          <p:cNvSpPr/>
          <p:nvPr/>
        </p:nvSpPr>
        <p:spPr>
          <a:xfrm>
            <a:off x="5676523" y="4762123"/>
            <a:ext cx="1973655" cy="7293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4050F66-9F63-4FED-912A-960B5ABD40C0}"/>
              </a:ext>
            </a:extLst>
          </p:cNvPr>
          <p:cNvSpPr txBox="1"/>
          <p:nvPr/>
        </p:nvSpPr>
        <p:spPr>
          <a:xfrm>
            <a:off x="6319319" y="4909105"/>
            <a:ext cx="751437" cy="369332"/>
          </a:xfrm>
          <a:prstGeom prst="rect">
            <a:avLst/>
          </a:prstGeom>
          <a:noFill/>
        </p:spPr>
        <p:txBody>
          <a:bodyPr wrap="square" rtlCol="0">
            <a:spAutoFit/>
          </a:bodyPr>
          <a:lstStyle/>
          <a:p>
            <a:r>
              <a:rPr lang="en-GB" b="1" dirty="0">
                <a:solidFill>
                  <a:srgbClr val="FF0000"/>
                </a:solidFill>
              </a:rPr>
              <a:t>MIN</a:t>
            </a:r>
          </a:p>
        </p:txBody>
      </p:sp>
      <p:sp>
        <p:nvSpPr>
          <p:cNvPr id="3" name="BJPseudoFooter">
            <a:extLst>
              <a:ext uri="{FF2B5EF4-FFF2-40B4-BE49-F238E27FC236}">
                <a16:creationId xmlns:a16="http://schemas.microsoft.com/office/drawing/2014/main" id="{A82A23B3-3CBF-A0BD-C2CD-82503CB7D8D9}"/>
              </a:ext>
            </a:extLst>
          </p:cNvPr>
          <p:cNvSpPr txBox="1"/>
          <p:nvPr>
            <p:custDataLst>
              <p:tags r:id="rId1"/>
            </p:custDataLst>
          </p:nvPr>
        </p:nvSpPr>
        <p:spPr>
          <a:xfrm>
            <a:off x="127000" y="6629856"/>
            <a:ext cx="8890000" cy="215444"/>
          </a:xfrm>
          <a:prstGeom prst="rect">
            <a:avLst/>
          </a:prstGeom>
          <a:noFill/>
        </p:spPr>
        <p:txBody>
          <a:bodyPr vert="horz" rtlCol="0">
            <a:spAutoFit/>
          </a:bodyPr>
          <a:lstStyle/>
          <a:p>
            <a:r>
              <a:rPr lang="en-GB" sz="800">
                <a:solidFill>
                  <a:srgbClr val="A5A5A5"/>
                </a:solidFill>
                <a:latin typeface="Calibri" panose="020F0502020204030204" pitchFamily="34" charset="0"/>
              </a:rPr>
              <a:t>ISS Classification -</a:t>
            </a:r>
            <a:r>
              <a:rPr lang="en-GB" sz="800">
                <a:solidFill>
                  <a:srgbClr val="000000"/>
                </a:solidFill>
                <a:latin typeface="Calibri" panose="020F0502020204030204" pitchFamily="34" charset="0"/>
              </a:rPr>
              <a:t> </a:t>
            </a:r>
            <a:r>
              <a:rPr lang="en-GB" sz="800">
                <a:solidFill>
                  <a:srgbClr val="00C000"/>
                </a:solidFill>
                <a:latin typeface="Calibri" panose="020F0502020204030204" pitchFamily="34" charset="0"/>
              </a:rPr>
              <a:t>Unrestricted</a:t>
            </a:r>
          </a:p>
        </p:txBody>
      </p:sp>
    </p:spTree>
    <p:extLst>
      <p:ext uri="{BB962C8B-B14F-4D97-AF65-F5344CB8AC3E}">
        <p14:creationId xmlns:p14="http://schemas.microsoft.com/office/powerpoint/2010/main" val="612295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61F5C0-E47E-4065-AE54-CAF774E81469}"/>
              </a:ext>
            </a:extLst>
          </p:cNvPr>
          <p:cNvSpPr>
            <a:spLocks noGrp="1"/>
          </p:cNvSpPr>
          <p:nvPr>
            <p:ph type="title"/>
          </p:nvPr>
        </p:nvSpPr>
        <p:spPr>
          <a:xfrm>
            <a:off x="556788" y="77955"/>
            <a:ext cx="6567055" cy="611649"/>
          </a:xfrm>
        </p:spPr>
        <p:txBody>
          <a:bodyPr/>
          <a:lstStyle/>
          <a:p>
            <a:r>
              <a:rPr lang="en-GB" sz="2800" dirty="0"/>
              <a:t>Minimum menu capacity</a:t>
            </a:r>
          </a:p>
        </p:txBody>
      </p:sp>
      <p:graphicFrame>
        <p:nvGraphicFramePr>
          <p:cNvPr id="5" name="Table 5">
            <a:extLst>
              <a:ext uri="{FF2B5EF4-FFF2-40B4-BE49-F238E27FC236}">
                <a16:creationId xmlns:a16="http://schemas.microsoft.com/office/drawing/2014/main" id="{2769D369-B393-43BB-87AF-3E7587DD6769}"/>
              </a:ext>
            </a:extLst>
          </p:cNvPr>
          <p:cNvGraphicFramePr>
            <a:graphicFrameLocks noGrp="1"/>
          </p:cNvGraphicFramePr>
          <p:nvPr>
            <p:extLst>
              <p:ext uri="{D42A27DB-BD31-4B8C-83A1-F6EECF244321}">
                <p14:modId xmlns:p14="http://schemas.microsoft.com/office/powerpoint/2010/main" val="4071626964"/>
              </p:ext>
            </p:extLst>
          </p:nvPr>
        </p:nvGraphicFramePr>
        <p:xfrm>
          <a:off x="556788" y="564802"/>
          <a:ext cx="7096410" cy="5943600"/>
        </p:xfrm>
        <a:graphic>
          <a:graphicData uri="http://schemas.openxmlformats.org/drawingml/2006/table">
            <a:tbl>
              <a:tblPr firstRow="1" bandRow="1">
                <a:tableStyleId>{5C22544A-7EE6-4342-B048-85BDC9FD1C3A}</a:tableStyleId>
              </a:tblPr>
              <a:tblGrid>
                <a:gridCol w="1030586">
                  <a:extLst>
                    <a:ext uri="{9D8B030D-6E8A-4147-A177-3AD203B41FA5}">
                      <a16:colId xmlns:a16="http://schemas.microsoft.com/office/drawing/2014/main" val="3095144253"/>
                    </a:ext>
                  </a:extLst>
                </a:gridCol>
                <a:gridCol w="1807978">
                  <a:extLst>
                    <a:ext uri="{9D8B030D-6E8A-4147-A177-3AD203B41FA5}">
                      <a16:colId xmlns:a16="http://schemas.microsoft.com/office/drawing/2014/main" val="186035125"/>
                    </a:ext>
                  </a:extLst>
                </a:gridCol>
                <a:gridCol w="1419282">
                  <a:extLst>
                    <a:ext uri="{9D8B030D-6E8A-4147-A177-3AD203B41FA5}">
                      <a16:colId xmlns:a16="http://schemas.microsoft.com/office/drawing/2014/main" val="2894593814"/>
                    </a:ext>
                  </a:extLst>
                </a:gridCol>
                <a:gridCol w="1419282">
                  <a:extLst>
                    <a:ext uri="{9D8B030D-6E8A-4147-A177-3AD203B41FA5}">
                      <a16:colId xmlns:a16="http://schemas.microsoft.com/office/drawing/2014/main" val="1584908362"/>
                    </a:ext>
                  </a:extLst>
                </a:gridCol>
                <a:gridCol w="1419282">
                  <a:extLst>
                    <a:ext uri="{9D8B030D-6E8A-4147-A177-3AD203B41FA5}">
                      <a16:colId xmlns:a16="http://schemas.microsoft.com/office/drawing/2014/main" val="4272124995"/>
                    </a:ext>
                  </a:extLst>
                </a:gridCol>
              </a:tblGrid>
              <a:tr h="370840">
                <a:tc>
                  <a:txBody>
                    <a:bodyPr/>
                    <a:lstStyle/>
                    <a:p>
                      <a:endParaRPr lang="en-GB" dirty="0"/>
                    </a:p>
                  </a:txBody>
                  <a:tcPr/>
                </a:tc>
                <a:tc>
                  <a:txBody>
                    <a:bodyPr/>
                    <a:lstStyle/>
                    <a:p>
                      <a:r>
                        <a:rPr lang="en-GB" dirty="0"/>
                        <a:t>Daily Min</a:t>
                      </a:r>
                    </a:p>
                  </a:txBody>
                  <a:tcPr/>
                </a:tc>
                <a:tc>
                  <a:txBody>
                    <a:bodyPr/>
                    <a:lstStyle/>
                    <a:p>
                      <a:r>
                        <a:rPr lang="en-GB" dirty="0"/>
                        <a:t>Kcal</a:t>
                      </a:r>
                    </a:p>
                  </a:txBody>
                  <a:tcPr/>
                </a:tc>
                <a:tc>
                  <a:txBody>
                    <a:bodyPr/>
                    <a:lstStyle/>
                    <a:p>
                      <a:r>
                        <a:rPr lang="en-GB" dirty="0"/>
                        <a:t>Protein (g)</a:t>
                      </a:r>
                    </a:p>
                  </a:txBody>
                  <a:tcPr/>
                </a:tc>
                <a:tc>
                  <a:txBody>
                    <a:bodyPr/>
                    <a:lstStyle/>
                    <a:p>
                      <a:r>
                        <a:rPr lang="en-GB" dirty="0"/>
                        <a:t>% energy</a:t>
                      </a:r>
                    </a:p>
                  </a:txBody>
                  <a:tcPr/>
                </a:tc>
                <a:extLst>
                  <a:ext uri="{0D108BD9-81ED-4DB2-BD59-A6C34878D82A}">
                    <a16:rowId xmlns:a16="http://schemas.microsoft.com/office/drawing/2014/main" val="3196852736"/>
                  </a:ext>
                </a:extLst>
              </a:tr>
              <a:tr h="370840">
                <a:tc>
                  <a:txBody>
                    <a:bodyPr/>
                    <a:lstStyle/>
                    <a:p>
                      <a:r>
                        <a:rPr lang="en-GB" dirty="0"/>
                        <a:t>Fixed</a:t>
                      </a:r>
                    </a:p>
                  </a:txBody>
                  <a:tcPr>
                    <a:solidFill>
                      <a:schemeClr val="accent4">
                        <a:lumMod val="20000"/>
                        <a:lumOff val="80000"/>
                      </a:schemeClr>
                    </a:solidFill>
                  </a:tcPr>
                </a:tc>
                <a:tc>
                  <a:txBody>
                    <a:bodyPr/>
                    <a:lstStyle/>
                    <a:p>
                      <a:r>
                        <a:rPr lang="en-GB" sz="1600" dirty="0"/>
                        <a:t>Nutritionally well Breakfast</a:t>
                      </a:r>
                    </a:p>
                  </a:txBody>
                  <a:tcPr>
                    <a:solidFill>
                      <a:schemeClr val="accent4">
                        <a:lumMod val="20000"/>
                        <a:lumOff val="80000"/>
                      </a:schemeClr>
                    </a:solidFill>
                  </a:tcPr>
                </a:tc>
                <a:tc>
                  <a:txBody>
                    <a:bodyPr/>
                    <a:lstStyle/>
                    <a:p>
                      <a:r>
                        <a:rPr lang="en-GB" dirty="0"/>
                        <a:t>400</a:t>
                      </a:r>
                    </a:p>
                  </a:txBody>
                  <a:tcPr>
                    <a:solidFill>
                      <a:schemeClr val="accent4">
                        <a:lumMod val="20000"/>
                        <a:lumOff val="80000"/>
                      </a:schemeClr>
                    </a:solidFill>
                  </a:tcPr>
                </a:tc>
                <a:tc>
                  <a:txBody>
                    <a:bodyPr/>
                    <a:lstStyle/>
                    <a:p>
                      <a:r>
                        <a:rPr lang="en-GB" dirty="0"/>
                        <a:t>10</a:t>
                      </a:r>
                    </a:p>
                  </a:txBody>
                  <a:tcPr>
                    <a:solidFill>
                      <a:schemeClr val="accent4">
                        <a:lumMod val="20000"/>
                        <a:lumOff val="80000"/>
                      </a:schemeClr>
                    </a:solidFill>
                  </a:tcPr>
                </a:tc>
                <a:tc>
                  <a:txBody>
                    <a:bodyPr/>
                    <a:lstStyle/>
                    <a:p>
                      <a:endParaRPr lang="en-GB"/>
                    </a:p>
                  </a:txBody>
                  <a:tcPr>
                    <a:solidFill>
                      <a:schemeClr val="accent4">
                        <a:lumMod val="20000"/>
                        <a:lumOff val="80000"/>
                      </a:schemeClr>
                    </a:solidFill>
                  </a:tcPr>
                </a:tc>
                <a:extLst>
                  <a:ext uri="{0D108BD9-81ED-4DB2-BD59-A6C34878D82A}">
                    <a16:rowId xmlns:a16="http://schemas.microsoft.com/office/drawing/2014/main" val="3777137898"/>
                  </a:ext>
                </a:extLst>
              </a:tr>
              <a:tr h="370840">
                <a:tc>
                  <a:txBody>
                    <a:bodyPr/>
                    <a:lstStyle/>
                    <a:p>
                      <a:endParaRPr lang="en-GB" dirty="0"/>
                    </a:p>
                  </a:txBody>
                  <a:tcPr>
                    <a:solidFill>
                      <a:schemeClr val="accent4">
                        <a:lumMod val="20000"/>
                        <a:lumOff val="80000"/>
                      </a:schemeClr>
                    </a:solidFill>
                  </a:tcPr>
                </a:tc>
                <a:tc>
                  <a:txBody>
                    <a:bodyPr/>
                    <a:lstStyle/>
                    <a:p>
                      <a:r>
                        <a:rPr lang="en-GB" sz="1600" dirty="0"/>
                        <a:t>Snacks</a:t>
                      </a:r>
                    </a:p>
                  </a:txBody>
                  <a:tcPr>
                    <a:solidFill>
                      <a:schemeClr val="accent4">
                        <a:lumMod val="20000"/>
                        <a:lumOff val="80000"/>
                      </a:schemeClr>
                    </a:solidFill>
                  </a:tcPr>
                </a:tc>
                <a:tc>
                  <a:txBody>
                    <a:bodyPr/>
                    <a:lstStyle/>
                    <a:p>
                      <a:r>
                        <a:rPr lang="en-GB" dirty="0"/>
                        <a:t>150</a:t>
                      </a:r>
                    </a:p>
                  </a:txBody>
                  <a:tcPr>
                    <a:solidFill>
                      <a:schemeClr val="accent4">
                        <a:lumMod val="20000"/>
                        <a:lumOff val="80000"/>
                      </a:schemeClr>
                    </a:solidFill>
                  </a:tcPr>
                </a:tc>
                <a:tc>
                  <a:txBody>
                    <a:bodyPr/>
                    <a:lstStyle/>
                    <a:p>
                      <a:r>
                        <a:rPr lang="en-GB" dirty="0"/>
                        <a:t>2</a:t>
                      </a:r>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extLst>
                  <a:ext uri="{0D108BD9-81ED-4DB2-BD59-A6C34878D82A}">
                    <a16:rowId xmlns:a16="http://schemas.microsoft.com/office/drawing/2014/main" val="3135685111"/>
                  </a:ext>
                </a:extLst>
              </a:tr>
              <a:tr h="370840">
                <a:tc>
                  <a:txBody>
                    <a:bodyPr/>
                    <a:lstStyle/>
                    <a:p>
                      <a:endParaRPr lang="en-GB" dirty="0"/>
                    </a:p>
                  </a:txBody>
                  <a:tcPr>
                    <a:solidFill>
                      <a:schemeClr val="accent4">
                        <a:lumMod val="20000"/>
                        <a:lumOff val="80000"/>
                      </a:schemeClr>
                    </a:solidFill>
                  </a:tcPr>
                </a:tc>
                <a:tc>
                  <a:txBody>
                    <a:bodyPr/>
                    <a:lstStyle/>
                    <a:p>
                      <a:r>
                        <a:rPr lang="en-GB" sz="1600" dirty="0"/>
                        <a:t>Beverages</a:t>
                      </a:r>
                    </a:p>
                  </a:txBody>
                  <a:tcPr>
                    <a:solidFill>
                      <a:schemeClr val="accent4">
                        <a:lumMod val="20000"/>
                        <a:lumOff val="80000"/>
                      </a:schemeClr>
                    </a:solidFill>
                  </a:tcPr>
                </a:tc>
                <a:tc>
                  <a:txBody>
                    <a:bodyPr/>
                    <a:lstStyle/>
                    <a:p>
                      <a:r>
                        <a:rPr lang="en-GB" dirty="0"/>
                        <a:t>184</a:t>
                      </a:r>
                    </a:p>
                  </a:txBody>
                  <a:tcPr>
                    <a:solidFill>
                      <a:schemeClr val="accent4">
                        <a:lumMod val="20000"/>
                        <a:lumOff val="80000"/>
                      </a:schemeClr>
                    </a:solidFill>
                  </a:tcPr>
                </a:tc>
                <a:tc>
                  <a:txBody>
                    <a:bodyPr/>
                    <a:lstStyle/>
                    <a:p>
                      <a:r>
                        <a:rPr lang="en-GB" dirty="0"/>
                        <a:t>14</a:t>
                      </a:r>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extLst>
                  <a:ext uri="{0D108BD9-81ED-4DB2-BD59-A6C34878D82A}">
                    <a16:rowId xmlns:a16="http://schemas.microsoft.com/office/drawing/2014/main" val="219774507"/>
                  </a:ext>
                </a:extLst>
              </a:tr>
              <a:tr h="370840">
                <a:tc>
                  <a:txBody>
                    <a:bodyPr/>
                    <a:lstStyle/>
                    <a:p>
                      <a:endParaRPr lang="en-GB" dirty="0"/>
                    </a:p>
                  </a:txBody>
                  <a:tcPr>
                    <a:solidFill>
                      <a:schemeClr val="accent4">
                        <a:lumMod val="60000"/>
                        <a:lumOff val="40000"/>
                      </a:schemeClr>
                    </a:solidFill>
                  </a:tcPr>
                </a:tc>
                <a:tc>
                  <a:txBody>
                    <a:bodyPr/>
                    <a:lstStyle/>
                    <a:p>
                      <a:r>
                        <a:rPr lang="en-GB" sz="1600" dirty="0"/>
                        <a:t>Fixed Total</a:t>
                      </a:r>
                    </a:p>
                  </a:txBody>
                  <a:tcPr>
                    <a:solidFill>
                      <a:schemeClr val="accent4">
                        <a:lumMod val="60000"/>
                        <a:lumOff val="40000"/>
                      </a:schemeClr>
                    </a:solidFill>
                  </a:tcPr>
                </a:tc>
                <a:tc>
                  <a:txBody>
                    <a:bodyPr/>
                    <a:lstStyle/>
                    <a:p>
                      <a:r>
                        <a:rPr lang="en-GB" dirty="0"/>
                        <a:t>734</a:t>
                      </a:r>
                    </a:p>
                  </a:txBody>
                  <a:tcPr>
                    <a:solidFill>
                      <a:schemeClr val="accent4">
                        <a:lumMod val="60000"/>
                        <a:lumOff val="40000"/>
                      </a:schemeClr>
                    </a:solidFill>
                  </a:tcPr>
                </a:tc>
                <a:tc>
                  <a:txBody>
                    <a:bodyPr/>
                    <a:lstStyle/>
                    <a:p>
                      <a:r>
                        <a:rPr lang="en-GB" dirty="0"/>
                        <a:t>26</a:t>
                      </a:r>
                    </a:p>
                  </a:txBody>
                  <a:tcPr>
                    <a:solidFill>
                      <a:schemeClr val="accent4">
                        <a:lumMod val="60000"/>
                        <a:lumOff val="40000"/>
                      </a:schemeClr>
                    </a:solidFill>
                  </a:tcPr>
                </a:tc>
                <a:tc>
                  <a:txBody>
                    <a:bodyPr/>
                    <a:lstStyle/>
                    <a:p>
                      <a:r>
                        <a:rPr lang="en-GB" dirty="0"/>
                        <a:t>38%</a:t>
                      </a:r>
                    </a:p>
                  </a:txBody>
                  <a:tcPr>
                    <a:solidFill>
                      <a:schemeClr val="accent4">
                        <a:lumMod val="60000"/>
                        <a:lumOff val="40000"/>
                      </a:schemeClr>
                    </a:solidFill>
                  </a:tcPr>
                </a:tc>
                <a:extLst>
                  <a:ext uri="{0D108BD9-81ED-4DB2-BD59-A6C34878D82A}">
                    <a16:rowId xmlns:a16="http://schemas.microsoft.com/office/drawing/2014/main" val="1169009101"/>
                  </a:ext>
                </a:extLst>
              </a:tr>
              <a:tr h="370840">
                <a:tc>
                  <a:txBody>
                    <a:bodyPr/>
                    <a:lstStyle/>
                    <a:p>
                      <a:r>
                        <a:rPr lang="en-GB" sz="1400" dirty="0"/>
                        <a:t>Variable 1. </a:t>
                      </a:r>
                    </a:p>
                    <a:p>
                      <a:r>
                        <a:rPr lang="en-GB" sz="1400" dirty="0"/>
                        <a:t>Lunch</a:t>
                      </a:r>
                    </a:p>
                  </a:txBody>
                  <a:tcPr>
                    <a:solidFill>
                      <a:schemeClr val="accent2"/>
                    </a:solidFill>
                  </a:tcPr>
                </a:tc>
                <a:tc>
                  <a:txBody>
                    <a:bodyPr/>
                    <a:lstStyle/>
                    <a:p>
                      <a:r>
                        <a:rPr lang="en-GB" sz="1600" dirty="0"/>
                        <a:t>Fruit juice</a:t>
                      </a:r>
                    </a:p>
                  </a:txBody>
                  <a:tcPr>
                    <a:solidFill>
                      <a:schemeClr val="accent2"/>
                    </a:solidFill>
                  </a:tcPr>
                </a:tc>
                <a:tc>
                  <a:txBody>
                    <a:bodyPr/>
                    <a:lstStyle/>
                    <a:p>
                      <a:r>
                        <a:rPr lang="en-GB" dirty="0"/>
                        <a:t>40</a:t>
                      </a:r>
                    </a:p>
                  </a:txBody>
                  <a:tcPr>
                    <a:solidFill>
                      <a:schemeClr val="accent2"/>
                    </a:solidFill>
                  </a:tcPr>
                </a:tc>
                <a:tc>
                  <a:txBody>
                    <a:bodyPr/>
                    <a:lstStyle/>
                    <a:p>
                      <a:r>
                        <a:rPr lang="en-GB" dirty="0"/>
                        <a:t>0.4</a:t>
                      </a:r>
                    </a:p>
                  </a:txBody>
                  <a:tcPr>
                    <a:solidFill>
                      <a:schemeClr val="accent2"/>
                    </a:solidFill>
                  </a:tcPr>
                </a:tc>
                <a:tc>
                  <a:txBody>
                    <a:bodyPr/>
                    <a:lstStyle/>
                    <a:p>
                      <a:endParaRPr lang="en-GB"/>
                    </a:p>
                  </a:txBody>
                  <a:tcPr>
                    <a:solidFill>
                      <a:schemeClr val="accent2"/>
                    </a:solidFill>
                  </a:tcPr>
                </a:tc>
                <a:extLst>
                  <a:ext uri="{0D108BD9-81ED-4DB2-BD59-A6C34878D82A}">
                    <a16:rowId xmlns:a16="http://schemas.microsoft.com/office/drawing/2014/main" val="597567366"/>
                  </a:ext>
                </a:extLst>
              </a:tr>
              <a:tr h="370840">
                <a:tc>
                  <a:txBody>
                    <a:bodyPr/>
                    <a:lstStyle/>
                    <a:p>
                      <a:endParaRPr lang="en-GB" dirty="0"/>
                    </a:p>
                  </a:txBody>
                  <a:tcPr>
                    <a:solidFill>
                      <a:schemeClr val="accent2"/>
                    </a:solidFill>
                  </a:tcPr>
                </a:tc>
                <a:tc>
                  <a:txBody>
                    <a:bodyPr/>
                    <a:lstStyle/>
                    <a:p>
                      <a:r>
                        <a:rPr lang="en-GB" sz="1600" dirty="0"/>
                        <a:t>Meal (beef </a:t>
                      </a:r>
                      <a:r>
                        <a:rPr lang="en-GB" sz="1600" dirty="0" err="1"/>
                        <a:t>casserole+rice+carrots+broccoli</a:t>
                      </a:r>
                      <a:r>
                        <a:rPr lang="en-GB" sz="1600" dirty="0"/>
                        <a:t>)</a:t>
                      </a:r>
                    </a:p>
                  </a:txBody>
                  <a:tcPr>
                    <a:solidFill>
                      <a:schemeClr val="accent2"/>
                    </a:solidFill>
                  </a:tcPr>
                </a:tc>
                <a:tc>
                  <a:txBody>
                    <a:bodyPr/>
                    <a:lstStyle/>
                    <a:p>
                      <a:r>
                        <a:rPr lang="en-GB" dirty="0"/>
                        <a:t>579</a:t>
                      </a:r>
                    </a:p>
                  </a:txBody>
                  <a:tcPr>
                    <a:solidFill>
                      <a:schemeClr val="accent2"/>
                    </a:solidFill>
                  </a:tcPr>
                </a:tc>
                <a:tc>
                  <a:txBody>
                    <a:bodyPr/>
                    <a:lstStyle/>
                    <a:p>
                      <a:r>
                        <a:rPr lang="en-GB" dirty="0"/>
                        <a:t>29</a:t>
                      </a:r>
                    </a:p>
                  </a:txBody>
                  <a:tcPr>
                    <a:solidFill>
                      <a:schemeClr val="accent2"/>
                    </a:solidFill>
                  </a:tcPr>
                </a:tc>
                <a:tc>
                  <a:txBody>
                    <a:bodyPr/>
                    <a:lstStyle/>
                    <a:p>
                      <a:endParaRPr lang="en-GB"/>
                    </a:p>
                  </a:txBody>
                  <a:tcPr>
                    <a:solidFill>
                      <a:schemeClr val="accent2"/>
                    </a:solidFill>
                  </a:tcPr>
                </a:tc>
                <a:extLst>
                  <a:ext uri="{0D108BD9-81ED-4DB2-BD59-A6C34878D82A}">
                    <a16:rowId xmlns:a16="http://schemas.microsoft.com/office/drawing/2014/main" val="683890510"/>
                  </a:ext>
                </a:extLst>
              </a:tr>
              <a:tr h="370840">
                <a:tc>
                  <a:txBody>
                    <a:bodyPr/>
                    <a:lstStyle/>
                    <a:p>
                      <a:endParaRPr lang="en-GB"/>
                    </a:p>
                  </a:txBody>
                  <a:tcPr>
                    <a:solidFill>
                      <a:schemeClr val="accent2"/>
                    </a:solidFill>
                  </a:tcPr>
                </a:tc>
                <a:tc>
                  <a:txBody>
                    <a:bodyPr/>
                    <a:lstStyle/>
                    <a:p>
                      <a:r>
                        <a:rPr lang="en-GB" sz="1600" dirty="0"/>
                        <a:t>Strawberry jelly</a:t>
                      </a:r>
                    </a:p>
                  </a:txBody>
                  <a:tcPr>
                    <a:solidFill>
                      <a:schemeClr val="accent2"/>
                    </a:solidFill>
                  </a:tcPr>
                </a:tc>
                <a:tc>
                  <a:txBody>
                    <a:bodyPr/>
                    <a:lstStyle/>
                    <a:p>
                      <a:r>
                        <a:rPr lang="en-GB" dirty="0"/>
                        <a:t>27</a:t>
                      </a:r>
                    </a:p>
                  </a:txBody>
                  <a:tcPr>
                    <a:solidFill>
                      <a:schemeClr val="accent2"/>
                    </a:solidFill>
                  </a:tcPr>
                </a:tc>
                <a:tc>
                  <a:txBody>
                    <a:bodyPr/>
                    <a:lstStyle/>
                    <a:p>
                      <a:r>
                        <a:rPr lang="en-GB" dirty="0"/>
                        <a:t>0</a:t>
                      </a:r>
                    </a:p>
                  </a:txBody>
                  <a:tcPr>
                    <a:solidFill>
                      <a:schemeClr val="accent2"/>
                    </a:solidFill>
                  </a:tcPr>
                </a:tc>
                <a:tc>
                  <a:txBody>
                    <a:bodyPr/>
                    <a:lstStyle/>
                    <a:p>
                      <a:endParaRPr lang="en-GB" dirty="0"/>
                    </a:p>
                  </a:txBody>
                  <a:tcPr>
                    <a:solidFill>
                      <a:schemeClr val="accent2"/>
                    </a:solidFill>
                  </a:tcPr>
                </a:tc>
                <a:extLst>
                  <a:ext uri="{0D108BD9-81ED-4DB2-BD59-A6C34878D82A}">
                    <a16:rowId xmlns:a16="http://schemas.microsoft.com/office/drawing/2014/main" val="4019367663"/>
                  </a:ext>
                </a:extLst>
              </a:tr>
              <a:tr h="370840">
                <a:tc>
                  <a:txBody>
                    <a:bodyPr/>
                    <a:lstStyle/>
                    <a:p>
                      <a:r>
                        <a:rPr lang="en-GB" sz="1400" dirty="0"/>
                        <a:t>Variable 2.</a:t>
                      </a:r>
                    </a:p>
                    <a:p>
                      <a:r>
                        <a:rPr lang="en-GB" sz="1400" dirty="0"/>
                        <a:t> Dinner</a:t>
                      </a:r>
                    </a:p>
                  </a:txBody>
                  <a:tcPr>
                    <a:solidFill>
                      <a:schemeClr val="accent4"/>
                    </a:solidFill>
                  </a:tcPr>
                </a:tc>
                <a:tc>
                  <a:txBody>
                    <a:bodyPr/>
                    <a:lstStyle/>
                    <a:p>
                      <a:r>
                        <a:rPr lang="en-GB" sz="1600" dirty="0"/>
                        <a:t>Minestrone soup</a:t>
                      </a:r>
                    </a:p>
                  </a:txBody>
                  <a:tcPr>
                    <a:solidFill>
                      <a:schemeClr val="accent4"/>
                    </a:solidFill>
                  </a:tcPr>
                </a:tc>
                <a:tc>
                  <a:txBody>
                    <a:bodyPr/>
                    <a:lstStyle/>
                    <a:p>
                      <a:r>
                        <a:rPr lang="en-GB" dirty="0"/>
                        <a:t>60</a:t>
                      </a:r>
                    </a:p>
                  </a:txBody>
                  <a:tcPr>
                    <a:solidFill>
                      <a:schemeClr val="accent4"/>
                    </a:solidFill>
                  </a:tcPr>
                </a:tc>
                <a:tc>
                  <a:txBody>
                    <a:bodyPr/>
                    <a:lstStyle/>
                    <a:p>
                      <a:r>
                        <a:rPr lang="en-GB" dirty="0"/>
                        <a:t>1.5</a:t>
                      </a:r>
                    </a:p>
                  </a:txBody>
                  <a:tcPr>
                    <a:solidFill>
                      <a:schemeClr val="accent4"/>
                    </a:solidFill>
                  </a:tcPr>
                </a:tc>
                <a:tc>
                  <a:txBody>
                    <a:bodyPr/>
                    <a:lstStyle/>
                    <a:p>
                      <a:endParaRPr lang="en-GB" dirty="0"/>
                    </a:p>
                  </a:txBody>
                  <a:tcPr>
                    <a:solidFill>
                      <a:schemeClr val="accent4"/>
                    </a:solidFill>
                  </a:tcPr>
                </a:tc>
                <a:extLst>
                  <a:ext uri="{0D108BD9-81ED-4DB2-BD59-A6C34878D82A}">
                    <a16:rowId xmlns:a16="http://schemas.microsoft.com/office/drawing/2014/main" val="3462408643"/>
                  </a:ext>
                </a:extLst>
              </a:tr>
              <a:tr h="370840">
                <a:tc>
                  <a:txBody>
                    <a:bodyPr/>
                    <a:lstStyle/>
                    <a:p>
                      <a:endParaRPr lang="en-GB" sz="1400" dirty="0"/>
                    </a:p>
                  </a:txBody>
                  <a:tcPr>
                    <a:solidFill>
                      <a:schemeClr val="accent4"/>
                    </a:solidFill>
                  </a:tcPr>
                </a:tc>
                <a:tc>
                  <a:txBody>
                    <a:bodyPr/>
                    <a:lstStyle/>
                    <a:p>
                      <a:r>
                        <a:rPr lang="en-GB" sz="1600" dirty="0"/>
                        <a:t>Meal </a:t>
                      </a:r>
                      <a:r>
                        <a:rPr lang="en-GB" sz="1200" dirty="0"/>
                        <a:t>(fish </a:t>
                      </a:r>
                      <a:r>
                        <a:rPr lang="en-GB" sz="1200" dirty="0" err="1"/>
                        <a:t>mornay+potatoes,carrots</a:t>
                      </a:r>
                      <a:r>
                        <a:rPr lang="en-GB" sz="1200" dirty="0"/>
                        <a:t> and broccoli)</a:t>
                      </a:r>
                      <a:endParaRPr lang="en-GB" sz="1600" dirty="0"/>
                    </a:p>
                  </a:txBody>
                  <a:tcPr>
                    <a:solidFill>
                      <a:schemeClr val="accent4"/>
                    </a:solidFill>
                  </a:tcPr>
                </a:tc>
                <a:tc>
                  <a:txBody>
                    <a:bodyPr/>
                    <a:lstStyle/>
                    <a:p>
                      <a:r>
                        <a:rPr lang="en-GB" dirty="0"/>
                        <a:t>437</a:t>
                      </a:r>
                    </a:p>
                  </a:txBody>
                  <a:tcPr>
                    <a:solidFill>
                      <a:schemeClr val="accent4"/>
                    </a:solidFill>
                  </a:tcPr>
                </a:tc>
                <a:tc>
                  <a:txBody>
                    <a:bodyPr/>
                    <a:lstStyle/>
                    <a:p>
                      <a:r>
                        <a:rPr lang="en-GB" dirty="0"/>
                        <a:t>26</a:t>
                      </a:r>
                    </a:p>
                  </a:txBody>
                  <a:tcPr>
                    <a:solidFill>
                      <a:schemeClr val="accent4"/>
                    </a:solidFill>
                  </a:tcPr>
                </a:tc>
                <a:tc>
                  <a:txBody>
                    <a:bodyPr/>
                    <a:lstStyle/>
                    <a:p>
                      <a:endParaRPr lang="en-GB" dirty="0"/>
                    </a:p>
                  </a:txBody>
                  <a:tcPr>
                    <a:solidFill>
                      <a:schemeClr val="accent4"/>
                    </a:solidFill>
                  </a:tcPr>
                </a:tc>
                <a:extLst>
                  <a:ext uri="{0D108BD9-81ED-4DB2-BD59-A6C34878D82A}">
                    <a16:rowId xmlns:a16="http://schemas.microsoft.com/office/drawing/2014/main" val="2535155670"/>
                  </a:ext>
                </a:extLst>
              </a:tr>
              <a:tr h="370840">
                <a:tc>
                  <a:txBody>
                    <a:bodyPr/>
                    <a:lstStyle/>
                    <a:p>
                      <a:endParaRPr lang="en-GB" sz="1400" dirty="0"/>
                    </a:p>
                  </a:txBody>
                  <a:tcPr>
                    <a:solidFill>
                      <a:schemeClr val="accent4"/>
                    </a:solidFill>
                  </a:tcPr>
                </a:tc>
                <a:tc>
                  <a:txBody>
                    <a:bodyPr/>
                    <a:lstStyle/>
                    <a:p>
                      <a:r>
                        <a:rPr lang="en-GB" sz="1600" dirty="0"/>
                        <a:t>apple</a:t>
                      </a:r>
                    </a:p>
                  </a:txBody>
                  <a:tcPr>
                    <a:solidFill>
                      <a:schemeClr val="accent4"/>
                    </a:solidFill>
                  </a:tcPr>
                </a:tc>
                <a:tc>
                  <a:txBody>
                    <a:bodyPr/>
                    <a:lstStyle/>
                    <a:p>
                      <a:r>
                        <a:rPr lang="en-GB" dirty="0"/>
                        <a:t>43</a:t>
                      </a:r>
                    </a:p>
                  </a:txBody>
                  <a:tcPr>
                    <a:solidFill>
                      <a:schemeClr val="accent4"/>
                    </a:solidFill>
                  </a:tcPr>
                </a:tc>
                <a:tc>
                  <a:txBody>
                    <a:bodyPr/>
                    <a:lstStyle/>
                    <a:p>
                      <a:r>
                        <a:rPr lang="en-GB" dirty="0"/>
                        <a:t>0.3</a:t>
                      </a:r>
                    </a:p>
                  </a:txBody>
                  <a:tcPr>
                    <a:solidFill>
                      <a:schemeClr val="accent4"/>
                    </a:solidFill>
                  </a:tcPr>
                </a:tc>
                <a:tc>
                  <a:txBody>
                    <a:bodyPr/>
                    <a:lstStyle/>
                    <a:p>
                      <a:endParaRPr lang="en-GB" dirty="0"/>
                    </a:p>
                  </a:txBody>
                  <a:tcPr>
                    <a:solidFill>
                      <a:schemeClr val="accent4"/>
                    </a:solidFill>
                  </a:tcPr>
                </a:tc>
                <a:extLst>
                  <a:ext uri="{0D108BD9-81ED-4DB2-BD59-A6C34878D82A}">
                    <a16:rowId xmlns:a16="http://schemas.microsoft.com/office/drawing/2014/main" val="252809572"/>
                  </a:ext>
                </a:extLst>
              </a:tr>
              <a:tr h="370840">
                <a:tc>
                  <a:txBody>
                    <a:bodyPr/>
                    <a:lstStyle/>
                    <a:p>
                      <a:endParaRPr lang="en-GB" sz="1400" dirty="0"/>
                    </a:p>
                  </a:txBody>
                  <a:tcPr>
                    <a:solidFill>
                      <a:schemeClr val="accent4">
                        <a:lumMod val="60000"/>
                        <a:lumOff val="40000"/>
                      </a:schemeClr>
                    </a:solidFill>
                  </a:tcPr>
                </a:tc>
                <a:tc>
                  <a:txBody>
                    <a:bodyPr/>
                    <a:lstStyle/>
                    <a:p>
                      <a:r>
                        <a:rPr lang="en-GB" sz="1600" dirty="0"/>
                        <a:t>Total Min variable +fixed</a:t>
                      </a:r>
                    </a:p>
                  </a:txBody>
                  <a:tcPr>
                    <a:solidFill>
                      <a:schemeClr val="accent4">
                        <a:lumMod val="60000"/>
                        <a:lumOff val="40000"/>
                      </a:schemeClr>
                    </a:solidFill>
                  </a:tcPr>
                </a:tc>
                <a:tc>
                  <a:txBody>
                    <a:bodyPr/>
                    <a:lstStyle/>
                    <a:p>
                      <a:r>
                        <a:rPr lang="en-GB" dirty="0"/>
                        <a:t>(1186) 1920</a:t>
                      </a:r>
                    </a:p>
                  </a:txBody>
                  <a:tcPr>
                    <a:solidFill>
                      <a:schemeClr val="accent4">
                        <a:lumMod val="60000"/>
                        <a:lumOff val="40000"/>
                      </a:schemeClr>
                    </a:solidFill>
                  </a:tcPr>
                </a:tc>
                <a:tc>
                  <a:txBody>
                    <a:bodyPr/>
                    <a:lstStyle/>
                    <a:p>
                      <a:r>
                        <a:rPr lang="en-GB" dirty="0"/>
                        <a:t>(57.2) 83.2</a:t>
                      </a:r>
                    </a:p>
                  </a:txBody>
                  <a:tcPr>
                    <a:solidFill>
                      <a:schemeClr val="accent4">
                        <a:lumMod val="60000"/>
                        <a:lumOff val="40000"/>
                      </a:schemeClr>
                    </a:solidFill>
                  </a:tcPr>
                </a:tc>
                <a:tc>
                  <a:txBody>
                    <a:bodyPr/>
                    <a:lstStyle/>
                    <a:p>
                      <a:r>
                        <a:rPr lang="en-GB" dirty="0"/>
                        <a:t>100%</a:t>
                      </a:r>
                    </a:p>
                  </a:txBody>
                  <a:tcPr>
                    <a:solidFill>
                      <a:schemeClr val="accent4">
                        <a:lumMod val="60000"/>
                        <a:lumOff val="40000"/>
                      </a:schemeClr>
                    </a:solidFill>
                  </a:tcPr>
                </a:tc>
                <a:extLst>
                  <a:ext uri="{0D108BD9-81ED-4DB2-BD59-A6C34878D82A}">
                    <a16:rowId xmlns:a16="http://schemas.microsoft.com/office/drawing/2014/main" val="4207947030"/>
                  </a:ext>
                </a:extLst>
              </a:tr>
            </a:tbl>
          </a:graphicData>
        </a:graphic>
      </p:graphicFrame>
      <p:sp>
        <p:nvSpPr>
          <p:cNvPr id="6" name="BJPseudoFooter">
            <a:extLst>
              <a:ext uri="{FF2B5EF4-FFF2-40B4-BE49-F238E27FC236}">
                <a16:creationId xmlns:a16="http://schemas.microsoft.com/office/drawing/2014/main" id="{D15B4DF2-2930-8520-6520-ECB1A2D63C3C}"/>
              </a:ext>
            </a:extLst>
          </p:cNvPr>
          <p:cNvSpPr txBox="1"/>
          <p:nvPr>
            <p:custDataLst>
              <p:tags r:id="rId1"/>
            </p:custDataLst>
          </p:nvPr>
        </p:nvSpPr>
        <p:spPr>
          <a:xfrm>
            <a:off x="127000" y="6629856"/>
            <a:ext cx="8890000" cy="215444"/>
          </a:xfrm>
          <a:prstGeom prst="rect">
            <a:avLst/>
          </a:prstGeom>
          <a:noFill/>
        </p:spPr>
        <p:txBody>
          <a:bodyPr vert="horz" rtlCol="0">
            <a:spAutoFit/>
          </a:bodyPr>
          <a:lstStyle/>
          <a:p>
            <a:r>
              <a:rPr lang="en-GB" sz="800">
                <a:solidFill>
                  <a:srgbClr val="A5A5A5"/>
                </a:solidFill>
                <a:latin typeface="Calibri" panose="020F0502020204030204" pitchFamily="34" charset="0"/>
              </a:rPr>
              <a:t>ISS Classification -</a:t>
            </a:r>
            <a:r>
              <a:rPr lang="en-GB" sz="800">
                <a:solidFill>
                  <a:srgbClr val="000000"/>
                </a:solidFill>
                <a:latin typeface="Calibri" panose="020F0502020204030204" pitchFamily="34" charset="0"/>
              </a:rPr>
              <a:t> </a:t>
            </a:r>
            <a:r>
              <a:rPr lang="en-GB" sz="800">
                <a:solidFill>
                  <a:srgbClr val="00C000"/>
                </a:solidFill>
                <a:latin typeface="Calibri" panose="020F0502020204030204" pitchFamily="34" charset="0"/>
              </a:rPr>
              <a:t>Unrestricted</a:t>
            </a:r>
          </a:p>
        </p:txBody>
      </p:sp>
    </p:spTree>
    <p:extLst>
      <p:ext uri="{BB962C8B-B14F-4D97-AF65-F5344CB8AC3E}">
        <p14:creationId xmlns:p14="http://schemas.microsoft.com/office/powerpoint/2010/main" val="2432757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ECF6E0-8E7D-40A5-B1DB-8A5E392BE406}"/>
              </a:ext>
            </a:extLst>
          </p:cNvPr>
          <p:cNvSpPr>
            <a:spLocks noGrp="1"/>
          </p:cNvSpPr>
          <p:nvPr>
            <p:ph type="title"/>
          </p:nvPr>
        </p:nvSpPr>
        <p:spPr>
          <a:xfrm>
            <a:off x="384773" y="137315"/>
            <a:ext cx="6567055" cy="611649"/>
          </a:xfrm>
        </p:spPr>
        <p:txBody>
          <a:bodyPr/>
          <a:lstStyle/>
          <a:p>
            <a:r>
              <a:rPr lang="en-GB" dirty="0"/>
              <a:t>Nutrition Targets</a:t>
            </a:r>
          </a:p>
        </p:txBody>
      </p:sp>
      <p:graphicFrame>
        <p:nvGraphicFramePr>
          <p:cNvPr id="8" name="Table 8">
            <a:extLst>
              <a:ext uri="{FF2B5EF4-FFF2-40B4-BE49-F238E27FC236}">
                <a16:creationId xmlns:a16="http://schemas.microsoft.com/office/drawing/2014/main" id="{DF2C6235-C975-449D-9B03-2D864E3A9A00}"/>
              </a:ext>
            </a:extLst>
          </p:cNvPr>
          <p:cNvGraphicFramePr>
            <a:graphicFrameLocks noGrp="1"/>
          </p:cNvGraphicFramePr>
          <p:nvPr/>
        </p:nvGraphicFramePr>
        <p:xfrm>
          <a:off x="504258" y="805180"/>
          <a:ext cx="6096000" cy="1747520"/>
        </p:xfrm>
        <a:graphic>
          <a:graphicData uri="http://schemas.openxmlformats.org/drawingml/2006/table">
            <a:tbl>
              <a:tblPr firstRow="1" bandRow="1">
                <a:tableStyleId>{5C22544A-7EE6-4342-B048-85BDC9FD1C3A}</a:tableStyleId>
              </a:tblPr>
              <a:tblGrid>
                <a:gridCol w="2034417">
                  <a:extLst>
                    <a:ext uri="{9D8B030D-6E8A-4147-A177-3AD203B41FA5}">
                      <a16:colId xmlns:a16="http://schemas.microsoft.com/office/drawing/2014/main" val="410613683"/>
                    </a:ext>
                  </a:extLst>
                </a:gridCol>
                <a:gridCol w="2029583">
                  <a:extLst>
                    <a:ext uri="{9D8B030D-6E8A-4147-A177-3AD203B41FA5}">
                      <a16:colId xmlns:a16="http://schemas.microsoft.com/office/drawing/2014/main" val="3922642571"/>
                    </a:ext>
                  </a:extLst>
                </a:gridCol>
                <a:gridCol w="2032000">
                  <a:extLst>
                    <a:ext uri="{9D8B030D-6E8A-4147-A177-3AD203B41FA5}">
                      <a16:colId xmlns:a16="http://schemas.microsoft.com/office/drawing/2014/main" val="423101481"/>
                    </a:ext>
                  </a:extLst>
                </a:gridCol>
              </a:tblGrid>
              <a:tr h="266935">
                <a:tc gridSpan="3">
                  <a:txBody>
                    <a:bodyPr/>
                    <a:lstStyle/>
                    <a:p>
                      <a:pPr algn="ctr"/>
                      <a:r>
                        <a:rPr lang="en-GB" dirty="0"/>
                        <a:t>Menu requirement per day</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440279077"/>
                  </a:ext>
                </a:extLst>
              </a:tr>
              <a:tr h="370840">
                <a:tc>
                  <a:txBody>
                    <a:bodyPr/>
                    <a:lstStyle/>
                    <a:p>
                      <a:r>
                        <a:rPr lang="en-GB" dirty="0">
                          <a:solidFill>
                            <a:schemeClr val="bg1"/>
                          </a:solidFill>
                        </a:rPr>
                        <a:t>Nutrient</a:t>
                      </a:r>
                    </a:p>
                  </a:txBody>
                  <a:tcPr>
                    <a:solidFill>
                      <a:srgbClr val="005EB8"/>
                    </a:solidFill>
                  </a:tcPr>
                </a:tc>
                <a:tc>
                  <a:txBody>
                    <a:bodyPr/>
                    <a:lstStyle/>
                    <a:p>
                      <a:r>
                        <a:rPr lang="en-GB" dirty="0">
                          <a:solidFill>
                            <a:schemeClr val="bg1"/>
                          </a:solidFill>
                        </a:rPr>
                        <a:t>Nutritionally well</a:t>
                      </a:r>
                    </a:p>
                  </a:txBody>
                  <a:tcPr>
                    <a:solidFill>
                      <a:srgbClr val="005EB8"/>
                    </a:solidFill>
                  </a:tcPr>
                </a:tc>
                <a:tc>
                  <a:txBody>
                    <a:bodyPr/>
                    <a:lstStyle/>
                    <a:p>
                      <a:r>
                        <a:rPr lang="en-GB" dirty="0">
                          <a:solidFill>
                            <a:schemeClr val="bg1"/>
                          </a:solidFill>
                        </a:rPr>
                        <a:t>Nutritionally vulnerable</a:t>
                      </a:r>
                    </a:p>
                  </a:txBody>
                  <a:tcPr>
                    <a:solidFill>
                      <a:srgbClr val="005EB8"/>
                    </a:solidFill>
                  </a:tcPr>
                </a:tc>
                <a:extLst>
                  <a:ext uri="{0D108BD9-81ED-4DB2-BD59-A6C34878D82A}">
                    <a16:rowId xmlns:a16="http://schemas.microsoft.com/office/drawing/2014/main" val="2966338611"/>
                  </a:ext>
                </a:extLst>
              </a:tr>
              <a:tr h="370840">
                <a:tc>
                  <a:txBody>
                    <a:bodyPr/>
                    <a:lstStyle/>
                    <a:p>
                      <a:r>
                        <a:rPr lang="en-GB" dirty="0"/>
                        <a:t>Energy (Kcal)</a:t>
                      </a:r>
                    </a:p>
                  </a:txBody>
                  <a:tcPr/>
                </a:tc>
                <a:tc gridSpan="2">
                  <a:txBody>
                    <a:bodyPr/>
                    <a:lstStyle/>
                    <a:p>
                      <a:pPr algn="ctr"/>
                      <a:r>
                        <a:rPr lang="en-GB" dirty="0"/>
                        <a:t>1840-2772</a:t>
                      </a:r>
                    </a:p>
                  </a:txBody>
                  <a:tcPr/>
                </a:tc>
                <a:tc hMerge="1">
                  <a:txBody>
                    <a:bodyPr/>
                    <a:lstStyle/>
                    <a:p>
                      <a:endParaRPr lang="en-GB" dirty="0"/>
                    </a:p>
                  </a:txBody>
                  <a:tcPr/>
                </a:tc>
                <a:extLst>
                  <a:ext uri="{0D108BD9-81ED-4DB2-BD59-A6C34878D82A}">
                    <a16:rowId xmlns:a16="http://schemas.microsoft.com/office/drawing/2014/main" val="264610867"/>
                  </a:ext>
                </a:extLst>
              </a:tr>
              <a:tr h="370840">
                <a:tc>
                  <a:txBody>
                    <a:bodyPr/>
                    <a:lstStyle/>
                    <a:p>
                      <a:r>
                        <a:rPr lang="en-GB" dirty="0"/>
                        <a:t>Protein (g)</a:t>
                      </a:r>
                    </a:p>
                  </a:txBody>
                  <a:tcPr/>
                </a:tc>
                <a:tc>
                  <a:txBody>
                    <a:bodyPr/>
                    <a:lstStyle/>
                    <a:p>
                      <a:pPr algn="ctr"/>
                      <a:r>
                        <a:rPr lang="en-GB" dirty="0"/>
                        <a:t>56</a:t>
                      </a:r>
                    </a:p>
                  </a:txBody>
                  <a:tcPr/>
                </a:tc>
                <a:tc>
                  <a:txBody>
                    <a:bodyPr/>
                    <a:lstStyle/>
                    <a:p>
                      <a:pPr algn="ctr"/>
                      <a:r>
                        <a:rPr lang="en-GB" dirty="0"/>
                        <a:t>66-83</a:t>
                      </a:r>
                    </a:p>
                  </a:txBody>
                  <a:tcPr/>
                </a:tc>
                <a:extLst>
                  <a:ext uri="{0D108BD9-81ED-4DB2-BD59-A6C34878D82A}">
                    <a16:rowId xmlns:a16="http://schemas.microsoft.com/office/drawing/2014/main" val="2469672299"/>
                  </a:ext>
                </a:extLst>
              </a:tr>
            </a:tbl>
          </a:graphicData>
        </a:graphic>
      </p:graphicFrame>
      <p:graphicFrame>
        <p:nvGraphicFramePr>
          <p:cNvPr id="9" name="Table 8">
            <a:extLst>
              <a:ext uri="{FF2B5EF4-FFF2-40B4-BE49-F238E27FC236}">
                <a16:creationId xmlns:a16="http://schemas.microsoft.com/office/drawing/2014/main" id="{0465DCE9-C447-43B9-BCD7-9975AC31E24C}"/>
              </a:ext>
            </a:extLst>
          </p:cNvPr>
          <p:cNvGraphicFramePr>
            <a:graphicFrameLocks noGrp="1"/>
          </p:cNvGraphicFramePr>
          <p:nvPr>
            <p:extLst>
              <p:ext uri="{D42A27DB-BD31-4B8C-83A1-F6EECF244321}">
                <p14:modId xmlns:p14="http://schemas.microsoft.com/office/powerpoint/2010/main" val="477035187"/>
              </p:ext>
            </p:extLst>
          </p:nvPr>
        </p:nvGraphicFramePr>
        <p:xfrm>
          <a:off x="504258" y="2695091"/>
          <a:ext cx="6211632" cy="1752600"/>
        </p:xfrm>
        <a:graphic>
          <a:graphicData uri="http://schemas.openxmlformats.org/drawingml/2006/table">
            <a:tbl>
              <a:tblPr firstRow="1" bandRow="1">
                <a:tableStyleId>{5C22544A-7EE6-4342-B048-85BDC9FD1C3A}</a:tableStyleId>
              </a:tblPr>
              <a:tblGrid>
                <a:gridCol w="2034417">
                  <a:extLst>
                    <a:ext uri="{9D8B030D-6E8A-4147-A177-3AD203B41FA5}">
                      <a16:colId xmlns:a16="http://schemas.microsoft.com/office/drawing/2014/main" val="410613683"/>
                    </a:ext>
                  </a:extLst>
                </a:gridCol>
                <a:gridCol w="2029583">
                  <a:extLst>
                    <a:ext uri="{9D8B030D-6E8A-4147-A177-3AD203B41FA5}">
                      <a16:colId xmlns:a16="http://schemas.microsoft.com/office/drawing/2014/main" val="3922642571"/>
                    </a:ext>
                  </a:extLst>
                </a:gridCol>
                <a:gridCol w="2147632">
                  <a:extLst>
                    <a:ext uri="{9D8B030D-6E8A-4147-A177-3AD203B41FA5}">
                      <a16:colId xmlns:a16="http://schemas.microsoft.com/office/drawing/2014/main" val="423101481"/>
                    </a:ext>
                  </a:extLst>
                </a:gridCol>
              </a:tblGrid>
              <a:tr h="370840">
                <a:tc gridSpan="3">
                  <a:txBody>
                    <a:bodyPr/>
                    <a:lstStyle/>
                    <a:p>
                      <a:pPr algn="ctr"/>
                      <a:r>
                        <a:rPr lang="en-GB" dirty="0"/>
                        <a:t>Complete Meal: starter + main+ dessert (60%)</a:t>
                      </a:r>
                    </a:p>
                  </a:txBody>
                  <a:tcPr>
                    <a:solidFill>
                      <a:schemeClr val="accent4">
                        <a:lumMod val="75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440279077"/>
                  </a:ext>
                </a:extLst>
              </a:tr>
              <a:tr h="370840">
                <a:tc>
                  <a:txBody>
                    <a:bodyPr/>
                    <a:lstStyle/>
                    <a:p>
                      <a:r>
                        <a:rPr lang="en-GB" dirty="0">
                          <a:solidFill>
                            <a:schemeClr val="bg1"/>
                          </a:solidFill>
                        </a:rPr>
                        <a:t>Nutrient</a:t>
                      </a:r>
                    </a:p>
                  </a:txBody>
                  <a:tcPr>
                    <a:solidFill>
                      <a:schemeClr val="accent4">
                        <a:lumMod val="75000"/>
                      </a:schemeClr>
                    </a:solidFill>
                  </a:tcPr>
                </a:tc>
                <a:tc>
                  <a:txBody>
                    <a:bodyPr/>
                    <a:lstStyle/>
                    <a:p>
                      <a:r>
                        <a:rPr lang="en-GB" dirty="0">
                          <a:solidFill>
                            <a:schemeClr val="bg1"/>
                          </a:solidFill>
                        </a:rPr>
                        <a:t>Nutritionally well</a:t>
                      </a:r>
                    </a:p>
                  </a:txBody>
                  <a:tcPr>
                    <a:solidFill>
                      <a:schemeClr val="accent4">
                        <a:lumMod val="75000"/>
                      </a:schemeClr>
                    </a:solidFill>
                  </a:tcPr>
                </a:tc>
                <a:tc>
                  <a:txBody>
                    <a:bodyPr/>
                    <a:lstStyle/>
                    <a:p>
                      <a:r>
                        <a:rPr lang="en-GB" dirty="0">
                          <a:solidFill>
                            <a:schemeClr val="bg1"/>
                          </a:solidFill>
                        </a:rPr>
                        <a:t>Nutritionally vulnerable</a:t>
                      </a:r>
                    </a:p>
                  </a:txBody>
                  <a:tcPr>
                    <a:solidFill>
                      <a:schemeClr val="accent4">
                        <a:lumMod val="75000"/>
                      </a:schemeClr>
                    </a:solidFill>
                  </a:tcPr>
                </a:tc>
                <a:extLst>
                  <a:ext uri="{0D108BD9-81ED-4DB2-BD59-A6C34878D82A}">
                    <a16:rowId xmlns:a16="http://schemas.microsoft.com/office/drawing/2014/main" val="2966338611"/>
                  </a:ext>
                </a:extLst>
              </a:tr>
              <a:tr h="370840">
                <a:tc>
                  <a:txBody>
                    <a:bodyPr/>
                    <a:lstStyle/>
                    <a:p>
                      <a:r>
                        <a:rPr lang="en-GB" dirty="0"/>
                        <a:t>Energy (Kcal)</a:t>
                      </a:r>
                    </a:p>
                  </a:txBody>
                  <a:tcPr>
                    <a:solidFill>
                      <a:schemeClr val="accent4"/>
                    </a:solidFill>
                  </a:tcPr>
                </a:tc>
                <a:tc>
                  <a:txBody>
                    <a:bodyPr/>
                    <a:lstStyle/>
                    <a:p>
                      <a:pPr algn="ctr"/>
                      <a:r>
                        <a:rPr lang="en-GB" dirty="0"/>
                        <a:t>500</a:t>
                      </a:r>
                    </a:p>
                  </a:txBody>
                  <a:tcPr>
                    <a:solidFill>
                      <a:schemeClr val="accent4"/>
                    </a:solidFill>
                  </a:tcPr>
                </a:tc>
                <a:tc>
                  <a:txBody>
                    <a:bodyPr/>
                    <a:lstStyle/>
                    <a:p>
                      <a:pPr algn="ctr"/>
                      <a:r>
                        <a:rPr lang="en-GB" dirty="0"/>
                        <a:t>800</a:t>
                      </a:r>
                    </a:p>
                  </a:txBody>
                  <a:tcPr>
                    <a:solidFill>
                      <a:schemeClr val="accent4"/>
                    </a:solidFill>
                  </a:tcPr>
                </a:tc>
                <a:extLst>
                  <a:ext uri="{0D108BD9-81ED-4DB2-BD59-A6C34878D82A}">
                    <a16:rowId xmlns:a16="http://schemas.microsoft.com/office/drawing/2014/main" val="264610867"/>
                  </a:ext>
                </a:extLst>
              </a:tr>
              <a:tr h="370840">
                <a:tc>
                  <a:txBody>
                    <a:bodyPr/>
                    <a:lstStyle/>
                    <a:p>
                      <a:r>
                        <a:rPr lang="en-GB" dirty="0"/>
                        <a:t>Protein (g)</a:t>
                      </a:r>
                    </a:p>
                  </a:txBody>
                  <a:tcPr>
                    <a:solidFill>
                      <a:schemeClr val="accent4"/>
                    </a:solidFill>
                  </a:tcPr>
                </a:tc>
                <a:tc>
                  <a:txBody>
                    <a:bodyPr/>
                    <a:lstStyle/>
                    <a:p>
                      <a:pPr algn="ctr"/>
                      <a:r>
                        <a:rPr lang="en-GB" dirty="0"/>
                        <a:t>15</a:t>
                      </a:r>
                    </a:p>
                  </a:txBody>
                  <a:tcPr>
                    <a:solidFill>
                      <a:schemeClr val="accent4"/>
                    </a:solidFill>
                  </a:tcPr>
                </a:tc>
                <a:tc>
                  <a:txBody>
                    <a:bodyPr/>
                    <a:lstStyle/>
                    <a:p>
                      <a:pPr algn="ctr"/>
                      <a:r>
                        <a:rPr lang="en-GB" dirty="0"/>
                        <a:t>25</a:t>
                      </a:r>
                    </a:p>
                  </a:txBody>
                  <a:tcPr>
                    <a:solidFill>
                      <a:schemeClr val="accent4"/>
                    </a:solidFill>
                  </a:tcPr>
                </a:tc>
                <a:extLst>
                  <a:ext uri="{0D108BD9-81ED-4DB2-BD59-A6C34878D82A}">
                    <a16:rowId xmlns:a16="http://schemas.microsoft.com/office/drawing/2014/main" val="2469672299"/>
                  </a:ext>
                </a:extLst>
              </a:tr>
            </a:tbl>
          </a:graphicData>
        </a:graphic>
      </p:graphicFrame>
      <p:graphicFrame>
        <p:nvGraphicFramePr>
          <p:cNvPr id="10" name="Table 8">
            <a:extLst>
              <a:ext uri="{FF2B5EF4-FFF2-40B4-BE49-F238E27FC236}">
                <a16:creationId xmlns:a16="http://schemas.microsoft.com/office/drawing/2014/main" id="{83258727-4F67-41C9-96A9-D467ADF238B7}"/>
              </a:ext>
            </a:extLst>
          </p:cNvPr>
          <p:cNvGraphicFramePr>
            <a:graphicFrameLocks noGrp="1"/>
          </p:cNvGraphicFramePr>
          <p:nvPr/>
        </p:nvGraphicFramePr>
        <p:xfrm>
          <a:off x="504258" y="4570250"/>
          <a:ext cx="6327867" cy="1483360"/>
        </p:xfrm>
        <a:graphic>
          <a:graphicData uri="http://schemas.openxmlformats.org/drawingml/2006/table">
            <a:tbl>
              <a:tblPr firstRow="1" bandRow="1">
                <a:tableStyleId>{5C22544A-7EE6-4342-B048-85BDC9FD1C3A}</a:tableStyleId>
              </a:tblPr>
              <a:tblGrid>
                <a:gridCol w="1526267">
                  <a:extLst>
                    <a:ext uri="{9D8B030D-6E8A-4147-A177-3AD203B41FA5}">
                      <a16:colId xmlns:a16="http://schemas.microsoft.com/office/drawing/2014/main" val="410613683"/>
                    </a:ext>
                  </a:extLst>
                </a:gridCol>
                <a:gridCol w="1522640">
                  <a:extLst>
                    <a:ext uri="{9D8B030D-6E8A-4147-A177-3AD203B41FA5}">
                      <a16:colId xmlns:a16="http://schemas.microsoft.com/office/drawing/2014/main" val="3922642571"/>
                    </a:ext>
                  </a:extLst>
                </a:gridCol>
                <a:gridCol w="1638876">
                  <a:extLst>
                    <a:ext uri="{9D8B030D-6E8A-4147-A177-3AD203B41FA5}">
                      <a16:colId xmlns:a16="http://schemas.microsoft.com/office/drawing/2014/main" val="2934936106"/>
                    </a:ext>
                  </a:extLst>
                </a:gridCol>
                <a:gridCol w="1640084">
                  <a:extLst>
                    <a:ext uri="{9D8B030D-6E8A-4147-A177-3AD203B41FA5}">
                      <a16:colId xmlns:a16="http://schemas.microsoft.com/office/drawing/2014/main" val="423101481"/>
                    </a:ext>
                  </a:extLst>
                </a:gridCol>
              </a:tblGrid>
              <a:tr h="370840">
                <a:tc gridSpan="4">
                  <a:txBody>
                    <a:bodyPr/>
                    <a:lstStyle/>
                    <a:p>
                      <a:pPr algn="ctr"/>
                      <a:r>
                        <a:rPr lang="en-GB" dirty="0"/>
                        <a:t>Fixed items (40%)</a:t>
                      </a:r>
                    </a:p>
                  </a:txBody>
                  <a:tcPr>
                    <a:solidFill>
                      <a:schemeClr val="accent6">
                        <a:lumMod val="75000"/>
                      </a:schemeClr>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440279077"/>
                  </a:ext>
                </a:extLst>
              </a:tr>
              <a:tr h="370840">
                <a:tc>
                  <a:txBody>
                    <a:bodyPr/>
                    <a:lstStyle/>
                    <a:p>
                      <a:r>
                        <a:rPr lang="en-GB" dirty="0">
                          <a:solidFill>
                            <a:schemeClr val="bg1"/>
                          </a:solidFill>
                        </a:rPr>
                        <a:t>Nutrient</a:t>
                      </a:r>
                    </a:p>
                  </a:txBody>
                  <a:tcPr>
                    <a:solidFill>
                      <a:schemeClr val="accent6">
                        <a:lumMod val="75000"/>
                      </a:schemeClr>
                    </a:solidFill>
                  </a:tcPr>
                </a:tc>
                <a:tc>
                  <a:txBody>
                    <a:bodyPr/>
                    <a:lstStyle/>
                    <a:p>
                      <a:pPr algn="ctr"/>
                      <a:r>
                        <a:rPr lang="en-GB" dirty="0">
                          <a:solidFill>
                            <a:schemeClr val="bg1"/>
                          </a:solidFill>
                        </a:rPr>
                        <a:t>Breakfast</a:t>
                      </a:r>
                    </a:p>
                  </a:txBody>
                  <a:tcPr>
                    <a:solidFill>
                      <a:schemeClr val="accent6">
                        <a:lumMod val="75000"/>
                      </a:schemeClr>
                    </a:solidFill>
                  </a:tcPr>
                </a:tc>
                <a:tc>
                  <a:txBody>
                    <a:bodyPr/>
                    <a:lstStyle/>
                    <a:p>
                      <a:pPr algn="ctr"/>
                      <a:r>
                        <a:rPr lang="en-GB" dirty="0">
                          <a:solidFill>
                            <a:schemeClr val="bg1"/>
                          </a:solidFill>
                        </a:rPr>
                        <a:t>Snacks</a:t>
                      </a:r>
                    </a:p>
                  </a:txBody>
                  <a:tcPr>
                    <a:solidFill>
                      <a:schemeClr val="accent6">
                        <a:lumMod val="75000"/>
                      </a:schemeClr>
                    </a:solidFill>
                  </a:tcPr>
                </a:tc>
                <a:tc>
                  <a:txBody>
                    <a:bodyPr/>
                    <a:lstStyle/>
                    <a:p>
                      <a:pPr algn="ctr"/>
                      <a:r>
                        <a:rPr lang="en-GB" dirty="0">
                          <a:solidFill>
                            <a:schemeClr val="bg1"/>
                          </a:solidFill>
                        </a:rPr>
                        <a:t>Milk</a:t>
                      </a:r>
                    </a:p>
                  </a:txBody>
                  <a:tcPr>
                    <a:solidFill>
                      <a:schemeClr val="accent6">
                        <a:lumMod val="75000"/>
                      </a:schemeClr>
                    </a:solidFill>
                  </a:tcPr>
                </a:tc>
                <a:extLst>
                  <a:ext uri="{0D108BD9-81ED-4DB2-BD59-A6C34878D82A}">
                    <a16:rowId xmlns:a16="http://schemas.microsoft.com/office/drawing/2014/main" val="2966338611"/>
                  </a:ext>
                </a:extLst>
              </a:tr>
              <a:tr h="370840">
                <a:tc>
                  <a:txBody>
                    <a:bodyPr/>
                    <a:lstStyle/>
                    <a:p>
                      <a:r>
                        <a:rPr lang="en-GB" dirty="0"/>
                        <a:t>Energy (Kcal)</a:t>
                      </a:r>
                    </a:p>
                  </a:txBody>
                  <a:tcPr>
                    <a:solidFill>
                      <a:schemeClr val="accent6"/>
                    </a:solidFill>
                  </a:tcPr>
                </a:tc>
                <a:tc>
                  <a:txBody>
                    <a:bodyPr/>
                    <a:lstStyle/>
                    <a:p>
                      <a:pPr algn="ctr"/>
                      <a:r>
                        <a:rPr lang="en-GB" dirty="0"/>
                        <a:t>400-545</a:t>
                      </a:r>
                    </a:p>
                  </a:txBody>
                  <a:tcPr>
                    <a:solidFill>
                      <a:schemeClr val="accent6"/>
                    </a:solidFill>
                  </a:tcPr>
                </a:tc>
                <a:tc>
                  <a:txBody>
                    <a:bodyPr/>
                    <a:lstStyle/>
                    <a:p>
                      <a:pPr algn="ctr"/>
                      <a:r>
                        <a:rPr lang="en-GB" dirty="0"/>
                        <a:t>150-300</a:t>
                      </a:r>
                    </a:p>
                  </a:txBody>
                  <a:tcPr>
                    <a:solidFill>
                      <a:schemeClr val="accent6"/>
                    </a:solidFill>
                  </a:tcPr>
                </a:tc>
                <a:tc>
                  <a:txBody>
                    <a:bodyPr/>
                    <a:lstStyle/>
                    <a:p>
                      <a:pPr algn="ctr"/>
                      <a:r>
                        <a:rPr lang="en-GB" dirty="0"/>
                        <a:t>184-264</a:t>
                      </a:r>
                    </a:p>
                  </a:txBody>
                  <a:tcPr>
                    <a:solidFill>
                      <a:schemeClr val="accent6"/>
                    </a:solidFill>
                  </a:tcPr>
                </a:tc>
                <a:extLst>
                  <a:ext uri="{0D108BD9-81ED-4DB2-BD59-A6C34878D82A}">
                    <a16:rowId xmlns:a16="http://schemas.microsoft.com/office/drawing/2014/main" val="264610867"/>
                  </a:ext>
                </a:extLst>
              </a:tr>
              <a:tr h="370840">
                <a:tc>
                  <a:txBody>
                    <a:bodyPr/>
                    <a:lstStyle/>
                    <a:p>
                      <a:r>
                        <a:rPr lang="en-GB" dirty="0"/>
                        <a:t>Protein (g)</a:t>
                      </a:r>
                    </a:p>
                  </a:txBody>
                  <a:tcPr>
                    <a:solidFill>
                      <a:schemeClr val="accent6"/>
                    </a:solidFill>
                  </a:tcPr>
                </a:tc>
                <a:tc>
                  <a:txBody>
                    <a:bodyPr/>
                    <a:lstStyle/>
                    <a:p>
                      <a:pPr algn="ctr"/>
                      <a:r>
                        <a:rPr lang="en-GB" dirty="0"/>
                        <a:t>10 -16</a:t>
                      </a:r>
                    </a:p>
                  </a:txBody>
                  <a:tcPr>
                    <a:solidFill>
                      <a:schemeClr val="accent6"/>
                    </a:solidFill>
                  </a:tcPr>
                </a:tc>
                <a:tc>
                  <a:txBody>
                    <a:bodyPr/>
                    <a:lstStyle/>
                    <a:p>
                      <a:pPr algn="ctr"/>
                      <a:r>
                        <a:rPr lang="en-GB" dirty="0"/>
                        <a:t>2-4</a:t>
                      </a:r>
                    </a:p>
                  </a:txBody>
                  <a:tcPr>
                    <a:solidFill>
                      <a:schemeClr val="accent6"/>
                    </a:solidFill>
                  </a:tcPr>
                </a:tc>
                <a:tc>
                  <a:txBody>
                    <a:bodyPr/>
                    <a:lstStyle/>
                    <a:p>
                      <a:pPr algn="ctr"/>
                      <a:r>
                        <a:rPr lang="en-GB" dirty="0"/>
                        <a:t>14-13</a:t>
                      </a:r>
                    </a:p>
                  </a:txBody>
                  <a:tcPr>
                    <a:solidFill>
                      <a:schemeClr val="accent6"/>
                    </a:solidFill>
                  </a:tcPr>
                </a:tc>
                <a:extLst>
                  <a:ext uri="{0D108BD9-81ED-4DB2-BD59-A6C34878D82A}">
                    <a16:rowId xmlns:a16="http://schemas.microsoft.com/office/drawing/2014/main" val="2469672299"/>
                  </a:ext>
                </a:extLst>
              </a:tr>
            </a:tbl>
          </a:graphicData>
        </a:graphic>
      </p:graphicFrame>
      <p:sp>
        <p:nvSpPr>
          <p:cNvPr id="2" name="Footer Placeholder 1">
            <a:extLst>
              <a:ext uri="{FF2B5EF4-FFF2-40B4-BE49-F238E27FC236}">
                <a16:creationId xmlns:a16="http://schemas.microsoft.com/office/drawing/2014/main" id="{92316131-5048-3EE4-279C-A13F155B2EFA}"/>
              </a:ext>
            </a:extLst>
          </p:cNvPr>
          <p:cNvSpPr>
            <a:spLocks noGrp="1"/>
          </p:cNvSpPr>
          <p:nvPr>
            <p:ph type="ftr" sz="quarter" idx="4294967295"/>
            <p:custDataLst>
              <p:tags r:id="rId1"/>
            </p:custDataLst>
          </p:nvPr>
        </p:nvSpPr>
        <p:spPr>
          <a:xfrm>
            <a:off x="0" y="6333439"/>
            <a:ext cx="9144000" cy="365125"/>
          </a:xfrm>
        </p:spPr>
        <p:txBody>
          <a:bodyPr/>
          <a:lstStyle/>
          <a:p>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2846338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2CF099-062B-4959-902D-B16C2F9250A3}"/>
              </a:ext>
            </a:extLst>
          </p:cNvPr>
          <p:cNvPicPr>
            <a:picLocks noChangeAspect="1"/>
          </p:cNvPicPr>
          <p:nvPr/>
        </p:nvPicPr>
        <p:blipFill>
          <a:blip r:embed="rId4"/>
          <a:stretch>
            <a:fillRect/>
          </a:stretch>
        </p:blipFill>
        <p:spPr>
          <a:xfrm>
            <a:off x="344138" y="130024"/>
            <a:ext cx="7269826" cy="6727976"/>
          </a:xfrm>
          <a:prstGeom prst="rect">
            <a:avLst/>
          </a:prstGeom>
        </p:spPr>
      </p:pic>
      <p:sp>
        <p:nvSpPr>
          <p:cNvPr id="3" name="BJPseudoFooter">
            <a:extLst>
              <a:ext uri="{FF2B5EF4-FFF2-40B4-BE49-F238E27FC236}">
                <a16:creationId xmlns:a16="http://schemas.microsoft.com/office/drawing/2014/main" id="{CD031C61-489B-2008-EE87-720434A112BC}"/>
              </a:ext>
            </a:extLst>
          </p:cNvPr>
          <p:cNvSpPr txBox="1"/>
          <p:nvPr>
            <p:custDataLst>
              <p:tags r:id="rId1"/>
            </p:custDataLst>
          </p:nvPr>
        </p:nvSpPr>
        <p:spPr>
          <a:xfrm>
            <a:off x="127000" y="6629856"/>
            <a:ext cx="8890000" cy="215444"/>
          </a:xfrm>
          <a:prstGeom prst="rect">
            <a:avLst/>
          </a:prstGeom>
          <a:noFill/>
        </p:spPr>
        <p:txBody>
          <a:bodyPr vert="horz" rtlCol="0">
            <a:spAutoFit/>
          </a:bodyPr>
          <a:lstStyle/>
          <a:p>
            <a:r>
              <a:rPr lang="en-GB" sz="800">
                <a:solidFill>
                  <a:srgbClr val="A5A5A5"/>
                </a:solidFill>
                <a:latin typeface="Calibri" panose="020F0502020204030204" pitchFamily="34" charset="0"/>
              </a:rPr>
              <a:t>ISS Classification -</a:t>
            </a:r>
            <a:r>
              <a:rPr lang="en-GB" sz="800">
                <a:solidFill>
                  <a:srgbClr val="000000"/>
                </a:solidFill>
                <a:latin typeface="Calibri" panose="020F0502020204030204" pitchFamily="34" charset="0"/>
              </a:rPr>
              <a:t> </a:t>
            </a:r>
            <a:r>
              <a:rPr lang="en-GB" sz="800">
                <a:solidFill>
                  <a:srgbClr val="00C000"/>
                </a:solidFill>
                <a:latin typeface="Calibri" panose="020F0502020204030204" pitchFamily="34" charset="0"/>
              </a:rPr>
              <a:t>Unrestricted</a:t>
            </a:r>
          </a:p>
        </p:txBody>
      </p:sp>
    </p:spTree>
    <p:extLst>
      <p:ext uri="{BB962C8B-B14F-4D97-AF65-F5344CB8AC3E}">
        <p14:creationId xmlns:p14="http://schemas.microsoft.com/office/powerpoint/2010/main" val="24366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50D0FD-948E-4939-B9D7-F449196F0318}"/>
              </a:ext>
            </a:extLst>
          </p:cNvPr>
          <p:cNvPicPr>
            <a:picLocks noGrp="1" noChangeAspect="1"/>
          </p:cNvPicPr>
          <p:nvPr>
            <p:ph sz="quarter" idx="10"/>
          </p:nvPr>
        </p:nvPicPr>
        <p:blipFill>
          <a:blip r:embed="rId4"/>
          <a:stretch>
            <a:fillRect/>
          </a:stretch>
        </p:blipFill>
        <p:spPr>
          <a:xfrm>
            <a:off x="307817" y="177829"/>
            <a:ext cx="7233517" cy="6698564"/>
          </a:xfrm>
          <a:prstGeom prst="rect">
            <a:avLst/>
          </a:prstGeom>
        </p:spPr>
      </p:pic>
      <p:sp>
        <p:nvSpPr>
          <p:cNvPr id="6" name="Oval 5">
            <a:extLst>
              <a:ext uri="{FF2B5EF4-FFF2-40B4-BE49-F238E27FC236}">
                <a16:creationId xmlns:a16="http://schemas.microsoft.com/office/drawing/2014/main" id="{910DF570-8A81-41F9-9931-2F149B29ED63}"/>
              </a:ext>
            </a:extLst>
          </p:cNvPr>
          <p:cNvSpPr/>
          <p:nvPr/>
        </p:nvSpPr>
        <p:spPr>
          <a:xfrm>
            <a:off x="31586" y="2965765"/>
            <a:ext cx="4300397" cy="36512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5F9259F1-A99D-485F-A4D2-030073AAB11E}"/>
              </a:ext>
            </a:extLst>
          </p:cNvPr>
          <p:cNvSpPr/>
          <p:nvPr/>
        </p:nvSpPr>
        <p:spPr>
          <a:xfrm>
            <a:off x="0" y="4979799"/>
            <a:ext cx="4300397" cy="36512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21BFA7F-BD1B-4AFE-81EF-A48D35CDAD51}"/>
              </a:ext>
            </a:extLst>
          </p:cNvPr>
          <p:cNvSpPr/>
          <p:nvPr/>
        </p:nvSpPr>
        <p:spPr>
          <a:xfrm>
            <a:off x="0" y="2600640"/>
            <a:ext cx="4300397" cy="36512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9821A50-6DFC-4B7D-9D19-0551D2D07F08}"/>
              </a:ext>
            </a:extLst>
          </p:cNvPr>
          <p:cNvSpPr/>
          <p:nvPr/>
        </p:nvSpPr>
        <p:spPr>
          <a:xfrm>
            <a:off x="3924576" y="845931"/>
            <a:ext cx="4300397" cy="50303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D8F7D0CC-A435-44F0-995B-F9BAAEE50C2E}"/>
              </a:ext>
            </a:extLst>
          </p:cNvPr>
          <p:cNvSpPr/>
          <p:nvPr/>
        </p:nvSpPr>
        <p:spPr>
          <a:xfrm>
            <a:off x="0" y="3237242"/>
            <a:ext cx="4300397" cy="36512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2E6AAC9B-C576-497F-B1F5-5C7D4389F860}"/>
              </a:ext>
            </a:extLst>
          </p:cNvPr>
          <p:cNvSpPr/>
          <p:nvPr/>
        </p:nvSpPr>
        <p:spPr>
          <a:xfrm>
            <a:off x="3874680" y="3653390"/>
            <a:ext cx="4300397" cy="36512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C1FD06D-673D-48A2-8201-C05DD8164B4C}"/>
              </a:ext>
            </a:extLst>
          </p:cNvPr>
          <p:cNvSpPr/>
          <p:nvPr/>
        </p:nvSpPr>
        <p:spPr>
          <a:xfrm>
            <a:off x="5332491" y="5133315"/>
            <a:ext cx="1765426" cy="54320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20F7F4F-8393-4762-92E7-7A48C202F1B1}"/>
              </a:ext>
            </a:extLst>
          </p:cNvPr>
          <p:cNvSpPr txBox="1"/>
          <p:nvPr/>
        </p:nvSpPr>
        <p:spPr>
          <a:xfrm>
            <a:off x="5789692" y="5191472"/>
            <a:ext cx="805758" cy="369332"/>
          </a:xfrm>
          <a:prstGeom prst="rect">
            <a:avLst/>
          </a:prstGeom>
          <a:noFill/>
        </p:spPr>
        <p:txBody>
          <a:bodyPr wrap="square" rtlCol="0">
            <a:spAutoFit/>
          </a:bodyPr>
          <a:lstStyle/>
          <a:p>
            <a:pPr algn="ctr"/>
            <a:r>
              <a:rPr lang="en-GB" dirty="0">
                <a:solidFill>
                  <a:schemeClr val="accent5"/>
                </a:solidFill>
              </a:rPr>
              <a:t>MAX</a:t>
            </a:r>
          </a:p>
        </p:txBody>
      </p:sp>
      <p:sp>
        <p:nvSpPr>
          <p:cNvPr id="3" name="BJPseudoFooter">
            <a:extLst>
              <a:ext uri="{FF2B5EF4-FFF2-40B4-BE49-F238E27FC236}">
                <a16:creationId xmlns:a16="http://schemas.microsoft.com/office/drawing/2014/main" id="{A5CE0A69-2F98-EC06-4B13-395F8975752A}"/>
              </a:ext>
            </a:extLst>
          </p:cNvPr>
          <p:cNvSpPr txBox="1"/>
          <p:nvPr>
            <p:custDataLst>
              <p:tags r:id="rId1"/>
            </p:custDataLst>
          </p:nvPr>
        </p:nvSpPr>
        <p:spPr>
          <a:xfrm>
            <a:off x="127000" y="6629856"/>
            <a:ext cx="8890000" cy="215444"/>
          </a:xfrm>
          <a:prstGeom prst="rect">
            <a:avLst/>
          </a:prstGeom>
          <a:noFill/>
        </p:spPr>
        <p:txBody>
          <a:bodyPr vert="horz" rtlCol="0">
            <a:spAutoFit/>
          </a:bodyPr>
          <a:lstStyle/>
          <a:p>
            <a:r>
              <a:rPr lang="en-GB" sz="800">
                <a:solidFill>
                  <a:srgbClr val="A5A5A5"/>
                </a:solidFill>
                <a:latin typeface="Calibri" panose="020F0502020204030204" pitchFamily="34" charset="0"/>
              </a:rPr>
              <a:t>ISS Classification -</a:t>
            </a:r>
            <a:r>
              <a:rPr lang="en-GB" sz="800">
                <a:solidFill>
                  <a:srgbClr val="000000"/>
                </a:solidFill>
                <a:latin typeface="Calibri" panose="020F0502020204030204" pitchFamily="34" charset="0"/>
              </a:rPr>
              <a:t> </a:t>
            </a:r>
            <a:r>
              <a:rPr lang="en-GB" sz="800">
                <a:solidFill>
                  <a:srgbClr val="00C000"/>
                </a:solidFill>
                <a:latin typeface="Calibri" panose="020F0502020204030204" pitchFamily="34" charset="0"/>
              </a:rPr>
              <a:t>Unrestricted</a:t>
            </a:r>
          </a:p>
        </p:txBody>
      </p:sp>
    </p:spTree>
    <p:extLst>
      <p:ext uri="{BB962C8B-B14F-4D97-AF65-F5344CB8AC3E}">
        <p14:creationId xmlns:p14="http://schemas.microsoft.com/office/powerpoint/2010/main" val="255018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t>Making the most of the webinar</a:t>
            </a:r>
          </a:p>
        </p:txBody>
      </p:sp>
      <p:pic>
        <p:nvPicPr>
          <p:cNvPr id="205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19672" y="1484782"/>
            <a:ext cx="6912768" cy="4154984"/>
          </a:xfrm>
          <a:prstGeom prst="rect">
            <a:avLst/>
          </a:prstGeom>
          <a:noFill/>
        </p:spPr>
        <p:txBody>
          <a:bodyPr wrap="square" rtlCol="0">
            <a:spAutoFit/>
          </a:bodyPr>
          <a:lstStyle/>
          <a:p>
            <a:r>
              <a:rPr lang="en-GB" sz="3200" dirty="0">
                <a:solidFill>
                  <a:prstClr val="black"/>
                </a:solidFill>
              </a:rPr>
              <a:t>Get involved with the practical activities and interact with our facilitators </a:t>
            </a:r>
          </a:p>
          <a:p>
            <a:endParaRPr lang="en-GB" sz="2000" dirty="0">
              <a:solidFill>
                <a:prstClr val="black"/>
              </a:solidFill>
            </a:endParaRPr>
          </a:p>
          <a:p>
            <a:r>
              <a:rPr lang="en-GB" sz="3200" dirty="0">
                <a:solidFill>
                  <a:prstClr val="black"/>
                </a:solidFill>
              </a:rPr>
              <a:t>Raise your hand to comment or use chat box function</a:t>
            </a:r>
          </a:p>
          <a:p>
            <a:endParaRPr lang="en-GB" sz="2000" dirty="0">
              <a:solidFill>
                <a:prstClr val="black"/>
              </a:solidFill>
            </a:endParaRPr>
          </a:p>
          <a:p>
            <a:r>
              <a:rPr lang="en-GB" sz="3200" dirty="0">
                <a:solidFill>
                  <a:prstClr val="black"/>
                </a:solidFill>
              </a:rPr>
              <a:t>Remember to mute yourself if not speaking</a:t>
            </a:r>
          </a:p>
          <a:p>
            <a:endParaRPr lang="en-GB" sz="3200" dirty="0">
              <a:solidFill>
                <a:prstClr val="black"/>
              </a:solidFill>
            </a:endParaRP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0183" t="40976" r="23170" b="20976"/>
          <a:stretch/>
        </p:blipFill>
        <p:spPr bwMode="auto">
          <a:xfrm>
            <a:off x="716718" y="2742801"/>
            <a:ext cx="554619" cy="713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6616" t="34797" r="18598" b="23414"/>
          <a:stretch/>
        </p:blipFill>
        <p:spPr bwMode="auto">
          <a:xfrm>
            <a:off x="667282" y="1519737"/>
            <a:ext cx="715310" cy="678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6799" t="38986" r="19420" b="18212"/>
          <a:stretch/>
        </p:blipFill>
        <p:spPr bwMode="auto">
          <a:xfrm>
            <a:off x="667282" y="4149080"/>
            <a:ext cx="699391" cy="708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a:extLst>
              <a:ext uri="{FF2B5EF4-FFF2-40B4-BE49-F238E27FC236}">
                <a16:creationId xmlns:a16="http://schemas.microsoft.com/office/drawing/2014/main" id="{59D9A81D-D88D-44D5-BAFA-F10BB8768230}"/>
              </a:ext>
            </a:extLst>
          </p:cNvPr>
          <p:cNvSpPr>
            <a:spLocks noGrp="1"/>
          </p:cNvSpPr>
          <p:nvPr>
            <p:ph type="ftr" sz="quarter" idx="11"/>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642332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9A8C5B-2C17-427C-8259-15CDE869283C}"/>
              </a:ext>
            </a:extLst>
          </p:cNvPr>
          <p:cNvSpPr>
            <a:spLocks noGrp="1"/>
          </p:cNvSpPr>
          <p:nvPr>
            <p:ph type="title"/>
          </p:nvPr>
        </p:nvSpPr>
        <p:spPr>
          <a:xfrm>
            <a:off x="457200" y="75278"/>
            <a:ext cx="6567055" cy="306722"/>
          </a:xfrm>
        </p:spPr>
        <p:txBody>
          <a:bodyPr/>
          <a:lstStyle/>
          <a:p>
            <a:r>
              <a:rPr lang="en-GB" sz="2800" dirty="0"/>
              <a:t>Maximum menu capacity</a:t>
            </a:r>
          </a:p>
        </p:txBody>
      </p:sp>
      <p:graphicFrame>
        <p:nvGraphicFramePr>
          <p:cNvPr id="9" name="Table 5">
            <a:extLst>
              <a:ext uri="{FF2B5EF4-FFF2-40B4-BE49-F238E27FC236}">
                <a16:creationId xmlns:a16="http://schemas.microsoft.com/office/drawing/2014/main" id="{EA83AD88-4938-4488-A890-3718953BF5DD}"/>
              </a:ext>
            </a:extLst>
          </p:cNvPr>
          <p:cNvGraphicFramePr>
            <a:graphicFrameLocks noGrp="1"/>
          </p:cNvGraphicFramePr>
          <p:nvPr>
            <p:extLst>
              <p:ext uri="{D42A27DB-BD31-4B8C-83A1-F6EECF244321}">
                <p14:modId xmlns:p14="http://schemas.microsoft.com/office/powerpoint/2010/main" val="2202778326"/>
              </p:ext>
            </p:extLst>
          </p:nvPr>
        </p:nvGraphicFramePr>
        <p:xfrm>
          <a:off x="556788" y="564802"/>
          <a:ext cx="7096410" cy="6223000"/>
        </p:xfrm>
        <a:graphic>
          <a:graphicData uri="http://schemas.openxmlformats.org/drawingml/2006/table">
            <a:tbl>
              <a:tblPr firstRow="1" bandRow="1">
                <a:tableStyleId>{5C22544A-7EE6-4342-B048-85BDC9FD1C3A}</a:tableStyleId>
              </a:tblPr>
              <a:tblGrid>
                <a:gridCol w="1163370">
                  <a:extLst>
                    <a:ext uri="{9D8B030D-6E8A-4147-A177-3AD203B41FA5}">
                      <a16:colId xmlns:a16="http://schemas.microsoft.com/office/drawing/2014/main" val="3095144253"/>
                    </a:ext>
                  </a:extLst>
                </a:gridCol>
                <a:gridCol w="3232088">
                  <a:extLst>
                    <a:ext uri="{9D8B030D-6E8A-4147-A177-3AD203B41FA5}">
                      <a16:colId xmlns:a16="http://schemas.microsoft.com/office/drawing/2014/main" val="186035125"/>
                    </a:ext>
                  </a:extLst>
                </a:gridCol>
                <a:gridCol w="968720">
                  <a:extLst>
                    <a:ext uri="{9D8B030D-6E8A-4147-A177-3AD203B41FA5}">
                      <a16:colId xmlns:a16="http://schemas.microsoft.com/office/drawing/2014/main" val="2894593814"/>
                    </a:ext>
                  </a:extLst>
                </a:gridCol>
                <a:gridCol w="932507">
                  <a:extLst>
                    <a:ext uri="{9D8B030D-6E8A-4147-A177-3AD203B41FA5}">
                      <a16:colId xmlns:a16="http://schemas.microsoft.com/office/drawing/2014/main" val="1584908362"/>
                    </a:ext>
                  </a:extLst>
                </a:gridCol>
                <a:gridCol w="799725">
                  <a:extLst>
                    <a:ext uri="{9D8B030D-6E8A-4147-A177-3AD203B41FA5}">
                      <a16:colId xmlns:a16="http://schemas.microsoft.com/office/drawing/2014/main" val="4272124995"/>
                    </a:ext>
                  </a:extLst>
                </a:gridCol>
              </a:tblGrid>
              <a:tr h="370840">
                <a:tc>
                  <a:txBody>
                    <a:bodyPr/>
                    <a:lstStyle/>
                    <a:p>
                      <a:endParaRPr lang="en-GB" dirty="0"/>
                    </a:p>
                  </a:txBody>
                  <a:tcPr/>
                </a:tc>
                <a:tc>
                  <a:txBody>
                    <a:bodyPr/>
                    <a:lstStyle/>
                    <a:p>
                      <a:r>
                        <a:rPr lang="en-GB" dirty="0"/>
                        <a:t>Daily Max</a:t>
                      </a:r>
                    </a:p>
                  </a:txBody>
                  <a:tcPr/>
                </a:tc>
                <a:tc>
                  <a:txBody>
                    <a:bodyPr/>
                    <a:lstStyle/>
                    <a:p>
                      <a:r>
                        <a:rPr lang="en-GB" dirty="0"/>
                        <a:t>Kcal</a:t>
                      </a:r>
                    </a:p>
                  </a:txBody>
                  <a:tcPr/>
                </a:tc>
                <a:tc>
                  <a:txBody>
                    <a:bodyPr/>
                    <a:lstStyle/>
                    <a:p>
                      <a:r>
                        <a:rPr lang="en-GB" dirty="0"/>
                        <a:t>Protein (g)</a:t>
                      </a:r>
                    </a:p>
                  </a:txBody>
                  <a:tcPr/>
                </a:tc>
                <a:tc>
                  <a:txBody>
                    <a:bodyPr/>
                    <a:lstStyle/>
                    <a:p>
                      <a:r>
                        <a:rPr lang="en-GB" dirty="0"/>
                        <a:t>% energy</a:t>
                      </a:r>
                    </a:p>
                  </a:txBody>
                  <a:tcPr/>
                </a:tc>
                <a:extLst>
                  <a:ext uri="{0D108BD9-81ED-4DB2-BD59-A6C34878D82A}">
                    <a16:rowId xmlns:a16="http://schemas.microsoft.com/office/drawing/2014/main" val="3196852736"/>
                  </a:ext>
                </a:extLst>
              </a:tr>
              <a:tr h="370840">
                <a:tc>
                  <a:txBody>
                    <a:bodyPr/>
                    <a:lstStyle/>
                    <a:p>
                      <a:r>
                        <a:rPr lang="en-GB" dirty="0"/>
                        <a:t>Fixed</a:t>
                      </a:r>
                    </a:p>
                  </a:txBody>
                  <a:tcPr>
                    <a:solidFill>
                      <a:schemeClr val="accent4">
                        <a:lumMod val="20000"/>
                        <a:lumOff val="80000"/>
                      </a:schemeClr>
                    </a:solidFill>
                  </a:tcPr>
                </a:tc>
                <a:tc>
                  <a:txBody>
                    <a:bodyPr/>
                    <a:lstStyle/>
                    <a:p>
                      <a:r>
                        <a:rPr lang="en-GB" sz="1600" dirty="0"/>
                        <a:t>Nutritionally vulnerable Breakfast</a:t>
                      </a:r>
                    </a:p>
                  </a:txBody>
                  <a:tcPr>
                    <a:solidFill>
                      <a:schemeClr val="accent4">
                        <a:lumMod val="20000"/>
                        <a:lumOff val="80000"/>
                      </a:schemeClr>
                    </a:solidFill>
                  </a:tcPr>
                </a:tc>
                <a:tc>
                  <a:txBody>
                    <a:bodyPr/>
                    <a:lstStyle/>
                    <a:p>
                      <a:r>
                        <a:rPr lang="en-GB" dirty="0"/>
                        <a:t>545</a:t>
                      </a:r>
                    </a:p>
                  </a:txBody>
                  <a:tcPr>
                    <a:solidFill>
                      <a:schemeClr val="accent4">
                        <a:lumMod val="20000"/>
                        <a:lumOff val="80000"/>
                      </a:schemeClr>
                    </a:solidFill>
                  </a:tcPr>
                </a:tc>
                <a:tc>
                  <a:txBody>
                    <a:bodyPr/>
                    <a:lstStyle/>
                    <a:p>
                      <a:r>
                        <a:rPr lang="en-GB" dirty="0"/>
                        <a:t>16</a:t>
                      </a:r>
                    </a:p>
                  </a:txBody>
                  <a:tcPr>
                    <a:solidFill>
                      <a:schemeClr val="accent4">
                        <a:lumMod val="20000"/>
                        <a:lumOff val="80000"/>
                      </a:schemeClr>
                    </a:solidFill>
                  </a:tcPr>
                </a:tc>
                <a:tc>
                  <a:txBody>
                    <a:bodyPr/>
                    <a:lstStyle/>
                    <a:p>
                      <a:endParaRPr lang="en-GB"/>
                    </a:p>
                  </a:txBody>
                  <a:tcPr>
                    <a:solidFill>
                      <a:schemeClr val="accent4">
                        <a:lumMod val="20000"/>
                        <a:lumOff val="80000"/>
                      </a:schemeClr>
                    </a:solidFill>
                  </a:tcPr>
                </a:tc>
                <a:extLst>
                  <a:ext uri="{0D108BD9-81ED-4DB2-BD59-A6C34878D82A}">
                    <a16:rowId xmlns:a16="http://schemas.microsoft.com/office/drawing/2014/main" val="3777137898"/>
                  </a:ext>
                </a:extLst>
              </a:tr>
              <a:tr h="370840">
                <a:tc>
                  <a:txBody>
                    <a:bodyPr/>
                    <a:lstStyle/>
                    <a:p>
                      <a:endParaRPr lang="en-GB" dirty="0"/>
                    </a:p>
                  </a:txBody>
                  <a:tcPr>
                    <a:solidFill>
                      <a:schemeClr val="accent4">
                        <a:lumMod val="20000"/>
                        <a:lumOff val="80000"/>
                      </a:schemeClr>
                    </a:solidFill>
                  </a:tcPr>
                </a:tc>
                <a:tc>
                  <a:txBody>
                    <a:bodyPr/>
                    <a:lstStyle/>
                    <a:p>
                      <a:r>
                        <a:rPr lang="en-GB" sz="1600" dirty="0"/>
                        <a:t>Snacks</a:t>
                      </a:r>
                    </a:p>
                  </a:txBody>
                  <a:tcPr>
                    <a:solidFill>
                      <a:schemeClr val="accent4">
                        <a:lumMod val="20000"/>
                        <a:lumOff val="80000"/>
                      </a:schemeClr>
                    </a:solidFill>
                  </a:tcPr>
                </a:tc>
                <a:tc>
                  <a:txBody>
                    <a:bodyPr/>
                    <a:lstStyle/>
                    <a:p>
                      <a:r>
                        <a:rPr lang="en-GB" dirty="0"/>
                        <a:t>300</a:t>
                      </a:r>
                    </a:p>
                  </a:txBody>
                  <a:tcPr>
                    <a:solidFill>
                      <a:schemeClr val="accent4">
                        <a:lumMod val="20000"/>
                        <a:lumOff val="80000"/>
                      </a:schemeClr>
                    </a:solidFill>
                  </a:tcPr>
                </a:tc>
                <a:tc>
                  <a:txBody>
                    <a:bodyPr/>
                    <a:lstStyle/>
                    <a:p>
                      <a:r>
                        <a:rPr lang="en-GB" dirty="0"/>
                        <a:t>4</a:t>
                      </a:r>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extLst>
                  <a:ext uri="{0D108BD9-81ED-4DB2-BD59-A6C34878D82A}">
                    <a16:rowId xmlns:a16="http://schemas.microsoft.com/office/drawing/2014/main" val="3135685111"/>
                  </a:ext>
                </a:extLst>
              </a:tr>
              <a:tr h="370840">
                <a:tc>
                  <a:txBody>
                    <a:bodyPr/>
                    <a:lstStyle/>
                    <a:p>
                      <a:endParaRPr lang="en-GB" dirty="0"/>
                    </a:p>
                  </a:txBody>
                  <a:tcPr>
                    <a:solidFill>
                      <a:schemeClr val="accent4">
                        <a:lumMod val="20000"/>
                        <a:lumOff val="80000"/>
                      </a:schemeClr>
                    </a:solidFill>
                  </a:tcPr>
                </a:tc>
                <a:tc>
                  <a:txBody>
                    <a:bodyPr/>
                    <a:lstStyle/>
                    <a:p>
                      <a:r>
                        <a:rPr lang="en-GB" sz="1600" dirty="0"/>
                        <a:t>Beverages</a:t>
                      </a:r>
                    </a:p>
                  </a:txBody>
                  <a:tcPr>
                    <a:solidFill>
                      <a:schemeClr val="accent4">
                        <a:lumMod val="20000"/>
                        <a:lumOff val="80000"/>
                      </a:schemeClr>
                    </a:solidFill>
                  </a:tcPr>
                </a:tc>
                <a:tc>
                  <a:txBody>
                    <a:bodyPr/>
                    <a:lstStyle/>
                    <a:p>
                      <a:r>
                        <a:rPr lang="en-GB" dirty="0"/>
                        <a:t>264</a:t>
                      </a:r>
                    </a:p>
                  </a:txBody>
                  <a:tcPr>
                    <a:solidFill>
                      <a:schemeClr val="accent4">
                        <a:lumMod val="20000"/>
                        <a:lumOff val="80000"/>
                      </a:schemeClr>
                    </a:solidFill>
                  </a:tcPr>
                </a:tc>
                <a:tc>
                  <a:txBody>
                    <a:bodyPr/>
                    <a:lstStyle/>
                    <a:p>
                      <a:r>
                        <a:rPr lang="en-GB" dirty="0"/>
                        <a:t>13</a:t>
                      </a:r>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extLst>
                  <a:ext uri="{0D108BD9-81ED-4DB2-BD59-A6C34878D82A}">
                    <a16:rowId xmlns:a16="http://schemas.microsoft.com/office/drawing/2014/main" val="219774507"/>
                  </a:ext>
                </a:extLst>
              </a:tr>
              <a:tr h="370840">
                <a:tc>
                  <a:txBody>
                    <a:bodyPr/>
                    <a:lstStyle/>
                    <a:p>
                      <a:endParaRPr lang="en-GB" dirty="0"/>
                    </a:p>
                  </a:txBody>
                  <a:tcPr>
                    <a:solidFill>
                      <a:schemeClr val="accent4">
                        <a:lumMod val="60000"/>
                        <a:lumOff val="40000"/>
                      </a:schemeClr>
                    </a:solidFill>
                  </a:tcPr>
                </a:tc>
                <a:tc>
                  <a:txBody>
                    <a:bodyPr/>
                    <a:lstStyle/>
                    <a:p>
                      <a:r>
                        <a:rPr lang="en-GB" sz="1600" dirty="0"/>
                        <a:t>Fixed Total</a:t>
                      </a:r>
                    </a:p>
                  </a:txBody>
                  <a:tcPr>
                    <a:solidFill>
                      <a:schemeClr val="accent4">
                        <a:lumMod val="60000"/>
                        <a:lumOff val="40000"/>
                      </a:schemeClr>
                    </a:solidFill>
                  </a:tcPr>
                </a:tc>
                <a:tc>
                  <a:txBody>
                    <a:bodyPr/>
                    <a:lstStyle/>
                    <a:p>
                      <a:r>
                        <a:rPr lang="en-GB" dirty="0"/>
                        <a:t>1109</a:t>
                      </a:r>
                    </a:p>
                  </a:txBody>
                  <a:tcPr>
                    <a:solidFill>
                      <a:schemeClr val="accent4">
                        <a:lumMod val="60000"/>
                        <a:lumOff val="40000"/>
                      </a:schemeClr>
                    </a:solidFill>
                  </a:tcPr>
                </a:tc>
                <a:tc>
                  <a:txBody>
                    <a:bodyPr/>
                    <a:lstStyle/>
                    <a:p>
                      <a:r>
                        <a:rPr lang="en-GB" dirty="0"/>
                        <a:t>33</a:t>
                      </a:r>
                    </a:p>
                  </a:txBody>
                  <a:tcPr>
                    <a:solidFill>
                      <a:schemeClr val="accent4">
                        <a:lumMod val="60000"/>
                        <a:lumOff val="40000"/>
                      </a:schemeClr>
                    </a:solidFill>
                  </a:tcPr>
                </a:tc>
                <a:tc>
                  <a:txBody>
                    <a:bodyPr/>
                    <a:lstStyle/>
                    <a:p>
                      <a:r>
                        <a:rPr lang="en-GB" dirty="0"/>
                        <a:t>33%</a:t>
                      </a:r>
                    </a:p>
                  </a:txBody>
                  <a:tcPr>
                    <a:solidFill>
                      <a:schemeClr val="accent4">
                        <a:lumMod val="60000"/>
                        <a:lumOff val="40000"/>
                      </a:schemeClr>
                    </a:solidFill>
                  </a:tcPr>
                </a:tc>
                <a:extLst>
                  <a:ext uri="{0D108BD9-81ED-4DB2-BD59-A6C34878D82A}">
                    <a16:rowId xmlns:a16="http://schemas.microsoft.com/office/drawing/2014/main" val="1169009101"/>
                  </a:ext>
                </a:extLst>
              </a:tr>
              <a:tr h="370840">
                <a:tc>
                  <a:txBody>
                    <a:bodyPr/>
                    <a:lstStyle/>
                    <a:p>
                      <a:r>
                        <a:rPr lang="en-GB" sz="1400" dirty="0"/>
                        <a:t>Variable 1. </a:t>
                      </a:r>
                    </a:p>
                    <a:p>
                      <a:r>
                        <a:rPr lang="en-GB" sz="1400" dirty="0"/>
                        <a:t>Lunch</a:t>
                      </a:r>
                    </a:p>
                  </a:txBody>
                  <a:tcPr>
                    <a:solidFill>
                      <a:schemeClr val="accent2"/>
                    </a:solidFill>
                  </a:tcPr>
                </a:tc>
                <a:tc>
                  <a:txBody>
                    <a:bodyPr/>
                    <a:lstStyle/>
                    <a:p>
                      <a:r>
                        <a:rPr lang="en-GB" sz="1200" dirty="0"/>
                        <a:t>Leek </a:t>
                      </a:r>
                      <a:r>
                        <a:rPr lang="en-GB" sz="1200" dirty="0" err="1"/>
                        <a:t>soup+bread</a:t>
                      </a:r>
                      <a:r>
                        <a:rPr lang="en-GB" sz="1200" dirty="0"/>
                        <a:t> roll + butter</a:t>
                      </a:r>
                    </a:p>
                  </a:txBody>
                  <a:tcPr>
                    <a:solidFill>
                      <a:schemeClr val="accent2"/>
                    </a:solidFill>
                  </a:tcPr>
                </a:tc>
                <a:tc>
                  <a:txBody>
                    <a:bodyPr/>
                    <a:lstStyle/>
                    <a:p>
                      <a:r>
                        <a:rPr lang="en-GB" dirty="0"/>
                        <a:t>273</a:t>
                      </a:r>
                    </a:p>
                  </a:txBody>
                  <a:tcPr>
                    <a:solidFill>
                      <a:schemeClr val="accent2"/>
                    </a:solidFill>
                  </a:tcPr>
                </a:tc>
                <a:tc>
                  <a:txBody>
                    <a:bodyPr/>
                    <a:lstStyle/>
                    <a:p>
                      <a:r>
                        <a:rPr lang="en-GB" dirty="0"/>
                        <a:t>7</a:t>
                      </a:r>
                    </a:p>
                  </a:txBody>
                  <a:tcPr>
                    <a:solidFill>
                      <a:schemeClr val="accent2"/>
                    </a:solidFill>
                  </a:tcPr>
                </a:tc>
                <a:tc>
                  <a:txBody>
                    <a:bodyPr/>
                    <a:lstStyle/>
                    <a:p>
                      <a:endParaRPr lang="en-GB"/>
                    </a:p>
                  </a:txBody>
                  <a:tcPr>
                    <a:solidFill>
                      <a:schemeClr val="accent2"/>
                    </a:solidFill>
                  </a:tcPr>
                </a:tc>
                <a:extLst>
                  <a:ext uri="{0D108BD9-81ED-4DB2-BD59-A6C34878D82A}">
                    <a16:rowId xmlns:a16="http://schemas.microsoft.com/office/drawing/2014/main" val="597567366"/>
                  </a:ext>
                </a:extLst>
              </a:tr>
              <a:tr h="370840">
                <a:tc>
                  <a:txBody>
                    <a:bodyPr/>
                    <a:lstStyle/>
                    <a:p>
                      <a:endParaRPr lang="en-GB" dirty="0"/>
                    </a:p>
                  </a:txBody>
                  <a:tcPr>
                    <a:solidFill>
                      <a:schemeClr val="accent2"/>
                    </a:solidFill>
                  </a:tcPr>
                </a:tc>
                <a:tc>
                  <a:txBody>
                    <a:bodyPr/>
                    <a:lstStyle/>
                    <a:p>
                      <a:r>
                        <a:rPr lang="en-GB" sz="1600" dirty="0"/>
                        <a:t>Meal </a:t>
                      </a:r>
                      <a:r>
                        <a:rPr lang="en-GB" sz="1200" dirty="0"/>
                        <a:t>(chicken </a:t>
                      </a:r>
                      <a:r>
                        <a:rPr lang="en-GB" sz="1200" dirty="0" err="1"/>
                        <a:t>pie+gravy+peas+sweetcorn+mash</a:t>
                      </a:r>
                      <a:r>
                        <a:rPr lang="en-GB" sz="1200" dirty="0"/>
                        <a:t>)</a:t>
                      </a:r>
                      <a:endParaRPr lang="en-GB" sz="1600" dirty="0"/>
                    </a:p>
                  </a:txBody>
                  <a:tcPr>
                    <a:solidFill>
                      <a:schemeClr val="accent2"/>
                    </a:solidFill>
                  </a:tcPr>
                </a:tc>
                <a:tc>
                  <a:txBody>
                    <a:bodyPr/>
                    <a:lstStyle/>
                    <a:p>
                      <a:r>
                        <a:rPr lang="en-GB" dirty="0"/>
                        <a:t>1003</a:t>
                      </a:r>
                    </a:p>
                  </a:txBody>
                  <a:tcPr>
                    <a:solidFill>
                      <a:schemeClr val="accent2"/>
                    </a:solidFill>
                  </a:tcPr>
                </a:tc>
                <a:tc>
                  <a:txBody>
                    <a:bodyPr/>
                    <a:lstStyle/>
                    <a:p>
                      <a:r>
                        <a:rPr lang="en-GB" dirty="0"/>
                        <a:t>34.7</a:t>
                      </a:r>
                    </a:p>
                  </a:txBody>
                  <a:tcPr>
                    <a:solidFill>
                      <a:schemeClr val="accent2"/>
                    </a:solidFill>
                  </a:tcPr>
                </a:tc>
                <a:tc>
                  <a:txBody>
                    <a:bodyPr/>
                    <a:lstStyle/>
                    <a:p>
                      <a:endParaRPr lang="en-GB"/>
                    </a:p>
                  </a:txBody>
                  <a:tcPr>
                    <a:solidFill>
                      <a:schemeClr val="accent2"/>
                    </a:solidFill>
                  </a:tcPr>
                </a:tc>
                <a:extLst>
                  <a:ext uri="{0D108BD9-81ED-4DB2-BD59-A6C34878D82A}">
                    <a16:rowId xmlns:a16="http://schemas.microsoft.com/office/drawing/2014/main" val="683890510"/>
                  </a:ext>
                </a:extLst>
              </a:tr>
              <a:tr h="370840">
                <a:tc>
                  <a:txBody>
                    <a:bodyPr/>
                    <a:lstStyle/>
                    <a:p>
                      <a:endParaRPr lang="en-GB"/>
                    </a:p>
                  </a:txBody>
                  <a:tcPr>
                    <a:solidFill>
                      <a:schemeClr val="accent2"/>
                    </a:solidFill>
                  </a:tcPr>
                </a:tc>
                <a:tc>
                  <a:txBody>
                    <a:bodyPr/>
                    <a:lstStyle/>
                    <a:p>
                      <a:r>
                        <a:rPr lang="en-GB" sz="1600" dirty="0"/>
                        <a:t>Rice pudding</a:t>
                      </a:r>
                    </a:p>
                  </a:txBody>
                  <a:tcPr>
                    <a:solidFill>
                      <a:schemeClr val="accent2"/>
                    </a:solidFill>
                  </a:tcPr>
                </a:tc>
                <a:tc>
                  <a:txBody>
                    <a:bodyPr/>
                    <a:lstStyle/>
                    <a:p>
                      <a:r>
                        <a:rPr lang="en-GB" dirty="0"/>
                        <a:t>118</a:t>
                      </a:r>
                    </a:p>
                  </a:txBody>
                  <a:tcPr>
                    <a:solidFill>
                      <a:schemeClr val="accent2"/>
                    </a:solidFill>
                  </a:tcPr>
                </a:tc>
                <a:tc>
                  <a:txBody>
                    <a:bodyPr/>
                    <a:lstStyle/>
                    <a:p>
                      <a:r>
                        <a:rPr lang="en-GB" dirty="0"/>
                        <a:t>3.8</a:t>
                      </a:r>
                    </a:p>
                  </a:txBody>
                  <a:tcPr>
                    <a:solidFill>
                      <a:schemeClr val="accent2"/>
                    </a:solidFill>
                  </a:tcPr>
                </a:tc>
                <a:tc>
                  <a:txBody>
                    <a:bodyPr/>
                    <a:lstStyle/>
                    <a:p>
                      <a:endParaRPr lang="en-GB" dirty="0"/>
                    </a:p>
                  </a:txBody>
                  <a:tcPr>
                    <a:solidFill>
                      <a:schemeClr val="accent2"/>
                    </a:solidFill>
                  </a:tcPr>
                </a:tc>
                <a:extLst>
                  <a:ext uri="{0D108BD9-81ED-4DB2-BD59-A6C34878D82A}">
                    <a16:rowId xmlns:a16="http://schemas.microsoft.com/office/drawing/2014/main" val="4019367663"/>
                  </a:ext>
                </a:extLst>
              </a:tr>
              <a:tr h="370840">
                <a:tc>
                  <a:txBody>
                    <a:bodyPr/>
                    <a:lstStyle/>
                    <a:p>
                      <a:r>
                        <a:rPr lang="en-GB" sz="1400" dirty="0"/>
                        <a:t>Variable 2.</a:t>
                      </a:r>
                    </a:p>
                    <a:p>
                      <a:r>
                        <a:rPr lang="en-GB" sz="1400" dirty="0"/>
                        <a:t> Dinner</a:t>
                      </a:r>
                    </a:p>
                  </a:txBody>
                  <a:tcPr>
                    <a:solidFill>
                      <a:schemeClr val="accent4"/>
                    </a:solidFill>
                  </a:tcPr>
                </a:tc>
                <a:tc>
                  <a:txBody>
                    <a:bodyPr/>
                    <a:lstStyle/>
                    <a:p>
                      <a:r>
                        <a:rPr lang="en-GB" sz="1600" dirty="0"/>
                        <a:t>Fruit juice</a:t>
                      </a:r>
                    </a:p>
                  </a:txBody>
                  <a:tcPr>
                    <a:solidFill>
                      <a:schemeClr val="accent4"/>
                    </a:solidFill>
                  </a:tcPr>
                </a:tc>
                <a:tc>
                  <a:txBody>
                    <a:bodyPr/>
                    <a:lstStyle/>
                    <a:p>
                      <a:r>
                        <a:rPr lang="en-GB" dirty="0"/>
                        <a:t>40</a:t>
                      </a:r>
                    </a:p>
                  </a:txBody>
                  <a:tcPr>
                    <a:solidFill>
                      <a:schemeClr val="accent4"/>
                    </a:solidFill>
                  </a:tcPr>
                </a:tc>
                <a:tc>
                  <a:txBody>
                    <a:bodyPr/>
                    <a:lstStyle/>
                    <a:p>
                      <a:r>
                        <a:rPr lang="en-GB" dirty="0"/>
                        <a:t>0.4</a:t>
                      </a:r>
                    </a:p>
                  </a:txBody>
                  <a:tcPr>
                    <a:solidFill>
                      <a:schemeClr val="accent4"/>
                    </a:solidFill>
                  </a:tcPr>
                </a:tc>
                <a:tc>
                  <a:txBody>
                    <a:bodyPr/>
                    <a:lstStyle/>
                    <a:p>
                      <a:endParaRPr lang="en-GB" dirty="0"/>
                    </a:p>
                  </a:txBody>
                  <a:tcPr>
                    <a:solidFill>
                      <a:schemeClr val="accent4"/>
                    </a:solidFill>
                  </a:tcPr>
                </a:tc>
                <a:extLst>
                  <a:ext uri="{0D108BD9-81ED-4DB2-BD59-A6C34878D82A}">
                    <a16:rowId xmlns:a16="http://schemas.microsoft.com/office/drawing/2014/main" val="3462408643"/>
                  </a:ext>
                </a:extLst>
              </a:tr>
              <a:tr h="370840">
                <a:tc>
                  <a:txBody>
                    <a:bodyPr/>
                    <a:lstStyle/>
                    <a:p>
                      <a:endParaRPr lang="en-GB" sz="1400" dirty="0"/>
                    </a:p>
                  </a:txBody>
                  <a:tcPr>
                    <a:solidFill>
                      <a:schemeClr val="accent4"/>
                    </a:solidFill>
                  </a:tcPr>
                </a:tc>
                <a:tc>
                  <a:txBody>
                    <a:bodyPr/>
                    <a:lstStyle/>
                    <a:p>
                      <a:r>
                        <a:rPr lang="en-GB" sz="1600" dirty="0"/>
                        <a:t>Meal</a:t>
                      </a:r>
                    </a:p>
                    <a:p>
                      <a:r>
                        <a:rPr lang="en-GB" sz="1200" dirty="0"/>
                        <a:t>(pasta </a:t>
                      </a:r>
                      <a:r>
                        <a:rPr lang="en-GB" sz="1200" dirty="0" err="1"/>
                        <a:t>carbonara+broccoli+carrots</a:t>
                      </a:r>
                      <a:r>
                        <a:rPr lang="en-GB" sz="1200" dirty="0"/>
                        <a:t>)</a:t>
                      </a:r>
                      <a:endParaRPr lang="en-GB" sz="1600" dirty="0"/>
                    </a:p>
                  </a:txBody>
                  <a:tcPr>
                    <a:solidFill>
                      <a:schemeClr val="accent4"/>
                    </a:solidFill>
                  </a:tcPr>
                </a:tc>
                <a:tc>
                  <a:txBody>
                    <a:bodyPr/>
                    <a:lstStyle/>
                    <a:p>
                      <a:r>
                        <a:rPr lang="en-GB" dirty="0"/>
                        <a:t>667</a:t>
                      </a:r>
                    </a:p>
                  </a:txBody>
                  <a:tcPr>
                    <a:solidFill>
                      <a:schemeClr val="accent4"/>
                    </a:solidFill>
                  </a:tcPr>
                </a:tc>
                <a:tc>
                  <a:txBody>
                    <a:bodyPr/>
                    <a:lstStyle/>
                    <a:p>
                      <a:r>
                        <a:rPr lang="en-GB" dirty="0"/>
                        <a:t>24.5</a:t>
                      </a:r>
                    </a:p>
                  </a:txBody>
                  <a:tcPr>
                    <a:solidFill>
                      <a:schemeClr val="accent4"/>
                    </a:solidFill>
                  </a:tcPr>
                </a:tc>
                <a:tc>
                  <a:txBody>
                    <a:bodyPr/>
                    <a:lstStyle/>
                    <a:p>
                      <a:endParaRPr lang="en-GB" dirty="0"/>
                    </a:p>
                  </a:txBody>
                  <a:tcPr>
                    <a:solidFill>
                      <a:schemeClr val="accent4"/>
                    </a:solidFill>
                  </a:tcPr>
                </a:tc>
                <a:extLst>
                  <a:ext uri="{0D108BD9-81ED-4DB2-BD59-A6C34878D82A}">
                    <a16:rowId xmlns:a16="http://schemas.microsoft.com/office/drawing/2014/main" val="2535155670"/>
                  </a:ext>
                </a:extLst>
              </a:tr>
              <a:tr h="370840">
                <a:tc>
                  <a:txBody>
                    <a:bodyPr/>
                    <a:lstStyle/>
                    <a:p>
                      <a:endParaRPr lang="en-GB" sz="1400" dirty="0"/>
                    </a:p>
                  </a:txBody>
                  <a:tcPr>
                    <a:solidFill>
                      <a:schemeClr val="accent4"/>
                    </a:solidFill>
                  </a:tcPr>
                </a:tc>
                <a:tc>
                  <a:txBody>
                    <a:bodyPr/>
                    <a:lstStyle/>
                    <a:p>
                      <a:r>
                        <a:rPr lang="en-GB" sz="1600" dirty="0"/>
                        <a:t>Muller Yoghurt</a:t>
                      </a:r>
                    </a:p>
                  </a:txBody>
                  <a:tcPr>
                    <a:solidFill>
                      <a:schemeClr val="accent4"/>
                    </a:solidFill>
                  </a:tcPr>
                </a:tc>
                <a:tc>
                  <a:txBody>
                    <a:bodyPr/>
                    <a:lstStyle/>
                    <a:p>
                      <a:r>
                        <a:rPr lang="en-GB" dirty="0"/>
                        <a:t>141</a:t>
                      </a:r>
                    </a:p>
                  </a:txBody>
                  <a:tcPr>
                    <a:solidFill>
                      <a:schemeClr val="accent4"/>
                    </a:solidFill>
                  </a:tcPr>
                </a:tc>
                <a:tc>
                  <a:txBody>
                    <a:bodyPr/>
                    <a:lstStyle/>
                    <a:p>
                      <a:r>
                        <a:rPr lang="en-GB" dirty="0"/>
                        <a:t>5.6</a:t>
                      </a:r>
                    </a:p>
                  </a:txBody>
                  <a:tcPr>
                    <a:solidFill>
                      <a:schemeClr val="accent4"/>
                    </a:solidFill>
                  </a:tcPr>
                </a:tc>
                <a:tc>
                  <a:txBody>
                    <a:bodyPr/>
                    <a:lstStyle/>
                    <a:p>
                      <a:endParaRPr lang="en-GB" dirty="0"/>
                    </a:p>
                  </a:txBody>
                  <a:tcPr>
                    <a:solidFill>
                      <a:schemeClr val="accent4"/>
                    </a:solidFill>
                  </a:tcPr>
                </a:tc>
                <a:extLst>
                  <a:ext uri="{0D108BD9-81ED-4DB2-BD59-A6C34878D82A}">
                    <a16:rowId xmlns:a16="http://schemas.microsoft.com/office/drawing/2014/main" val="252809572"/>
                  </a:ext>
                </a:extLst>
              </a:tr>
              <a:tr h="370840">
                <a:tc>
                  <a:txBody>
                    <a:bodyPr/>
                    <a:lstStyle/>
                    <a:p>
                      <a:endParaRPr lang="en-GB" sz="1400" dirty="0"/>
                    </a:p>
                  </a:txBody>
                  <a:tcPr>
                    <a:solidFill>
                      <a:schemeClr val="accent4">
                        <a:lumMod val="60000"/>
                        <a:lumOff val="40000"/>
                      </a:schemeClr>
                    </a:solidFill>
                  </a:tcPr>
                </a:tc>
                <a:tc>
                  <a:txBody>
                    <a:bodyPr/>
                    <a:lstStyle/>
                    <a:p>
                      <a:r>
                        <a:rPr lang="en-GB" sz="1600" dirty="0"/>
                        <a:t>Total Max variable +fixed</a:t>
                      </a:r>
                    </a:p>
                  </a:txBody>
                  <a:tcPr>
                    <a:solidFill>
                      <a:schemeClr val="accent4">
                        <a:lumMod val="60000"/>
                        <a:lumOff val="40000"/>
                      </a:schemeClr>
                    </a:solidFill>
                  </a:tcPr>
                </a:tc>
                <a:tc>
                  <a:txBody>
                    <a:bodyPr/>
                    <a:lstStyle/>
                    <a:p>
                      <a:r>
                        <a:rPr lang="en-GB" dirty="0"/>
                        <a:t>(2242) 3351</a:t>
                      </a:r>
                    </a:p>
                  </a:txBody>
                  <a:tcPr>
                    <a:solidFill>
                      <a:schemeClr val="accent4">
                        <a:lumMod val="60000"/>
                        <a:lumOff val="40000"/>
                      </a:schemeClr>
                    </a:solidFill>
                  </a:tcPr>
                </a:tc>
                <a:tc>
                  <a:txBody>
                    <a:bodyPr/>
                    <a:lstStyle/>
                    <a:p>
                      <a:r>
                        <a:rPr lang="en-GB" dirty="0"/>
                        <a:t>(76) 109</a:t>
                      </a:r>
                    </a:p>
                  </a:txBody>
                  <a:tcPr>
                    <a:solidFill>
                      <a:schemeClr val="accent4">
                        <a:lumMod val="60000"/>
                        <a:lumOff val="40000"/>
                      </a:schemeClr>
                    </a:solidFill>
                  </a:tcPr>
                </a:tc>
                <a:tc>
                  <a:txBody>
                    <a:bodyPr/>
                    <a:lstStyle/>
                    <a:p>
                      <a:r>
                        <a:rPr lang="en-GB" dirty="0"/>
                        <a:t>100%</a:t>
                      </a:r>
                    </a:p>
                  </a:txBody>
                  <a:tcPr>
                    <a:solidFill>
                      <a:schemeClr val="accent4">
                        <a:lumMod val="60000"/>
                        <a:lumOff val="40000"/>
                      </a:schemeClr>
                    </a:solidFill>
                  </a:tcPr>
                </a:tc>
                <a:extLst>
                  <a:ext uri="{0D108BD9-81ED-4DB2-BD59-A6C34878D82A}">
                    <a16:rowId xmlns:a16="http://schemas.microsoft.com/office/drawing/2014/main" val="4207947030"/>
                  </a:ext>
                </a:extLst>
              </a:tr>
              <a:tr h="370840">
                <a:tc>
                  <a:txBody>
                    <a:bodyPr/>
                    <a:lstStyle/>
                    <a:p>
                      <a:endParaRPr lang="en-GB" sz="1400" dirty="0"/>
                    </a:p>
                  </a:txBody>
                  <a:tcPr>
                    <a:solidFill>
                      <a:schemeClr val="accent1">
                        <a:lumMod val="75000"/>
                      </a:schemeClr>
                    </a:solidFill>
                  </a:tcPr>
                </a:tc>
                <a:tc>
                  <a:txBody>
                    <a:bodyPr/>
                    <a:lstStyle/>
                    <a:p>
                      <a:r>
                        <a:rPr lang="en-GB" sz="1600" dirty="0">
                          <a:solidFill>
                            <a:schemeClr val="bg1"/>
                          </a:solidFill>
                        </a:rPr>
                        <a:t>Total average menu capacity</a:t>
                      </a:r>
                    </a:p>
                  </a:txBody>
                  <a:tcPr>
                    <a:solidFill>
                      <a:schemeClr val="accent1">
                        <a:lumMod val="75000"/>
                      </a:schemeClr>
                    </a:solidFill>
                  </a:tcPr>
                </a:tc>
                <a:tc>
                  <a:txBody>
                    <a:bodyPr/>
                    <a:lstStyle/>
                    <a:p>
                      <a:r>
                        <a:rPr lang="en-GB" dirty="0">
                          <a:solidFill>
                            <a:schemeClr val="bg1"/>
                          </a:solidFill>
                        </a:rPr>
                        <a:t>2635</a:t>
                      </a:r>
                    </a:p>
                  </a:txBody>
                  <a:tcPr>
                    <a:solidFill>
                      <a:schemeClr val="accent1">
                        <a:lumMod val="75000"/>
                      </a:schemeClr>
                    </a:solidFill>
                  </a:tcPr>
                </a:tc>
                <a:tc>
                  <a:txBody>
                    <a:bodyPr/>
                    <a:lstStyle/>
                    <a:p>
                      <a:r>
                        <a:rPr lang="en-GB" dirty="0">
                          <a:solidFill>
                            <a:schemeClr val="bg1"/>
                          </a:solidFill>
                        </a:rPr>
                        <a:t>96.1</a:t>
                      </a:r>
                    </a:p>
                  </a:txBody>
                  <a:tcPr>
                    <a:solidFill>
                      <a:schemeClr val="accent1">
                        <a:lumMod val="75000"/>
                      </a:schemeClr>
                    </a:solidFill>
                  </a:tcPr>
                </a:tc>
                <a:tc>
                  <a:txBody>
                    <a:bodyPr/>
                    <a:lstStyle/>
                    <a:p>
                      <a:endParaRPr lang="en-GB" dirty="0"/>
                    </a:p>
                  </a:txBody>
                  <a:tcPr>
                    <a:solidFill>
                      <a:schemeClr val="accent1">
                        <a:lumMod val="75000"/>
                      </a:schemeClr>
                    </a:solidFill>
                  </a:tcPr>
                </a:tc>
                <a:extLst>
                  <a:ext uri="{0D108BD9-81ED-4DB2-BD59-A6C34878D82A}">
                    <a16:rowId xmlns:a16="http://schemas.microsoft.com/office/drawing/2014/main" val="1414854627"/>
                  </a:ext>
                </a:extLst>
              </a:tr>
            </a:tbl>
          </a:graphicData>
        </a:graphic>
      </p:graphicFrame>
      <p:sp>
        <p:nvSpPr>
          <p:cNvPr id="5" name="BJPseudoFooter">
            <a:extLst>
              <a:ext uri="{FF2B5EF4-FFF2-40B4-BE49-F238E27FC236}">
                <a16:creationId xmlns:a16="http://schemas.microsoft.com/office/drawing/2014/main" id="{97BA6B54-5E0D-B794-EF7F-0F3D00C12B71}"/>
              </a:ext>
            </a:extLst>
          </p:cNvPr>
          <p:cNvSpPr txBox="1"/>
          <p:nvPr>
            <p:custDataLst>
              <p:tags r:id="rId1"/>
            </p:custDataLst>
          </p:nvPr>
        </p:nvSpPr>
        <p:spPr>
          <a:xfrm>
            <a:off x="127000" y="6629856"/>
            <a:ext cx="8890000" cy="215444"/>
          </a:xfrm>
          <a:prstGeom prst="rect">
            <a:avLst/>
          </a:prstGeom>
          <a:noFill/>
        </p:spPr>
        <p:txBody>
          <a:bodyPr vert="horz" rtlCol="0">
            <a:spAutoFit/>
          </a:bodyPr>
          <a:lstStyle/>
          <a:p>
            <a:r>
              <a:rPr lang="en-GB" sz="800">
                <a:solidFill>
                  <a:srgbClr val="A5A5A5"/>
                </a:solidFill>
                <a:latin typeface="Calibri" panose="020F0502020204030204" pitchFamily="34" charset="0"/>
              </a:rPr>
              <a:t>ISS Classification -</a:t>
            </a:r>
            <a:r>
              <a:rPr lang="en-GB" sz="800">
                <a:solidFill>
                  <a:srgbClr val="000000"/>
                </a:solidFill>
                <a:latin typeface="Calibri" panose="020F0502020204030204" pitchFamily="34" charset="0"/>
              </a:rPr>
              <a:t> </a:t>
            </a:r>
            <a:r>
              <a:rPr lang="en-GB" sz="800">
                <a:solidFill>
                  <a:srgbClr val="00C000"/>
                </a:solidFill>
                <a:latin typeface="Calibri" panose="020F0502020204030204" pitchFamily="34" charset="0"/>
              </a:rPr>
              <a:t>Unrestricted</a:t>
            </a:r>
          </a:p>
        </p:txBody>
      </p:sp>
    </p:spTree>
    <p:extLst>
      <p:ext uri="{BB962C8B-B14F-4D97-AF65-F5344CB8AC3E}">
        <p14:creationId xmlns:p14="http://schemas.microsoft.com/office/powerpoint/2010/main" val="1420840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ECF6E0-8E7D-40A5-B1DB-8A5E392BE406}"/>
              </a:ext>
            </a:extLst>
          </p:cNvPr>
          <p:cNvSpPr>
            <a:spLocks noGrp="1"/>
          </p:cNvSpPr>
          <p:nvPr>
            <p:ph type="title"/>
          </p:nvPr>
        </p:nvSpPr>
        <p:spPr>
          <a:xfrm>
            <a:off x="384773" y="137315"/>
            <a:ext cx="6567055" cy="611649"/>
          </a:xfrm>
        </p:spPr>
        <p:txBody>
          <a:bodyPr/>
          <a:lstStyle/>
          <a:p>
            <a:r>
              <a:rPr lang="en-GB" dirty="0"/>
              <a:t>Nutrition Targets</a:t>
            </a:r>
          </a:p>
        </p:txBody>
      </p:sp>
      <p:graphicFrame>
        <p:nvGraphicFramePr>
          <p:cNvPr id="8" name="Table 8">
            <a:extLst>
              <a:ext uri="{FF2B5EF4-FFF2-40B4-BE49-F238E27FC236}">
                <a16:creationId xmlns:a16="http://schemas.microsoft.com/office/drawing/2014/main" id="{DF2C6235-C975-449D-9B03-2D864E3A9A00}"/>
              </a:ext>
            </a:extLst>
          </p:cNvPr>
          <p:cNvGraphicFramePr>
            <a:graphicFrameLocks noGrp="1"/>
          </p:cNvGraphicFramePr>
          <p:nvPr/>
        </p:nvGraphicFramePr>
        <p:xfrm>
          <a:off x="504258" y="805180"/>
          <a:ext cx="6096000" cy="1747520"/>
        </p:xfrm>
        <a:graphic>
          <a:graphicData uri="http://schemas.openxmlformats.org/drawingml/2006/table">
            <a:tbl>
              <a:tblPr firstRow="1" bandRow="1">
                <a:tableStyleId>{5C22544A-7EE6-4342-B048-85BDC9FD1C3A}</a:tableStyleId>
              </a:tblPr>
              <a:tblGrid>
                <a:gridCol w="2034417">
                  <a:extLst>
                    <a:ext uri="{9D8B030D-6E8A-4147-A177-3AD203B41FA5}">
                      <a16:colId xmlns:a16="http://schemas.microsoft.com/office/drawing/2014/main" val="410613683"/>
                    </a:ext>
                  </a:extLst>
                </a:gridCol>
                <a:gridCol w="2029583">
                  <a:extLst>
                    <a:ext uri="{9D8B030D-6E8A-4147-A177-3AD203B41FA5}">
                      <a16:colId xmlns:a16="http://schemas.microsoft.com/office/drawing/2014/main" val="3922642571"/>
                    </a:ext>
                  </a:extLst>
                </a:gridCol>
                <a:gridCol w="2032000">
                  <a:extLst>
                    <a:ext uri="{9D8B030D-6E8A-4147-A177-3AD203B41FA5}">
                      <a16:colId xmlns:a16="http://schemas.microsoft.com/office/drawing/2014/main" val="423101481"/>
                    </a:ext>
                  </a:extLst>
                </a:gridCol>
              </a:tblGrid>
              <a:tr h="266935">
                <a:tc gridSpan="3">
                  <a:txBody>
                    <a:bodyPr/>
                    <a:lstStyle/>
                    <a:p>
                      <a:pPr algn="ctr"/>
                      <a:r>
                        <a:rPr lang="en-GB" dirty="0"/>
                        <a:t>Menu requirement per day</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440279077"/>
                  </a:ext>
                </a:extLst>
              </a:tr>
              <a:tr h="370840">
                <a:tc>
                  <a:txBody>
                    <a:bodyPr/>
                    <a:lstStyle/>
                    <a:p>
                      <a:r>
                        <a:rPr lang="en-GB" dirty="0">
                          <a:solidFill>
                            <a:schemeClr val="bg1"/>
                          </a:solidFill>
                        </a:rPr>
                        <a:t>Nutrient</a:t>
                      </a:r>
                    </a:p>
                  </a:txBody>
                  <a:tcPr>
                    <a:solidFill>
                      <a:srgbClr val="005EB8"/>
                    </a:solidFill>
                  </a:tcPr>
                </a:tc>
                <a:tc>
                  <a:txBody>
                    <a:bodyPr/>
                    <a:lstStyle/>
                    <a:p>
                      <a:r>
                        <a:rPr lang="en-GB" dirty="0">
                          <a:solidFill>
                            <a:schemeClr val="bg1"/>
                          </a:solidFill>
                        </a:rPr>
                        <a:t>Nutritionally well</a:t>
                      </a:r>
                    </a:p>
                  </a:txBody>
                  <a:tcPr>
                    <a:solidFill>
                      <a:srgbClr val="005EB8"/>
                    </a:solidFill>
                  </a:tcPr>
                </a:tc>
                <a:tc>
                  <a:txBody>
                    <a:bodyPr/>
                    <a:lstStyle/>
                    <a:p>
                      <a:r>
                        <a:rPr lang="en-GB" dirty="0">
                          <a:solidFill>
                            <a:schemeClr val="bg1"/>
                          </a:solidFill>
                        </a:rPr>
                        <a:t>Nutritionally vulnerable</a:t>
                      </a:r>
                    </a:p>
                  </a:txBody>
                  <a:tcPr>
                    <a:solidFill>
                      <a:srgbClr val="005EB8"/>
                    </a:solidFill>
                  </a:tcPr>
                </a:tc>
                <a:extLst>
                  <a:ext uri="{0D108BD9-81ED-4DB2-BD59-A6C34878D82A}">
                    <a16:rowId xmlns:a16="http://schemas.microsoft.com/office/drawing/2014/main" val="2966338611"/>
                  </a:ext>
                </a:extLst>
              </a:tr>
              <a:tr h="370840">
                <a:tc>
                  <a:txBody>
                    <a:bodyPr/>
                    <a:lstStyle/>
                    <a:p>
                      <a:r>
                        <a:rPr lang="en-GB" dirty="0"/>
                        <a:t>Energy (Kcal)</a:t>
                      </a:r>
                    </a:p>
                  </a:txBody>
                  <a:tcPr/>
                </a:tc>
                <a:tc gridSpan="2">
                  <a:txBody>
                    <a:bodyPr/>
                    <a:lstStyle/>
                    <a:p>
                      <a:pPr algn="ctr"/>
                      <a:r>
                        <a:rPr lang="en-GB" dirty="0"/>
                        <a:t>1840-2772</a:t>
                      </a:r>
                    </a:p>
                  </a:txBody>
                  <a:tcPr/>
                </a:tc>
                <a:tc hMerge="1">
                  <a:txBody>
                    <a:bodyPr/>
                    <a:lstStyle/>
                    <a:p>
                      <a:endParaRPr lang="en-GB" dirty="0"/>
                    </a:p>
                  </a:txBody>
                  <a:tcPr/>
                </a:tc>
                <a:extLst>
                  <a:ext uri="{0D108BD9-81ED-4DB2-BD59-A6C34878D82A}">
                    <a16:rowId xmlns:a16="http://schemas.microsoft.com/office/drawing/2014/main" val="264610867"/>
                  </a:ext>
                </a:extLst>
              </a:tr>
              <a:tr h="370840">
                <a:tc>
                  <a:txBody>
                    <a:bodyPr/>
                    <a:lstStyle/>
                    <a:p>
                      <a:r>
                        <a:rPr lang="en-GB" dirty="0"/>
                        <a:t>Protein (g)</a:t>
                      </a:r>
                    </a:p>
                  </a:txBody>
                  <a:tcPr/>
                </a:tc>
                <a:tc>
                  <a:txBody>
                    <a:bodyPr/>
                    <a:lstStyle/>
                    <a:p>
                      <a:pPr algn="ctr"/>
                      <a:r>
                        <a:rPr lang="en-GB" dirty="0"/>
                        <a:t>56</a:t>
                      </a:r>
                    </a:p>
                  </a:txBody>
                  <a:tcPr/>
                </a:tc>
                <a:tc>
                  <a:txBody>
                    <a:bodyPr/>
                    <a:lstStyle/>
                    <a:p>
                      <a:pPr algn="ctr"/>
                      <a:r>
                        <a:rPr lang="en-GB" dirty="0"/>
                        <a:t>66-83</a:t>
                      </a:r>
                    </a:p>
                  </a:txBody>
                  <a:tcPr/>
                </a:tc>
                <a:extLst>
                  <a:ext uri="{0D108BD9-81ED-4DB2-BD59-A6C34878D82A}">
                    <a16:rowId xmlns:a16="http://schemas.microsoft.com/office/drawing/2014/main" val="2469672299"/>
                  </a:ext>
                </a:extLst>
              </a:tr>
            </a:tbl>
          </a:graphicData>
        </a:graphic>
      </p:graphicFrame>
      <p:graphicFrame>
        <p:nvGraphicFramePr>
          <p:cNvPr id="9" name="Table 8">
            <a:extLst>
              <a:ext uri="{FF2B5EF4-FFF2-40B4-BE49-F238E27FC236}">
                <a16:creationId xmlns:a16="http://schemas.microsoft.com/office/drawing/2014/main" id="{0465DCE9-C447-43B9-BCD7-9975AC31E24C}"/>
              </a:ext>
            </a:extLst>
          </p:cNvPr>
          <p:cNvGraphicFramePr>
            <a:graphicFrameLocks noGrp="1"/>
          </p:cNvGraphicFramePr>
          <p:nvPr>
            <p:extLst>
              <p:ext uri="{D42A27DB-BD31-4B8C-83A1-F6EECF244321}">
                <p14:modId xmlns:p14="http://schemas.microsoft.com/office/powerpoint/2010/main" val="1332388168"/>
              </p:ext>
            </p:extLst>
          </p:nvPr>
        </p:nvGraphicFramePr>
        <p:xfrm>
          <a:off x="504258" y="2685175"/>
          <a:ext cx="6211632" cy="1752600"/>
        </p:xfrm>
        <a:graphic>
          <a:graphicData uri="http://schemas.openxmlformats.org/drawingml/2006/table">
            <a:tbl>
              <a:tblPr firstRow="1" bandRow="1">
                <a:tableStyleId>{5C22544A-7EE6-4342-B048-85BDC9FD1C3A}</a:tableStyleId>
              </a:tblPr>
              <a:tblGrid>
                <a:gridCol w="2034417">
                  <a:extLst>
                    <a:ext uri="{9D8B030D-6E8A-4147-A177-3AD203B41FA5}">
                      <a16:colId xmlns:a16="http://schemas.microsoft.com/office/drawing/2014/main" val="410613683"/>
                    </a:ext>
                  </a:extLst>
                </a:gridCol>
                <a:gridCol w="2029583">
                  <a:extLst>
                    <a:ext uri="{9D8B030D-6E8A-4147-A177-3AD203B41FA5}">
                      <a16:colId xmlns:a16="http://schemas.microsoft.com/office/drawing/2014/main" val="3922642571"/>
                    </a:ext>
                  </a:extLst>
                </a:gridCol>
                <a:gridCol w="2147632">
                  <a:extLst>
                    <a:ext uri="{9D8B030D-6E8A-4147-A177-3AD203B41FA5}">
                      <a16:colId xmlns:a16="http://schemas.microsoft.com/office/drawing/2014/main" val="423101481"/>
                    </a:ext>
                  </a:extLst>
                </a:gridCol>
              </a:tblGrid>
              <a:tr h="370840">
                <a:tc gridSpan="3">
                  <a:txBody>
                    <a:bodyPr/>
                    <a:lstStyle/>
                    <a:p>
                      <a:pPr algn="ctr"/>
                      <a:r>
                        <a:rPr lang="en-GB" dirty="0"/>
                        <a:t>Complete Meal: starter + main+ dessert (60%)</a:t>
                      </a:r>
                    </a:p>
                  </a:txBody>
                  <a:tcPr>
                    <a:solidFill>
                      <a:schemeClr val="accent4">
                        <a:lumMod val="75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440279077"/>
                  </a:ext>
                </a:extLst>
              </a:tr>
              <a:tr h="370840">
                <a:tc>
                  <a:txBody>
                    <a:bodyPr/>
                    <a:lstStyle/>
                    <a:p>
                      <a:r>
                        <a:rPr lang="en-GB" dirty="0">
                          <a:solidFill>
                            <a:schemeClr val="bg1"/>
                          </a:solidFill>
                        </a:rPr>
                        <a:t>Nutrient</a:t>
                      </a:r>
                    </a:p>
                  </a:txBody>
                  <a:tcPr>
                    <a:solidFill>
                      <a:schemeClr val="accent4">
                        <a:lumMod val="75000"/>
                      </a:schemeClr>
                    </a:solidFill>
                  </a:tcPr>
                </a:tc>
                <a:tc>
                  <a:txBody>
                    <a:bodyPr/>
                    <a:lstStyle/>
                    <a:p>
                      <a:r>
                        <a:rPr lang="en-GB" dirty="0">
                          <a:solidFill>
                            <a:schemeClr val="bg1"/>
                          </a:solidFill>
                        </a:rPr>
                        <a:t>Nutritionally well</a:t>
                      </a:r>
                    </a:p>
                  </a:txBody>
                  <a:tcPr>
                    <a:solidFill>
                      <a:schemeClr val="accent4">
                        <a:lumMod val="75000"/>
                      </a:schemeClr>
                    </a:solidFill>
                  </a:tcPr>
                </a:tc>
                <a:tc>
                  <a:txBody>
                    <a:bodyPr/>
                    <a:lstStyle/>
                    <a:p>
                      <a:r>
                        <a:rPr lang="en-GB" dirty="0">
                          <a:solidFill>
                            <a:schemeClr val="bg1"/>
                          </a:solidFill>
                        </a:rPr>
                        <a:t>Nutritionally vulnerable</a:t>
                      </a:r>
                    </a:p>
                  </a:txBody>
                  <a:tcPr>
                    <a:solidFill>
                      <a:schemeClr val="accent4">
                        <a:lumMod val="75000"/>
                      </a:schemeClr>
                    </a:solidFill>
                  </a:tcPr>
                </a:tc>
                <a:extLst>
                  <a:ext uri="{0D108BD9-81ED-4DB2-BD59-A6C34878D82A}">
                    <a16:rowId xmlns:a16="http://schemas.microsoft.com/office/drawing/2014/main" val="2966338611"/>
                  </a:ext>
                </a:extLst>
              </a:tr>
              <a:tr h="370840">
                <a:tc>
                  <a:txBody>
                    <a:bodyPr/>
                    <a:lstStyle/>
                    <a:p>
                      <a:r>
                        <a:rPr lang="en-GB" dirty="0"/>
                        <a:t>Energy (Kcal)</a:t>
                      </a:r>
                    </a:p>
                  </a:txBody>
                  <a:tcPr>
                    <a:solidFill>
                      <a:schemeClr val="accent4"/>
                    </a:solidFill>
                  </a:tcPr>
                </a:tc>
                <a:tc>
                  <a:txBody>
                    <a:bodyPr/>
                    <a:lstStyle/>
                    <a:p>
                      <a:pPr algn="ctr"/>
                      <a:r>
                        <a:rPr lang="en-GB" dirty="0"/>
                        <a:t>500</a:t>
                      </a:r>
                    </a:p>
                  </a:txBody>
                  <a:tcPr>
                    <a:solidFill>
                      <a:schemeClr val="accent4"/>
                    </a:solidFill>
                  </a:tcPr>
                </a:tc>
                <a:tc>
                  <a:txBody>
                    <a:bodyPr/>
                    <a:lstStyle/>
                    <a:p>
                      <a:pPr algn="ctr"/>
                      <a:r>
                        <a:rPr lang="en-GB" dirty="0"/>
                        <a:t>800</a:t>
                      </a:r>
                    </a:p>
                  </a:txBody>
                  <a:tcPr>
                    <a:solidFill>
                      <a:schemeClr val="accent4"/>
                    </a:solidFill>
                  </a:tcPr>
                </a:tc>
                <a:extLst>
                  <a:ext uri="{0D108BD9-81ED-4DB2-BD59-A6C34878D82A}">
                    <a16:rowId xmlns:a16="http://schemas.microsoft.com/office/drawing/2014/main" val="264610867"/>
                  </a:ext>
                </a:extLst>
              </a:tr>
              <a:tr h="370840">
                <a:tc>
                  <a:txBody>
                    <a:bodyPr/>
                    <a:lstStyle/>
                    <a:p>
                      <a:r>
                        <a:rPr lang="en-GB" dirty="0"/>
                        <a:t>Protein (g)</a:t>
                      </a:r>
                    </a:p>
                  </a:txBody>
                  <a:tcPr>
                    <a:solidFill>
                      <a:schemeClr val="accent4"/>
                    </a:solidFill>
                  </a:tcPr>
                </a:tc>
                <a:tc>
                  <a:txBody>
                    <a:bodyPr/>
                    <a:lstStyle/>
                    <a:p>
                      <a:pPr algn="ctr"/>
                      <a:r>
                        <a:rPr lang="en-GB" dirty="0"/>
                        <a:t>15</a:t>
                      </a:r>
                    </a:p>
                  </a:txBody>
                  <a:tcPr>
                    <a:solidFill>
                      <a:schemeClr val="accent4"/>
                    </a:solidFill>
                  </a:tcPr>
                </a:tc>
                <a:tc>
                  <a:txBody>
                    <a:bodyPr/>
                    <a:lstStyle/>
                    <a:p>
                      <a:pPr algn="ctr"/>
                      <a:r>
                        <a:rPr lang="en-GB" dirty="0"/>
                        <a:t>25</a:t>
                      </a:r>
                    </a:p>
                  </a:txBody>
                  <a:tcPr>
                    <a:solidFill>
                      <a:schemeClr val="accent4"/>
                    </a:solidFill>
                  </a:tcPr>
                </a:tc>
                <a:extLst>
                  <a:ext uri="{0D108BD9-81ED-4DB2-BD59-A6C34878D82A}">
                    <a16:rowId xmlns:a16="http://schemas.microsoft.com/office/drawing/2014/main" val="2469672299"/>
                  </a:ext>
                </a:extLst>
              </a:tr>
            </a:tbl>
          </a:graphicData>
        </a:graphic>
      </p:graphicFrame>
      <p:graphicFrame>
        <p:nvGraphicFramePr>
          <p:cNvPr id="10" name="Table 8">
            <a:extLst>
              <a:ext uri="{FF2B5EF4-FFF2-40B4-BE49-F238E27FC236}">
                <a16:creationId xmlns:a16="http://schemas.microsoft.com/office/drawing/2014/main" id="{83258727-4F67-41C9-96A9-D467ADF238B7}"/>
              </a:ext>
            </a:extLst>
          </p:cNvPr>
          <p:cNvGraphicFramePr>
            <a:graphicFrameLocks noGrp="1"/>
          </p:cNvGraphicFramePr>
          <p:nvPr/>
        </p:nvGraphicFramePr>
        <p:xfrm>
          <a:off x="504258" y="4570250"/>
          <a:ext cx="6327867" cy="1483360"/>
        </p:xfrm>
        <a:graphic>
          <a:graphicData uri="http://schemas.openxmlformats.org/drawingml/2006/table">
            <a:tbl>
              <a:tblPr firstRow="1" bandRow="1">
                <a:tableStyleId>{5C22544A-7EE6-4342-B048-85BDC9FD1C3A}</a:tableStyleId>
              </a:tblPr>
              <a:tblGrid>
                <a:gridCol w="1526267">
                  <a:extLst>
                    <a:ext uri="{9D8B030D-6E8A-4147-A177-3AD203B41FA5}">
                      <a16:colId xmlns:a16="http://schemas.microsoft.com/office/drawing/2014/main" val="410613683"/>
                    </a:ext>
                  </a:extLst>
                </a:gridCol>
                <a:gridCol w="1522640">
                  <a:extLst>
                    <a:ext uri="{9D8B030D-6E8A-4147-A177-3AD203B41FA5}">
                      <a16:colId xmlns:a16="http://schemas.microsoft.com/office/drawing/2014/main" val="3922642571"/>
                    </a:ext>
                  </a:extLst>
                </a:gridCol>
                <a:gridCol w="1638876">
                  <a:extLst>
                    <a:ext uri="{9D8B030D-6E8A-4147-A177-3AD203B41FA5}">
                      <a16:colId xmlns:a16="http://schemas.microsoft.com/office/drawing/2014/main" val="2934936106"/>
                    </a:ext>
                  </a:extLst>
                </a:gridCol>
                <a:gridCol w="1640084">
                  <a:extLst>
                    <a:ext uri="{9D8B030D-6E8A-4147-A177-3AD203B41FA5}">
                      <a16:colId xmlns:a16="http://schemas.microsoft.com/office/drawing/2014/main" val="423101481"/>
                    </a:ext>
                  </a:extLst>
                </a:gridCol>
              </a:tblGrid>
              <a:tr h="370840">
                <a:tc gridSpan="4">
                  <a:txBody>
                    <a:bodyPr/>
                    <a:lstStyle/>
                    <a:p>
                      <a:pPr algn="ctr"/>
                      <a:r>
                        <a:rPr lang="en-GB" dirty="0"/>
                        <a:t>Fixed items (40%)</a:t>
                      </a:r>
                    </a:p>
                  </a:txBody>
                  <a:tcPr>
                    <a:solidFill>
                      <a:schemeClr val="accent6">
                        <a:lumMod val="75000"/>
                      </a:schemeClr>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440279077"/>
                  </a:ext>
                </a:extLst>
              </a:tr>
              <a:tr h="370840">
                <a:tc>
                  <a:txBody>
                    <a:bodyPr/>
                    <a:lstStyle/>
                    <a:p>
                      <a:r>
                        <a:rPr lang="en-GB" dirty="0">
                          <a:solidFill>
                            <a:schemeClr val="bg1"/>
                          </a:solidFill>
                        </a:rPr>
                        <a:t>Nutrient</a:t>
                      </a:r>
                    </a:p>
                  </a:txBody>
                  <a:tcPr>
                    <a:solidFill>
                      <a:schemeClr val="accent6">
                        <a:lumMod val="75000"/>
                      </a:schemeClr>
                    </a:solidFill>
                  </a:tcPr>
                </a:tc>
                <a:tc>
                  <a:txBody>
                    <a:bodyPr/>
                    <a:lstStyle/>
                    <a:p>
                      <a:pPr algn="ctr"/>
                      <a:r>
                        <a:rPr lang="en-GB" dirty="0">
                          <a:solidFill>
                            <a:schemeClr val="bg1"/>
                          </a:solidFill>
                        </a:rPr>
                        <a:t>Breakfast</a:t>
                      </a:r>
                    </a:p>
                  </a:txBody>
                  <a:tcPr>
                    <a:solidFill>
                      <a:schemeClr val="accent6">
                        <a:lumMod val="75000"/>
                      </a:schemeClr>
                    </a:solidFill>
                  </a:tcPr>
                </a:tc>
                <a:tc>
                  <a:txBody>
                    <a:bodyPr/>
                    <a:lstStyle/>
                    <a:p>
                      <a:pPr algn="ctr"/>
                      <a:r>
                        <a:rPr lang="en-GB" dirty="0">
                          <a:solidFill>
                            <a:schemeClr val="bg1"/>
                          </a:solidFill>
                        </a:rPr>
                        <a:t>Snacks</a:t>
                      </a:r>
                    </a:p>
                  </a:txBody>
                  <a:tcPr>
                    <a:solidFill>
                      <a:schemeClr val="accent6">
                        <a:lumMod val="75000"/>
                      </a:schemeClr>
                    </a:solidFill>
                  </a:tcPr>
                </a:tc>
                <a:tc>
                  <a:txBody>
                    <a:bodyPr/>
                    <a:lstStyle/>
                    <a:p>
                      <a:pPr algn="ctr"/>
                      <a:r>
                        <a:rPr lang="en-GB" dirty="0">
                          <a:solidFill>
                            <a:schemeClr val="bg1"/>
                          </a:solidFill>
                        </a:rPr>
                        <a:t>Milk</a:t>
                      </a:r>
                    </a:p>
                  </a:txBody>
                  <a:tcPr>
                    <a:solidFill>
                      <a:schemeClr val="accent6">
                        <a:lumMod val="75000"/>
                      </a:schemeClr>
                    </a:solidFill>
                  </a:tcPr>
                </a:tc>
                <a:extLst>
                  <a:ext uri="{0D108BD9-81ED-4DB2-BD59-A6C34878D82A}">
                    <a16:rowId xmlns:a16="http://schemas.microsoft.com/office/drawing/2014/main" val="2966338611"/>
                  </a:ext>
                </a:extLst>
              </a:tr>
              <a:tr h="370840">
                <a:tc>
                  <a:txBody>
                    <a:bodyPr/>
                    <a:lstStyle/>
                    <a:p>
                      <a:r>
                        <a:rPr lang="en-GB" dirty="0"/>
                        <a:t>Energy (Kcal)</a:t>
                      </a:r>
                    </a:p>
                  </a:txBody>
                  <a:tcPr>
                    <a:solidFill>
                      <a:schemeClr val="accent6"/>
                    </a:solidFill>
                  </a:tcPr>
                </a:tc>
                <a:tc>
                  <a:txBody>
                    <a:bodyPr/>
                    <a:lstStyle/>
                    <a:p>
                      <a:pPr algn="ctr"/>
                      <a:r>
                        <a:rPr lang="en-GB" dirty="0"/>
                        <a:t>400-545</a:t>
                      </a:r>
                    </a:p>
                  </a:txBody>
                  <a:tcPr>
                    <a:solidFill>
                      <a:schemeClr val="accent6"/>
                    </a:solidFill>
                  </a:tcPr>
                </a:tc>
                <a:tc>
                  <a:txBody>
                    <a:bodyPr/>
                    <a:lstStyle/>
                    <a:p>
                      <a:pPr algn="ctr"/>
                      <a:r>
                        <a:rPr lang="en-GB" dirty="0"/>
                        <a:t>150-300</a:t>
                      </a:r>
                    </a:p>
                  </a:txBody>
                  <a:tcPr>
                    <a:solidFill>
                      <a:schemeClr val="accent6"/>
                    </a:solidFill>
                  </a:tcPr>
                </a:tc>
                <a:tc>
                  <a:txBody>
                    <a:bodyPr/>
                    <a:lstStyle/>
                    <a:p>
                      <a:pPr algn="ctr"/>
                      <a:r>
                        <a:rPr lang="en-GB" dirty="0"/>
                        <a:t>184-264</a:t>
                      </a:r>
                    </a:p>
                  </a:txBody>
                  <a:tcPr>
                    <a:solidFill>
                      <a:schemeClr val="accent6"/>
                    </a:solidFill>
                  </a:tcPr>
                </a:tc>
                <a:extLst>
                  <a:ext uri="{0D108BD9-81ED-4DB2-BD59-A6C34878D82A}">
                    <a16:rowId xmlns:a16="http://schemas.microsoft.com/office/drawing/2014/main" val="264610867"/>
                  </a:ext>
                </a:extLst>
              </a:tr>
              <a:tr h="370840">
                <a:tc>
                  <a:txBody>
                    <a:bodyPr/>
                    <a:lstStyle/>
                    <a:p>
                      <a:r>
                        <a:rPr lang="en-GB" dirty="0"/>
                        <a:t>Protein (g)</a:t>
                      </a:r>
                    </a:p>
                  </a:txBody>
                  <a:tcPr>
                    <a:solidFill>
                      <a:schemeClr val="accent6"/>
                    </a:solidFill>
                  </a:tcPr>
                </a:tc>
                <a:tc>
                  <a:txBody>
                    <a:bodyPr/>
                    <a:lstStyle/>
                    <a:p>
                      <a:pPr algn="ctr"/>
                      <a:r>
                        <a:rPr lang="en-GB" dirty="0"/>
                        <a:t>10 -16</a:t>
                      </a:r>
                    </a:p>
                  </a:txBody>
                  <a:tcPr>
                    <a:solidFill>
                      <a:schemeClr val="accent6"/>
                    </a:solidFill>
                  </a:tcPr>
                </a:tc>
                <a:tc>
                  <a:txBody>
                    <a:bodyPr/>
                    <a:lstStyle/>
                    <a:p>
                      <a:pPr algn="ctr"/>
                      <a:r>
                        <a:rPr lang="en-GB" dirty="0"/>
                        <a:t>2-4</a:t>
                      </a:r>
                    </a:p>
                  </a:txBody>
                  <a:tcPr>
                    <a:solidFill>
                      <a:schemeClr val="accent6"/>
                    </a:solidFill>
                  </a:tcPr>
                </a:tc>
                <a:tc>
                  <a:txBody>
                    <a:bodyPr/>
                    <a:lstStyle/>
                    <a:p>
                      <a:pPr algn="ctr"/>
                      <a:r>
                        <a:rPr lang="en-GB" dirty="0"/>
                        <a:t>14-13</a:t>
                      </a:r>
                    </a:p>
                  </a:txBody>
                  <a:tcPr>
                    <a:solidFill>
                      <a:schemeClr val="accent6"/>
                    </a:solidFill>
                  </a:tcPr>
                </a:tc>
                <a:extLst>
                  <a:ext uri="{0D108BD9-81ED-4DB2-BD59-A6C34878D82A}">
                    <a16:rowId xmlns:a16="http://schemas.microsoft.com/office/drawing/2014/main" val="2469672299"/>
                  </a:ext>
                </a:extLst>
              </a:tr>
            </a:tbl>
          </a:graphicData>
        </a:graphic>
      </p:graphicFrame>
      <p:sp>
        <p:nvSpPr>
          <p:cNvPr id="5" name="BJPseudoFooter">
            <a:extLst>
              <a:ext uri="{FF2B5EF4-FFF2-40B4-BE49-F238E27FC236}">
                <a16:creationId xmlns:a16="http://schemas.microsoft.com/office/drawing/2014/main" id="{82652A8E-8428-9F2A-38E2-3EA3C6F8320D}"/>
              </a:ext>
            </a:extLst>
          </p:cNvPr>
          <p:cNvSpPr txBox="1"/>
          <p:nvPr>
            <p:custDataLst>
              <p:tags r:id="rId1"/>
            </p:custDataLst>
          </p:nvPr>
        </p:nvSpPr>
        <p:spPr>
          <a:xfrm>
            <a:off x="127000" y="6629856"/>
            <a:ext cx="8890000" cy="215444"/>
          </a:xfrm>
          <a:prstGeom prst="rect">
            <a:avLst/>
          </a:prstGeom>
          <a:noFill/>
        </p:spPr>
        <p:txBody>
          <a:bodyPr vert="horz" rtlCol="0">
            <a:spAutoFit/>
          </a:bodyPr>
          <a:lstStyle/>
          <a:p>
            <a:r>
              <a:rPr lang="en-GB" sz="800">
                <a:solidFill>
                  <a:srgbClr val="A5A5A5"/>
                </a:solidFill>
                <a:latin typeface="Calibri" panose="020F0502020204030204" pitchFamily="34" charset="0"/>
              </a:rPr>
              <a:t>ISS Classification -</a:t>
            </a:r>
            <a:r>
              <a:rPr lang="en-GB" sz="800">
                <a:solidFill>
                  <a:srgbClr val="000000"/>
                </a:solidFill>
                <a:latin typeface="Calibri" panose="020F0502020204030204" pitchFamily="34" charset="0"/>
              </a:rPr>
              <a:t> </a:t>
            </a:r>
            <a:r>
              <a:rPr lang="en-GB" sz="800">
                <a:solidFill>
                  <a:srgbClr val="00C000"/>
                </a:solidFill>
                <a:latin typeface="Calibri" panose="020F0502020204030204" pitchFamily="34" charset="0"/>
              </a:rPr>
              <a:t>Unrestricted</a:t>
            </a:r>
          </a:p>
        </p:txBody>
      </p:sp>
    </p:spTree>
    <p:extLst>
      <p:ext uri="{BB962C8B-B14F-4D97-AF65-F5344CB8AC3E}">
        <p14:creationId xmlns:p14="http://schemas.microsoft.com/office/powerpoint/2010/main" val="3628363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082" y="404664"/>
            <a:ext cx="2664005" cy="100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38884" y="2426686"/>
            <a:ext cx="7772400" cy="1470025"/>
          </a:xfrm>
        </p:spPr>
        <p:txBody>
          <a:bodyPr>
            <a:normAutofit fontScale="90000"/>
          </a:bodyPr>
          <a:lstStyle/>
          <a:p>
            <a:r>
              <a:rPr lang="en-GB" sz="4000" b="1" dirty="0">
                <a:latin typeface="Arial" panose="020B0604020202020204" pitchFamily="34" charset="0"/>
                <a:cs typeface="Arial" panose="020B0604020202020204" pitchFamily="34" charset="0"/>
              </a:rPr>
              <a:t>Break </a:t>
            </a:r>
            <a:br>
              <a:rPr lang="en-GB"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See you back here in 5 minutes. </a:t>
            </a:r>
            <a:br>
              <a:rPr lang="en-GB" sz="3600" dirty="0">
                <a:latin typeface="Arial" panose="020B0604020202020204" pitchFamily="34" charset="0"/>
                <a:cs typeface="Arial" panose="020B0604020202020204" pitchFamily="34" charset="0"/>
              </a:rPr>
            </a:br>
            <a:endParaRPr lang="en-GB" sz="2700"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Graphic 3" descr="Coffee outline">
            <a:extLst>
              <a:ext uri="{FF2B5EF4-FFF2-40B4-BE49-F238E27FC236}">
                <a16:creationId xmlns:a16="http://schemas.microsoft.com/office/drawing/2014/main" id="{C1EA13D4-CF54-184C-859E-FB6A4157BA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14800" y="4060773"/>
            <a:ext cx="914400" cy="914400"/>
          </a:xfrm>
          <a:prstGeom prst="rect">
            <a:avLst/>
          </a:prstGeom>
        </p:spPr>
      </p:pic>
      <p:sp>
        <p:nvSpPr>
          <p:cNvPr id="5" name="Footer Placeholder 4">
            <a:extLst>
              <a:ext uri="{FF2B5EF4-FFF2-40B4-BE49-F238E27FC236}">
                <a16:creationId xmlns:a16="http://schemas.microsoft.com/office/drawing/2014/main" id="{80E7FCB8-6C31-CB5B-EF55-BBA946D99687}"/>
              </a:ext>
            </a:extLst>
          </p:cNvPr>
          <p:cNvSpPr>
            <a:spLocks noGrp="1"/>
          </p:cNvSpPr>
          <p:nvPr>
            <p:ph type="ftr" sz="quarter" idx="11"/>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1488156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082" y="404664"/>
            <a:ext cx="2664005" cy="100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38884" y="2996952"/>
            <a:ext cx="7772400" cy="1470025"/>
          </a:xfrm>
        </p:spPr>
        <p:txBody>
          <a:bodyPr>
            <a:normAutofit fontScale="90000"/>
          </a:bodyPr>
          <a:lstStyle/>
          <a:p>
            <a:r>
              <a:rPr lang="en-GB" sz="4000" b="1" dirty="0">
                <a:latin typeface="Arial" panose="020B0604020202020204" pitchFamily="34" charset="0"/>
                <a:cs typeface="Arial" panose="020B0604020202020204" pitchFamily="34" charset="0"/>
              </a:rPr>
              <a:t>Analysing Menu Capacity Activity: Cyclical Menu</a:t>
            </a:r>
            <a:br>
              <a:rPr lang="en-GB"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Elise Kelly</a:t>
            </a:r>
            <a:br>
              <a:rPr lang="en-GB" sz="36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Specialist Food Service Dietitian </a:t>
            </a:r>
            <a:br>
              <a:rPr lang="en-GB" sz="36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Digest Review Lead for Chapter 11</a:t>
            </a:r>
            <a:br>
              <a:rPr lang="en-GB" sz="3600" dirty="0">
                <a:latin typeface="Arial" panose="020B0604020202020204" pitchFamily="34" charset="0"/>
                <a:cs typeface="Arial" panose="020B0604020202020204" pitchFamily="34" charset="0"/>
              </a:rPr>
            </a:br>
            <a:endParaRPr lang="en-GB" sz="2700"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C05A921C-8FF5-691E-3D25-4698B6E0FCE7}"/>
              </a:ext>
            </a:extLst>
          </p:cNvPr>
          <p:cNvSpPr>
            <a:spLocks noGrp="1"/>
          </p:cNvSpPr>
          <p:nvPr>
            <p:ph type="ftr" sz="quarter" idx="11"/>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2855641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B9050F-7FEA-4720-85A5-04A8183F1F52}"/>
              </a:ext>
            </a:extLst>
          </p:cNvPr>
          <p:cNvSpPr>
            <a:spLocks noGrp="1"/>
          </p:cNvSpPr>
          <p:nvPr>
            <p:ph type="title"/>
          </p:nvPr>
        </p:nvSpPr>
        <p:spPr>
          <a:xfrm>
            <a:off x="553567" y="561906"/>
            <a:ext cx="6567055" cy="611649"/>
          </a:xfrm>
        </p:spPr>
        <p:txBody>
          <a:bodyPr>
            <a:normAutofit fontScale="90000"/>
          </a:bodyPr>
          <a:lstStyle/>
          <a:p>
            <a:pPr algn="l"/>
            <a:r>
              <a:rPr lang="en-GB" dirty="0"/>
              <a:t>Principles</a:t>
            </a:r>
          </a:p>
        </p:txBody>
      </p:sp>
      <p:grpSp>
        <p:nvGrpSpPr>
          <p:cNvPr id="9" name="Group 8">
            <a:extLst>
              <a:ext uri="{FF2B5EF4-FFF2-40B4-BE49-F238E27FC236}">
                <a16:creationId xmlns:a16="http://schemas.microsoft.com/office/drawing/2014/main" id="{FFE82F3F-59A9-47ED-8582-9A80681602B1}"/>
              </a:ext>
            </a:extLst>
          </p:cNvPr>
          <p:cNvGrpSpPr/>
          <p:nvPr/>
        </p:nvGrpSpPr>
        <p:grpSpPr>
          <a:xfrm>
            <a:off x="553567" y="1265221"/>
            <a:ext cx="7692834" cy="4327558"/>
            <a:chOff x="725583" y="1584355"/>
            <a:chExt cx="7692834" cy="4327558"/>
          </a:xfrm>
        </p:grpSpPr>
        <p:sp>
          <p:nvSpPr>
            <p:cNvPr id="5" name="Rectangle 4">
              <a:extLst>
                <a:ext uri="{FF2B5EF4-FFF2-40B4-BE49-F238E27FC236}">
                  <a16:creationId xmlns:a16="http://schemas.microsoft.com/office/drawing/2014/main" id="{97364BEF-6509-422E-9456-6B6733148818}"/>
                </a:ext>
              </a:extLst>
            </p:cNvPr>
            <p:cNvSpPr/>
            <p:nvPr/>
          </p:nvSpPr>
          <p:spPr>
            <a:xfrm>
              <a:off x="725584" y="1584355"/>
              <a:ext cx="7692833" cy="1213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t>AIM:</a:t>
              </a:r>
            </a:p>
            <a:p>
              <a:pPr lvl="1"/>
              <a:r>
                <a:rPr lang="en-GB" dirty="0"/>
                <a:t>To confirm that the a cyclical menu can supply sufficient energy and protein to meet the daily nutritional requirements of both nutritionally well and nutritionally vulnerable patients</a:t>
              </a:r>
            </a:p>
          </p:txBody>
        </p:sp>
        <p:sp>
          <p:nvSpPr>
            <p:cNvPr id="6" name="Rectangle 5">
              <a:extLst>
                <a:ext uri="{FF2B5EF4-FFF2-40B4-BE49-F238E27FC236}">
                  <a16:creationId xmlns:a16="http://schemas.microsoft.com/office/drawing/2014/main" id="{2A7299B4-9474-45EC-8087-D3645BEDB11B}"/>
                </a:ext>
              </a:extLst>
            </p:cNvPr>
            <p:cNvSpPr/>
            <p:nvPr/>
          </p:nvSpPr>
          <p:spPr>
            <a:xfrm>
              <a:off x="725583" y="3007260"/>
              <a:ext cx="7692833" cy="71522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a:t>Assume the patient eats all of the dishes they have chosen</a:t>
              </a:r>
              <a:endParaRPr lang="en-GB" dirty="0"/>
            </a:p>
          </p:txBody>
        </p:sp>
        <p:sp>
          <p:nvSpPr>
            <p:cNvPr id="7" name="Rectangle 6">
              <a:extLst>
                <a:ext uri="{FF2B5EF4-FFF2-40B4-BE49-F238E27FC236}">
                  <a16:creationId xmlns:a16="http://schemas.microsoft.com/office/drawing/2014/main" id="{99DC0AA2-D52F-4EF4-B3E3-95B4530A6A18}"/>
                </a:ext>
              </a:extLst>
            </p:cNvPr>
            <p:cNvSpPr/>
            <p:nvPr/>
          </p:nvSpPr>
          <p:spPr>
            <a:xfrm>
              <a:off x="725583" y="3932224"/>
              <a:ext cx="7692833" cy="131727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t>Separately analyse: </a:t>
              </a:r>
            </a:p>
            <a:p>
              <a:pPr marL="742950" lvl="1" indent="-285750">
                <a:buFont typeface="Arial" panose="020B0604020202020204" pitchFamily="34" charset="0"/>
                <a:buChar char="•"/>
              </a:pPr>
              <a:r>
                <a:rPr lang="en-GB" dirty="0"/>
                <a:t>vegetarian / vegan choices</a:t>
              </a:r>
            </a:p>
            <a:p>
              <a:pPr marL="742950" lvl="1" indent="-285750">
                <a:buFont typeface="Arial" panose="020B0604020202020204" pitchFamily="34" charset="0"/>
                <a:buChar char="•"/>
              </a:pPr>
              <a:r>
                <a:rPr lang="en-GB" dirty="0"/>
                <a:t>religious/ cultural choices and special diets</a:t>
              </a:r>
            </a:p>
            <a:p>
              <a:pPr marL="742950" lvl="1" indent="-285750">
                <a:buFont typeface="Arial" panose="020B0604020202020204" pitchFamily="34" charset="0"/>
                <a:buChar char="•"/>
              </a:pPr>
              <a:r>
                <a:rPr lang="en-GB" dirty="0"/>
                <a:t>sandwiches and salads  </a:t>
              </a:r>
            </a:p>
          </p:txBody>
        </p:sp>
        <p:sp>
          <p:nvSpPr>
            <p:cNvPr id="8" name="Rectangle 7">
              <a:extLst>
                <a:ext uri="{FF2B5EF4-FFF2-40B4-BE49-F238E27FC236}">
                  <a16:creationId xmlns:a16="http://schemas.microsoft.com/office/drawing/2014/main" id="{16FE53CB-5B6E-4EB3-8D51-B5BFF74C86F8}"/>
                </a:ext>
              </a:extLst>
            </p:cNvPr>
            <p:cNvSpPr/>
            <p:nvPr/>
          </p:nvSpPr>
          <p:spPr>
            <a:xfrm>
              <a:off x="725584" y="5459240"/>
              <a:ext cx="7692833" cy="45267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t>Analyse the menu on 3 days – including one weekend day</a:t>
              </a:r>
            </a:p>
          </p:txBody>
        </p:sp>
      </p:grpSp>
      <p:sp>
        <p:nvSpPr>
          <p:cNvPr id="10" name="Rectangle 9">
            <a:extLst>
              <a:ext uri="{FF2B5EF4-FFF2-40B4-BE49-F238E27FC236}">
                <a16:creationId xmlns:a16="http://schemas.microsoft.com/office/drawing/2014/main" id="{792F5968-0186-48F0-A1A6-4A3509097F1E}"/>
              </a:ext>
            </a:extLst>
          </p:cNvPr>
          <p:cNvSpPr/>
          <p:nvPr/>
        </p:nvSpPr>
        <p:spPr>
          <a:xfrm>
            <a:off x="553567" y="5776111"/>
            <a:ext cx="7692833" cy="452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Begin by nutritionally analyse food and drink choices/recipes</a:t>
            </a:r>
          </a:p>
        </p:txBody>
      </p:sp>
      <p:sp>
        <p:nvSpPr>
          <p:cNvPr id="2" name="Footer Placeholder 1">
            <a:extLst>
              <a:ext uri="{FF2B5EF4-FFF2-40B4-BE49-F238E27FC236}">
                <a16:creationId xmlns:a16="http://schemas.microsoft.com/office/drawing/2014/main" id="{8592FB6C-13D6-B163-BF4E-A740052B428C}"/>
              </a:ext>
            </a:extLst>
          </p:cNvPr>
          <p:cNvSpPr>
            <a:spLocks noGrp="1"/>
          </p:cNvSpPr>
          <p:nvPr>
            <p:ph type="ftr" sz="quarter" idx="3"/>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1730719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D2C0FC-C298-4D09-8873-723480BEBB64}"/>
              </a:ext>
            </a:extLst>
          </p:cNvPr>
          <p:cNvSpPr>
            <a:spLocks noGrp="1"/>
          </p:cNvSpPr>
          <p:nvPr>
            <p:ph sz="quarter" idx="10"/>
          </p:nvPr>
        </p:nvSpPr>
        <p:spPr>
          <a:xfrm>
            <a:off x="461190" y="1343803"/>
            <a:ext cx="7737674" cy="5181541"/>
          </a:xfrm>
        </p:spPr>
        <p:txBody>
          <a:bodyPr>
            <a:noAutofit/>
          </a:bodyPr>
          <a:lstStyle/>
          <a:p>
            <a:pPr marL="342900" indent="-342900">
              <a:buAutoNum type="arabicPeriod"/>
            </a:pPr>
            <a:r>
              <a:rPr lang="en-GB" sz="1600" dirty="0"/>
              <a:t>Analyse the </a:t>
            </a:r>
            <a:r>
              <a:rPr lang="en-GB" sz="1600" dirty="0">
                <a:highlight>
                  <a:srgbClr val="FFFF00"/>
                </a:highlight>
              </a:rPr>
              <a:t>minimum choices</a:t>
            </a:r>
          </a:p>
          <a:p>
            <a:pPr marL="800100" lvl="1" indent="-342900">
              <a:buFont typeface="+mj-lt"/>
              <a:buAutoNum type="alphaLcParenR"/>
            </a:pPr>
            <a:r>
              <a:rPr lang="en-GB" dirty="0">
                <a:highlight>
                  <a:srgbClr val="FFFF00"/>
                </a:highlight>
              </a:rPr>
              <a:t>FIXED: </a:t>
            </a:r>
            <a:r>
              <a:rPr lang="en-GB" dirty="0"/>
              <a:t>Choose the minimum options for breakfast, snacks and milk allowance. Total the nutritional values. Compare with the targets for the nutritionally well patient outlined in </a:t>
            </a:r>
            <a:r>
              <a:rPr lang="en-GB" b="1" dirty="0"/>
              <a:t>Table 9.3 from Chapter 9. </a:t>
            </a:r>
          </a:p>
          <a:p>
            <a:pPr marL="800100" lvl="1" indent="-342900">
              <a:buFont typeface="+mj-lt"/>
              <a:buAutoNum type="alphaLcParenR"/>
            </a:pPr>
            <a:r>
              <a:rPr lang="en-GB" dirty="0">
                <a:highlight>
                  <a:srgbClr val="FFFF00"/>
                </a:highlight>
              </a:rPr>
              <a:t>VARIABLE: </a:t>
            </a:r>
            <a:r>
              <a:rPr lang="en-GB" dirty="0"/>
              <a:t>Calculate the variable meal choices for the lunch and dinner: (starter, main, starch and vegetables, sauces/gravy and condiments and dessert.) Total these and compare with the targets for the nutritionally well patient. </a:t>
            </a:r>
          </a:p>
          <a:p>
            <a:pPr marL="800100" lvl="1" indent="-342900">
              <a:buFont typeface="+mj-lt"/>
              <a:buAutoNum type="alphaLcParenR"/>
            </a:pPr>
            <a:r>
              <a:rPr lang="en-GB" dirty="0"/>
              <a:t>Calculate the full day – fixed plus variable</a:t>
            </a:r>
          </a:p>
          <a:p>
            <a:pPr marL="457200" lvl="1" indent="0">
              <a:buNone/>
            </a:pPr>
            <a:endParaRPr lang="en-GB" sz="1000" dirty="0"/>
          </a:p>
          <a:p>
            <a:pPr marL="342900" indent="-342900">
              <a:buAutoNum type="arabicPeriod"/>
            </a:pPr>
            <a:r>
              <a:rPr lang="en-GB" sz="1600" dirty="0"/>
              <a:t>Analyse the </a:t>
            </a:r>
            <a:r>
              <a:rPr lang="en-GB" sz="1600" dirty="0">
                <a:highlight>
                  <a:srgbClr val="FFFF00"/>
                </a:highlight>
              </a:rPr>
              <a:t>maximum choices</a:t>
            </a:r>
          </a:p>
          <a:p>
            <a:pPr marL="800100" lvl="1" indent="-342900">
              <a:buFont typeface="+mj-lt"/>
              <a:buAutoNum type="alphaLcParenR"/>
            </a:pPr>
            <a:r>
              <a:rPr lang="en-GB" dirty="0">
                <a:highlight>
                  <a:srgbClr val="FFFF00"/>
                </a:highlight>
              </a:rPr>
              <a:t>FIXED: </a:t>
            </a:r>
            <a:r>
              <a:rPr lang="en-GB" dirty="0"/>
              <a:t>Choose the maximum options for breakfast, snacks and milk allowance. Total these and compare with the targets for the nutritionally vulnerable patient.</a:t>
            </a:r>
          </a:p>
          <a:p>
            <a:pPr marL="800100" lvl="1" indent="-342900">
              <a:buFont typeface="+mj-lt"/>
              <a:buAutoNum type="alphaLcParenR"/>
            </a:pPr>
            <a:r>
              <a:rPr lang="en-GB" dirty="0">
                <a:highlight>
                  <a:srgbClr val="FFFF00"/>
                </a:highlight>
              </a:rPr>
              <a:t>VARIABLE: </a:t>
            </a:r>
            <a:r>
              <a:rPr lang="en-GB" dirty="0"/>
              <a:t>Calculate the variable meal choices for the middle of the day and the evening: (starter, main, starch and vegetables, sauces/gravy and condiments and dessert). Total these and compare with the targets for the nutritionally vulnerable patient .</a:t>
            </a:r>
          </a:p>
          <a:p>
            <a:pPr marL="800100" lvl="1" indent="-342900">
              <a:buFont typeface="+mj-lt"/>
              <a:buAutoNum type="alphaLcParenR"/>
            </a:pPr>
            <a:r>
              <a:rPr lang="en-GB" dirty="0"/>
              <a:t>Calculate the full day – fixed plus variable</a:t>
            </a:r>
          </a:p>
          <a:p>
            <a:pPr marL="457200" lvl="1" indent="0">
              <a:buNone/>
            </a:pPr>
            <a:endParaRPr lang="en-GB" sz="1000" dirty="0"/>
          </a:p>
          <a:p>
            <a:pPr marL="342900" indent="-342900">
              <a:buAutoNum type="arabicPeriod"/>
            </a:pPr>
            <a:r>
              <a:rPr lang="en-GB" sz="1600" dirty="0"/>
              <a:t>Repeat for two other days (including 1 weekend day) and calculate the average for the full menu and compare with standards</a:t>
            </a:r>
          </a:p>
          <a:p>
            <a:pPr marL="0" indent="0">
              <a:buNone/>
            </a:pPr>
            <a:endParaRPr lang="fr-FR" sz="1000" dirty="0"/>
          </a:p>
          <a:p>
            <a:pPr marL="0" indent="0">
              <a:buNone/>
            </a:pPr>
            <a:r>
              <a:rPr lang="fr-FR" sz="1600" dirty="0"/>
              <a:t>Source: </a:t>
            </a:r>
            <a:r>
              <a:rPr lang="fr-FR" sz="1600" dirty="0" err="1"/>
              <a:t>Chapter</a:t>
            </a:r>
            <a:r>
              <a:rPr lang="fr-FR" sz="1600" dirty="0"/>
              <a:t> 10, page 168. Digest 2nd Edition (2019) </a:t>
            </a:r>
          </a:p>
        </p:txBody>
      </p:sp>
      <p:sp>
        <p:nvSpPr>
          <p:cNvPr id="3" name="Title 2">
            <a:extLst>
              <a:ext uri="{FF2B5EF4-FFF2-40B4-BE49-F238E27FC236}">
                <a16:creationId xmlns:a16="http://schemas.microsoft.com/office/drawing/2014/main" id="{31DE4CA8-FF78-4D2B-BCAE-2FF2A5EB3538}"/>
              </a:ext>
            </a:extLst>
          </p:cNvPr>
          <p:cNvSpPr>
            <a:spLocks noGrp="1"/>
          </p:cNvSpPr>
          <p:nvPr>
            <p:ph type="title"/>
          </p:nvPr>
        </p:nvSpPr>
        <p:spPr/>
        <p:txBody>
          <a:bodyPr>
            <a:normAutofit fontScale="90000"/>
          </a:bodyPr>
          <a:lstStyle/>
          <a:p>
            <a:pPr algn="l"/>
            <a:r>
              <a:rPr lang="en-GB" dirty="0"/>
              <a:t>Methodology </a:t>
            </a:r>
          </a:p>
        </p:txBody>
      </p:sp>
      <p:sp>
        <p:nvSpPr>
          <p:cNvPr id="4" name="Footer Placeholder 3">
            <a:extLst>
              <a:ext uri="{FF2B5EF4-FFF2-40B4-BE49-F238E27FC236}">
                <a16:creationId xmlns:a16="http://schemas.microsoft.com/office/drawing/2014/main" id="{D3884429-EA41-628C-B050-7E33B1FD07D3}"/>
              </a:ext>
            </a:extLst>
          </p:cNvPr>
          <p:cNvSpPr>
            <a:spLocks noGrp="1"/>
          </p:cNvSpPr>
          <p:nvPr>
            <p:ph type="ftr" sz="quarter" idx="3"/>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2873103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ECF6E0-8E7D-40A5-B1DB-8A5E392BE406}"/>
              </a:ext>
            </a:extLst>
          </p:cNvPr>
          <p:cNvSpPr>
            <a:spLocks noGrp="1"/>
          </p:cNvSpPr>
          <p:nvPr>
            <p:ph type="title"/>
          </p:nvPr>
        </p:nvSpPr>
        <p:spPr>
          <a:xfrm>
            <a:off x="384773" y="137315"/>
            <a:ext cx="6567055" cy="611649"/>
          </a:xfrm>
        </p:spPr>
        <p:txBody>
          <a:bodyPr>
            <a:normAutofit fontScale="90000"/>
          </a:bodyPr>
          <a:lstStyle/>
          <a:p>
            <a:pPr algn="l"/>
            <a:r>
              <a:rPr lang="en-GB" dirty="0"/>
              <a:t>Nutrition Targets </a:t>
            </a:r>
          </a:p>
        </p:txBody>
      </p:sp>
      <p:sp>
        <p:nvSpPr>
          <p:cNvPr id="4" name="Footer Placeholder 3">
            <a:extLst>
              <a:ext uri="{FF2B5EF4-FFF2-40B4-BE49-F238E27FC236}">
                <a16:creationId xmlns:a16="http://schemas.microsoft.com/office/drawing/2014/main" id="{13259B67-776F-4063-B5C9-4A0944E33783}"/>
              </a:ext>
            </a:extLst>
          </p:cNvPr>
          <p:cNvSpPr>
            <a:spLocks noGrp="1"/>
          </p:cNvSpPr>
          <p:nvPr>
            <p:ph type="ftr" sz="quarter" idx="3"/>
            <p:custDataLst>
              <p:tags r:id="rId1"/>
            </p:custDataLst>
          </p:nvPr>
        </p:nvSpPr>
        <p:spPr>
          <a:xfrm>
            <a:off x="0" y="6333439"/>
            <a:ext cx="9144000" cy="365125"/>
          </a:xfrm>
        </p:spPr>
        <p:txBody>
          <a:bodyPr/>
          <a:lstStyle/>
          <a:p>
            <a:r>
              <a:rPr lang="en-US"/>
              <a:t>ISS Classification -</a:t>
            </a:r>
            <a:r>
              <a:rPr lang="en-US">
                <a:solidFill>
                  <a:srgbClr val="000000"/>
                </a:solidFill>
              </a:rPr>
              <a:t> </a:t>
            </a:r>
            <a:r>
              <a:rPr lang="en-US">
                <a:solidFill>
                  <a:srgbClr val="00C000"/>
                </a:solidFill>
              </a:rPr>
              <a:t>Unrestricted</a:t>
            </a:r>
            <a:endParaRPr lang="en-US" dirty="0">
              <a:solidFill>
                <a:srgbClr val="00C000"/>
              </a:solidFill>
            </a:endParaRPr>
          </a:p>
        </p:txBody>
      </p:sp>
      <p:graphicFrame>
        <p:nvGraphicFramePr>
          <p:cNvPr id="8" name="Table 8">
            <a:extLst>
              <a:ext uri="{FF2B5EF4-FFF2-40B4-BE49-F238E27FC236}">
                <a16:creationId xmlns:a16="http://schemas.microsoft.com/office/drawing/2014/main" id="{DF2C6235-C975-449D-9B03-2D864E3A9A00}"/>
              </a:ext>
            </a:extLst>
          </p:cNvPr>
          <p:cNvGraphicFramePr>
            <a:graphicFrameLocks noGrp="1"/>
          </p:cNvGraphicFramePr>
          <p:nvPr/>
        </p:nvGraphicFramePr>
        <p:xfrm>
          <a:off x="504258" y="805180"/>
          <a:ext cx="6096000" cy="1747520"/>
        </p:xfrm>
        <a:graphic>
          <a:graphicData uri="http://schemas.openxmlformats.org/drawingml/2006/table">
            <a:tbl>
              <a:tblPr firstRow="1" bandRow="1">
                <a:tableStyleId>{5C22544A-7EE6-4342-B048-85BDC9FD1C3A}</a:tableStyleId>
              </a:tblPr>
              <a:tblGrid>
                <a:gridCol w="2034417">
                  <a:extLst>
                    <a:ext uri="{9D8B030D-6E8A-4147-A177-3AD203B41FA5}">
                      <a16:colId xmlns:a16="http://schemas.microsoft.com/office/drawing/2014/main" val="410613683"/>
                    </a:ext>
                  </a:extLst>
                </a:gridCol>
                <a:gridCol w="2029583">
                  <a:extLst>
                    <a:ext uri="{9D8B030D-6E8A-4147-A177-3AD203B41FA5}">
                      <a16:colId xmlns:a16="http://schemas.microsoft.com/office/drawing/2014/main" val="3922642571"/>
                    </a:ext>
                  </a:extLst>
                </a:gridCol>
                <a:gridCol w="2032000">
                  <a:extLst>
                    <a:ext uri="{9D8B030D-6E8A-4147-A177-3AD203B41FA5}">
                      <a16:colId xmlns:a16="http://schemas.microsoft.com/office/drawing/2014/main" val="423101481"/>
                    </a:ext>
                  </a:extLst>
                </a:gridCol>
              </a:tblGrid>
              <a:tr h="266935">
                <a:tc gridSpan="3">
                  <a:txBody>
                    <a:bodyPr/>
                    <a:lstStyle/>
                    <a:p>
                      <a:pPr algn="ctr"/>
                      <a:r>
                        <a:rPr lang="en-GB" dirty="0"/>
                        <a:t>Menu requirement per day</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440279077"/>
                  </a:ext>
                </a:extLst>
              </a:tr>
              <a:tr h="370840">
                <a:tc>
                  <a:txBody>
                    <a:bodyPr/>
                    <a:lstStyle/>
                    <a:p>
                      <a:r>
                        <a:rPr lang="en-GB" dirty="0">
                          <a:solidFill>
                            <a:schemeClr val="bg1"/>
                          </a:solidFill>
                        </a:rPr>
                        <a:t>Nutrient</a:t>
                      </a:r>
                    </a:p>
                  </a:txBody>
                  <a:tcPr>
                    <a:solidFill>
                      <a:srgbClr val="005EB8"/>
                    </a:solidFill>
                  </a:tcPr>
                </a:tc>
                <a:tc>
                  <a:txBody>
                    <a:bodyPr/>
                    <a:lstStyle/>
                    <a:p>
                      <a:r>
                        <a:rPr lang="en-GB" dirty="0">
                          <a:solidFill>
                            <a:schemeClr val="bg1"/>
                          </a:solidFill>
                        </a:rPr>
                        <a:t>Nutritionally well</a:t>
                      </a:r>
                    </a:p>
                  </a:txBody>
                  <a:tcPr>
                    <a:solidFill>
                      <a:srgbClr val="005EB8"/>
                    </a:solidFill>
                  </a:tcPr>
                </a:tc>
                <a:tc>
                  <a:txBody>
                    <a:bodyPr/>
                    <a:lstStyle/>
                    <a:p>
                      <a:r>
                        <a:rPr lang="en-GB" dirty="0">
                          <a:solidFill>
                            <a:schemeClr val="bg1"/>
                          </a:solidFill>
                        </a:rPr>
                        <a:t>Nutritionally vulnerable</a:t>
                      </a:r>
                    </a:p>
                  </a:txBody>
                  <a:tcPr>
                    <a:solidFill>
                      <a:srgbClr val="005EB8"/>
                    </a:solidFill>
                  </a:tcPr>
                </a:tc>
                <a:extLst>
                  <a:ext uri="{0D108BD9-81ED-4DB2-BD59-A6C34878D82A}">
                    <a16:rowId xmlns:a16="http://schemas.microsoft.com/office/drawing/2014/main" val="2966338611"/>
                  </a:ext>
                </a:extLst>
              </a:tr>
              <a:tr h="370840">
                <a:tc>
                  <a:txBody>
                    <a:bodyPr/>
                    <a:lstStyle/>
                    <a:p>
                      <a:r>
                        <a:rPr lang="en-GB" dirty="0"/>
                        <a:t>Energy (Kcal)</a:t>
                      </a:r>
                    </a:p>
                  </a:txBody>
                  <a:tcPr/>
                </a:tc>
                <a:tc gridSpan="2">
                  <a:txBody>
                    <a:bodyPr/>
                    <a:lstStyle/>
                    <a:p>
                      <a:pPr algn="ctr"/>
                      <a:r>
                        <a:rPr lang="en-GB" dirty="0"/>
                        <a:t>1840-2772</a:t>
                      </a:r>
                    </a:p>
                  </a:txBody>
                  <a:tcPr/>
                </a:tc>
                <a:tc hMerge="1">
                  <a:txBody>
                    <a:bodyPr/>
                    <a:lstStyle/>
                    <a:p>
                      <a:endParaRPr lang="en-GB" dirty="0"/>
                    </a:p>
                  </a:txBody>
                  <a:tcPr/>
                </a:tc>
                <a:extLst>
                  <a:ext uri="{0D108BD9-81ED-4DB2-BD59-A6C34878D82A}">
                    <a16:rowId xmlns:a16="http://schemas.microsoft.com/office/drawing/2014/main" val="264610867"/>
                  </a:ext>
                </a:extLst>
              </a:tr>
              <a:tr h="370840">
                <a:tc>
                  <a:txBody>
                    <a:bodyPr/>
                    <a:lstStyle/>
                    <a:p>
                      <a:r>
                        <a:rPr lang="en-GB" dirty="0"/>
                        <a:t>Protein (g)</a:t>
                      </a:r>
                    </a:p>
                  </a:txBody>
                  <a:tcPr/>
                </a:tc>
                <a:tc>
                  <a:txBody>
                    <a:bodyPr/>
                    <a:lstStyle/>
                    <a:p>
                      <a:pPr algn="ctr"/>
                      <a:r>
                        <a:rPr lang="en-GB" dirty="0"/>
                        <a:t>56</a:t>
                      </a:r>
                    </a:p>
                  </a:txBody>
                  <a:tcPr/>
                </a:tc>
                <a:tc>
                  <a:txBody>
                    <a:bodyPr/>
                    <a:lstStyle/>
                    <a:p>
                      <a:pPr algn="ctr"/>
                      <a:r>
                        <a:rPr lang="en-GB" dirty="0"/>
                        <a:t>66-83</a:t>
                      </a:r>
                    </a:p>
                  </a:txBody>
                  <a:tcPr/>
                </a:tc>
                <a:extLst>
                  <a:ext uri="{0D108BD9-81ED-4DB2-BD59-A6C34878D82A}">
                    <a16:rowId xmlns:a16="http://schemas.microsoft.com/office/drawing/2014/main" val="2469672299"/>
                  </a:ext>
                </a:extLst>
              </a:tr>
            </a:tbl>
          </a:graphicData>
        </a:graphic>
      </p:graphicFrame>
      <p:graphicFrame>
        <p:nvGraphicFramePr>
          <p:cNvPr id="9" name="Table 8">
            <a:extLst>
              <a:ext uri="{FF2B5EF4-FFF2-40B4-BE49-F238E27FC236}">
                <a16:creationId xmlns:a16="http://schemas.microsoft.com/office/drawing/2014/main" id="{0465DCE9-C447-43B9-BCD7-9975AC31E24C}"/>
              </a:ext>
            </a:extLst>
          </p:cNvPr>
          <p:cNvGraphicFramePr>
            <a:graphicFrameLocks noGrp="1"/>
          </p:cNvGraphicFramePr>
          <p:nvPr>
            <p:extLst>
              <p:ext uri="{D42A27DB-BD31-4B8C-83A1-F6EECF244321}">
                <p14:modId xmlns:p14="http://schemas.microsoft.com/office/powerpoint/2010/main" val="1353358313"/>
              </p:ext>
            </p:extLst>
          </p:nvPr>
        </p:nvGraphicFramePr>
        <p:xfrm>
          <a:off x="504258" y="2664901"/>
          <a:ext cx="6211632" cy="1752600"/>
        </p:xfrm>
        <a:graphic>
          <a:graphicData uri="http://schemas.openxmlformats.org/drawingml/2006/table">
            <a:tbl>
              <a:tblPr firstRow="1" bandRow="1">
                <a:tableStyleId>{5C22544A-7EE6-4342-B048-85BDC9FD1C3A}</a:tableStyleId>
              </a:tblPr>
              <a:tblGrid>
                <a:gridCol w="2034417">
                  <a:extLst>
                    <a:ext uri="{9D8B030D-6E8A-4147-A177-3AD203B41FA5}">
                      <a16:colId xmlns:a16="http://schemas.microsoft.com/office/drawing/2014/main" val="410613683"/>
                    </a:ext>
                  </a:extLst>
                </a:gridCol>
                <a:gridCol w="2029583">
                  <a:extLst>
                    <a:ext uri="{9D8B030D-6E8A-4147-A177-3AD203B41FA5}">
                      <a16:colId xmlns:a16="http://schemas.microsoft.com/office/drawing/2014/main" val="3922642571"/>
                    </a:ext>
                  </a:extLst>
                </a:gridCol>
                <a:gridCol w="2147632">
                  <a:extLst>
                    <a:ext uri="{9D8B030D-6E8A-4147-A177-3AD203B41FA5}">
                      <a16:colId xmlns:a16="http://schemas.microsoft.com/office/drawing/2014/main" val="423101481"/>
                    </a:ext>
                  </a:extLst>
                </a:gridCol>
              </a:tblGrid>
              <a:tr h="370840">
                <a:tc gridSpan="3">
                  <a:txBody>
                    <a:bodyPr/>
                    <a:lstStyle/>
                    <a:p>
                      <a:pPr algn="ctr"/>
                      <a:r>
                        <a:rPr lang="en-GB" dirty="0"/>
                        <a:t>Complete Meal: starter + main+ dessert (60%)</a:t>
                      </a:r>
                    </a:p>
                  </a:txBody>
                  <a:tcPr>
                    <a:solidFill>
                      <a:schemeClr val="accent4">
                        <a:lumMod val="75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440279077"/>
                  </a:ext>
                </a:extLst>
              </a:tr>
              <a:tr h="370840">
                <a:tc>
                  <a:txBody>
                    <a:bodyPr/>
                    <a:lstStyle/>
                    <a:p>
                      <a:r>
                        <a:rPr lang="en-GB" dirty="0">
                          <a:solidFill>
                            <a:schemeClr val="bg1"/>
                          </a:solidFill>
                        </a:rPr>
                        <a:t>Nutrient</a:t>
                      </a:r>
                    </a:p>
                  </a:txBody>
                  <a:tcPr>
                    <a:solidFill>
                      <a:schemeClr val="accent4">
                        <a:lumMod val="75000"/>
                      </a:schemeClr>
                    </a:solidFill>
                  </a:tcPr>
                </a:tc>
                <a:tc>
                  <a:txBody>
                    <a:bodyPr/>
                    <a:lstStyle/>
                    <a:p>
                      <a:r>
                        <a:rPr lang="en-GB" dirty="0">
                          <a:solidFill>
                            <a:schemeClr val="bg1"/>
                          </a:solidFill>
                        </a:rPr>
                        <a:t>Nutritionally well</a:t>
                      </a:r>
                    </a:p>
                  </a:txBody>
                  <a:tcPr>
                    <a:solidFill>
                      <a:schemeClr val="accent4">
                        <a:lumMod val="75000"/>
                      </a:schemeClr>
                    </a:solidFill>
                  </a:tcPr>
                </a:tc>
                <a:tc>
                  <a:txBody>
                    <a:bodyPr/>
                    <a:lstStyle/>
                    <a:p>
                      <a:r>
                        <a:rPr lang="en-GB" dirty="0">
                          <a:solidFill>
                            <a:schemeClr val="bg1"/>
                          </a:solidFill>
                        </a:rPr>
                        <a:t>Nutritionally vulnerable</a:t>
                      </a:r>
                    </a:p>
                  </a:txBody>
                  <a:tcPr>
                    <a:solidFill>
                      <a:schemeClr val="accent4">
                        <a:lumMod val="75000"/>
                      </a:schemeClr>
                    </a:solidFill>
                  </a:tcPr>
                </a:tc>
                <a:extLst>
                  <a:ext uri="{0D108BD9-81ED-4DB2-BD59-A6C34878D82A}">
                    <a16:rowId xmlns:a16="http://schemas.microsoft.com/office/drawing/2014/main" val="2966338611"/>
                  </a:ext>
                </a:extLst>
              </a:tr>
              <a:tr h="370840">
                <a:tc>
                  <a:txBody>
                    <a:bodyPr/>
                    <a:lstStyle/>
                    <a:p>
                      <a:r>
                        <a:rPr lang="en-GB" dirty="0">
                          <a:solidFill>
                            <a:schemeClr val="bg1"/>
                          </a:solidFill>
                        </a:rPr>
                        <a:t>Energy (Kcal)</a:t>
                      </a:r>
                    </a:p>
                  </a:txBody>
                  <a:tcPr>
                    <a:solidFill>
                      <a:schemeClr val="accent4"/>
                    </a:solidFill>
                  </a:tcPr>
                </a:tc>
                <a:tc>
                  <a:txBody>
                    <a:bodyPr/>
                    <a:lstStyle/>
                    <a:p>
                      <a:pPr algn="ctr"/>
                      <a:r>
                        <a:rPr lang="en-GB" dirty="0">
                          <a:solidFill>
                            <a:schemeClr val="bg1"/>
                          </a:solidFill>
                        </a:rPr>
                        <a:t>500</a:t>
                      </a:r>
                    </a:p>
                  </a:txBody>
                  <a:tcPr>
                    <a:solidFill>
                      <a:schemeClr val="accent4"/>
                    </a:solidFill>
                  </a:tcPr>
                </a:tc>
                <a:tc>
                  <a:txBody>
                    <a:bodyPr/>
                    <a:lstStyle/>
                    <a:p>
                      <a:pPr algn="ctr"/>
                      <a:r>
                        <a:rPr lang="en-GB" dirty="0">
                          <a:solidFill>
                            <a:schemeClr val="bg1"/>
                          </a:solidFill>
                        </a:rPr>
                        <a:t>800</a:t>
                      </a:r>
                    </a:p>
                  </a:txBody>
                  <a:tcPr>
                    <a:solidFill>
                      <a:schemeClr val="accent4"/>
                    </a:solidFill>
                  </a:tcPr>
                </a:tc>
                <a:extLst>
                  <a:ext uri="{0D108BD9-81ED-4DB2-BD59-A6C34878D82A}">
                    <a16:rowId xmlns:a16="http://schemas.microsoft.com/office/drawing/2014/main" val="264610867"/>
                  </a:ext>
                </a:extLst>
              </a:tr>
              <a:tr h="370840">
                <a:tc>
                  <a:txBody>
                    <a:bodyPr/>
                    <a:lstStyle/>
                    <a:p>
                      <a:r>
                        <a:rPr lang="en-GB" dirty="0">
                          <a:solidFill>
                            <a:schemeClr val="bg1"/>
                          </a:solidFill>
                        </a:rPr>
                        <a:t>Protein (g)</a:t>
                      </a:r>
                    </a:p>
                  </a:txBody>
                  <a:tcPr>
                    <a:solidFill>
                      <a:schemeClr val="accent4"/>
                    </a:solidFill>
                  </a:tcPr>
                </a:tc>
                <a:tc>
                  <a:txBody>
                    <a:bodyPr/>
                    <a:lstStyle/>
                    <a:p>
                      <a:pPr algn="ctr"/>
                      <a:r>
                        <a:rPr lang="en-GB" dirty="0">
                          <a:solidFill>
                            <a:schemeClr val="bg1"/>
                          </a:solidFill>
                        </a:rPr>
                        <a:t>15</a:t>
                      </a:r>
                    </a:p>
                  </a:txBody>
                  <a:tcPr>
                    <a:solidFill>
                      <a:schemeClr val="accent4"/>
                    </a:solidFill>
                  </a:tcPr>
                </a:tc>
                <a:tc>
                  <a:txBody>
                    <a:bodyPr/>
                    <a:lstStyle/>
                    <a:p>
                      <a:pPr algn="ctr"/>
                      <a:r>
                        <a:rPr lang="en-GB" dirty="0">
                          <a:solidFill>
                            <a:schemeClr val="bg1"/>
                          </a:solidFill>
                        </a:rPr>
                        <a:t>25</a:t>
                      </a:r>
                    </a:p>
                  </a:txBody>
                  <a:tcPr>
                    <a:solidFill>
                      <a:schemeClr val="accent4"/>
                    </a:solidFill>
                  </a:tcPr>
                </a:tc>
                <a:extLst>
                  <a:ext uri="{0D108BD9-81ED-4DB2-BD59-A6C34878D82A}">
                    <a16:rowId xmlns:a16="http://schemas.microsoft.com/office/drawing/2014/main" val="2469672299"/>
                  </a:ext>
                </a:extLst>
              </a:tr>
            </a:tbl>
          </a:graphicData>
        </a:graphic>
      </p:graphicFrame>
      <p:graphicFrame>
        <p:nvGraphicFramePr>
          <p:cNvPr id="10" name="Table 8">
            <a:extLst>
              <a:ext uri="{FF2B5EF4-FFF2-40B4-BE49-F238E27FC236}">
                <a16:creationId xmlns:a16="http://schemas.microsoft.com/office/drawing/2014/main" id="{83258727-4F67-41C9-96A9-D467ADF238B7}"/>
              </a:ext>
            </a:extLst>
          </p:cNvPr>
          <p:cNvGraphicFramePr>
            <a:graphicFrameLocks noGrp="1"/>
          </p:cNvGraphicFramePr>
          <p:nvPr/>
        </p:nvGraphicFramePr>
        <p:xfrm>
          <a:off x="504258" y="4570250"/>
          <a:ext cx="6327867" cy="1483360"/>
        </p:xfrm>
        <a:graphic>
          <a:graphicData uri="http://schemas.openxmlformats.org/drawingml/2006/table">
            <a:tbl>
              <a:tblPr firstRow="1" bandRow="1">
                <a:tableStyleId>{5C22544A-7EE6-4342-B048-85BDC9FD1C3A}</a:tableStyleId>
              </a:tblPr>
              <a:tblGrid>
                <a:gridCol w="1526267">
                  <a:extLst>
                    <a:ext uri="{9D8B030D-6E8A-4147-A177-3AD203B41FA5}">
                      <a16:colId xmlns:a16="http://schemas.microsoft.com/office/drawing/2014/main" val="410613683"/>
                    </a:ext>
                  </a:extLst>
                </a:gridCol>
                <a:gridCol w="1522640">
                  <a:extLst>
                    <a:ext uri="{9D8B030D-6E8A-4147-A177-3AD203B41FA5}">
                      <a16:colId xmlns:a16="http://schemas.microsoft.com/office/drawing/2014/main" val="3922642571"/>
                    </a:ext>
                  </a:extLst>
                </a:gridCol>
                <a:gridCol w="1638876">
                  <a:extLst>
                    <a:ext uri="{9D8B030D-6E8A-4147-A177-3AD203B41FA5}">
                      <a16:colId xmlns:a16="http://schemas.microsoft.com/office/drawing/2014/main" val="2934936106"/>
                    </a:ext>
                  </a:extLst>
                </a:gridCol>
                <a:gridCol w="1640084">
                  <a:extLst>
                    <a:ext uri="{9D8B030D-6E8A-4147-A177-3AD203B41FA5}">
                      <a16:colId xmlns:a16="http://schemas.microsoft.com/office/drawing/2014/main" val="423101481"/>
                    </a:ext>
                  </a:extLst>
                </a:gridCol>
              </a:tblGrid>
              <a:tr h="370840">
                <a:tc gridSpan="4">
                  <a:txBody>
                    <a:bodyPr/>
                    <a:lstStyle/>
                    <a:p>
                      <a:pPr algn="ctr"/>
                      <a:r>
                        <a:rPr lang="en-GB" dirty="0"/>
                        <a:t>Fixed items (40%)</a:t>
                      </a:r>
                    </a:p>
                  </a:txBody>
                  <a:tcPr>
                    <a:solidFill>
                      <a:schemeClr val="accent6">
                        <a:lumMod val="75000"/>
                      </a:schemeClr>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440279077"/>
                  </a:ext>
                </a:extLst>
              </a:tr>
              <a:tr h="370840">
                <a:tc>
                  <a:txBody>
                    <a:bodyPr/>
                    <a:lstStyle/>
                    <a:p>
                      <a:r>
                        <a:rPr lang="en-GB" dirty="0">
                          <a:solidFill>
                            <a:schemeClr val="bg1"/>
                          </a:solidFill>
                        </a:rPr>
                        <a:t>Nutrient</a:t>
                      </a:r>
                    </a:p>
                  </a:txBody>
                  <a:tcPr>
                    <a:solidFill>
                      <a:schemeClr val="accent6">
                        <a:lumMod val="75000"/>
                      </a:schemeClr>
                    </a:solidFill>
                  </a:tcPr>
                </a:tc>
                <a:tc>
                  <a:txBody>
                    <a:bodyPr/>
                    <a:lstStyle/>
                    <a:p>
                      <a:pPr algn="ctr"/>
                      <a:r>
                        <a:rPr lang="en-GB" dirty="0">
                          <a:solidFill>
                            <a:schemeClr val="bg1"/>
                          </a:solidFill>
                        </a:rPr>
                        <a:t>Breakfast</a:t>
                      </a:r>
                    </a:p>
                  </a:txBody>
                  <a:tcPr>
                    <a:solidFill>
                      <a:schemeClr val="accent6">
                        <a:lumMod val="75000"/>
                      </a:schemeClr>
                    </a:solidFill>
                  </a:tcPr>
                </a:tc>
                <a:tc>
                  <a:txBody>
                    <a:bodyPr/>
                    <a:lstStyle/>
                    <a:p>
                      <a:pPr algn="ctr"/>
                      <a:r>
                        <a:rPr lang="en-GB" dirty="0">
                          <a:solidFill>
                            <a:schemeClr val="bg1"/>
                          </a:solidFill>
                        </a:rPr>
                        <a:t>Snacks</a:t>
                      </a:r>
                    </a:p>
                  </a:txBody>
                  <a:tcPr>
                    <a:solidFill>
                      <a:schemeClr val="accent6">
                        <a:lumMod val="75000"/>
                      </a:schemeClr>
                    </a:solidFill>
                  </a:tcPr>
                </a:tc>
                <a:tc>
                  <a:txBody>
                    <a:bodyPr/>
                    <a:lstStyle/>
                    <a:p>
                      <a:pPr algn="ctr"/>
                      <a:r>
                        <a:rPr lang="en-GB" dirty="0">
                          <a:solidFill>
                            <a:schemeClr val="bg1"/>
                          </a:solidFill>
                        </a:rPr>
                        <a:t>Milk</a:t>
                      </a:r>
                    </a:p>
                  </a:txBody>
                  <a:tcPr>
                    <a:solidFill>
                      <a:schemeClr val="accent6">
                        <a:lumMod val="75000"/>
                      </a:schemeClr>
                    </a:solidFill>
                  </a:tcPr>
                </a:tc>
                <a:extLst>
                  <a:ext uri="{0D108BD9-81ED-4DB2-BD59-A6C34878D82A}">
                    <a16:rowId xmlns:a16="http://schemas.microsoft.com/office/drawing/2014/main" val="2966338611"/>
                  </a:ext>
                </a:extLst>
              </a:tr>
              <a:tr h="370840">
                <a:tc>
                  <a:txBody>
                    <a:bodyPr/>
                    <a:lstStyle/>
                    <a:p>
                      <a:r>
                        <a:rPr lang="en-GB" dirty="0"/>
                        <a:t>Energy (Kcal)</a:t>
                      </a:r>
                    </a:p>
                  </a:txBody>
                  <a:tcPr>
                    <a:solidFill>
                      <a:schemeClr val="accent6"/>
                    </a:solidFill>
                  </a:tcPr>
                </a:tc>
                <a:tc>
                  <a:txBody>
                    <a:bodyPr/>
                    <a:lstStyle/>
                    <a:p>
                      <a:pPr algn="ctr"/>
                      <a:r>
                        <a:rPr lang="en-GB" dirty="0"/>
                        <a:t>400-545</a:t>
                      </a:r>
                    </a:p>
                  </a:txBody>
                  <a:tcPr>
                    <a:solidFill>
                      <a:schemeClr val="accent6"/>
                    </a:solidFill>
                  </a:tcPr>
                </a:tc>
                <a:tc>
                  <a:txBody>
                    <a:bodyPr/>
                    <a:lstStyle/>
                    <a:p>
                      <a:pPr algn="ctr"/>
                      <a:r>
                        <a:rPr lang="en-GB" dirty="0"/>
                        <a:t>150-300</a:t>
                      </a:r>
                    </a:p>
                  </a:txBody>
                  <a:tcPr>
                    <a:solidFill>
                      <a:schemeClr val="accent6"/>
                    </a:solidFill>
                  </a:tcPr>
                </a:tc>
                <a:tc>
                  <a:txBody>
                    <a:bodyPr/>
                    <a:lstStyle/>
                    <a:p>
                      <a:pPr algn="ctr"/>
                      <a:r>
                        <a:rPr lang="en-GB" dirty="0"/>
                        <a:t>184-264</a:t>
                      </a:r>
                    </a:p>
                  </a:txBody>
                  <a:tcPr>
                    <a:solidFill>
                      <a:schemeClr val="accent6"/>
                    </a:solidFill>
                  </a:tcPr>
                </a:tc>
                <a:extLst>
                  <a:ext uri="{0D108BD9-81ED-4DB2-BD59-A6C34878D82A}">
                    <a16:rowId xmlns:a16="http://schemas.microsoft.com/office/drawing/2014/main" val="264610867"/>
                  </a:ext>
                </a:extLst>
              </a:tr>
              <a:tr h="370840">
                <a:tc>
                  <a:txBody>
                    <a:bodyPr/>
                    <a:lstStyle/>
                    <a:p>
                      <a:r>
                        <a:rPr lang="en-GB" dirty="0"/>
                        <a:t>Protein (g)</a:t>
                      </a:r>
                    </a:p>
                  </a:txBody>
                  <a:tcPr>
                    <a:solidFill>
                      <a:schemeClr val="accent6"/>
                    </a:solidFill>
                  </a:tcPr>
                </a:tc>
                <a:tc>
                  <a:txBody>
                    <a:bodyPr/>
                    <a:lstStyle/>
                    <a:p>
                      <a:pPr algn="ctr"/>
                      <a:r>
                        <a:rPr lang="en-GB" dirty="0"/>
                        <a:t>10 -16</a:t>
                      </a:r>
                    </a:p>
                  </a:txBody>
                  <a:tcPr>
                    <a:solidFill>
                      <a:schemeClr val="accent6"/>
                    </a:solidFill>
                  </a:tcPr>
                </a:tc>
                <a:tc>
                  <a:txBody>
                    <a:bodyPr/>
                    <a:lstStyle/>
                    <a:p>
                      <a:pPr algn="ctr"/>
                      <a:r>
                        <a:rPr lang="en-GB" dirty="0"/>
                        <a:t>2-4</a:t>
                      </a:r>
                    </a:p>
                  </a:txBody>
                  <a:tcPr>
                    <a:solidFill>
                      <a:schemeClr val="accent6"/>
                    </a:solidFill>
                  </a:tcPr>
                </a:tc>
                <a:tc>
                  <a:txBody>
                    <a:bodyPr/>
                    <a:lstStyle/>
                    <a:p>
                      <a:pPr algn="ctr"/>
                      <a:r>
                        <a:rPr lang="en-GB" dirty="0"/>
                        <a:t>14-13</a:t>
                      </a:r>
                    </a:p>
                  </a:txBody>
                  <a:tcPr>
                    <a:solidFill>
                      <a:schemeClr val="accent6"/>
                    </a:solidFill>
                  </a:tcPr>
                </a:tc>
                <a:extLst>
                  <a:ext uri="{0D108BD9-81ED-4DB2-BD59-A6C34878D82A}">
                    <a16:rowId xmlns:a16="http://schemas.microsoft.com/office/drawing/2014/main" val="2469672299"/>
                  </a:ext>
                </a:extLst>
              </a:tr>
            </a:tbl>
          </a:graphicData>
        </a:graphic>
      </p:graphicFrame>
    </p:spTree>
    <p:extLst>
      <p:ext uri="{BB962C8B-B14F-4D97-AF65-F5344CB8AC3E}">
        <p14:creationId xmlns:p14="http://schemas.microsoft.com/office/powerpoint/2010/main" val="440190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E2BB7-A564-4048-AEF4-2C0CF03D4F88}"/>
              </a:ext>
            </a:extLst>
          </p:cNvPr>
          <p:cNvSpPr>
            <a:spLocks noGrp="1"/>
          </p:cNvSpPr>
          <p:nvPr>
            <p:ph type="title"/>
          </p:nvPr>
        </p:nvSpPr>
        <p:spPr>
          <a:xfrm>
            <a:off x="457200" y="150037"/>
            <a:ext cx="6567055" cy="611649"/>
          </a:xfrm>
        </p:spPr>
        <p:txBody>
          <a:bodyPr/>
          <a:lstStyle/>
          <a:p>
            <a:pPr algn="l"/>
            <a:r>
              <a:rPr lang="en-GB" sz="2400" dirty="0"/>
              <a:t>Sample 2 Week Cycle Menu</a:t>
            </a:r>
          </a:p>
        </p:txBody>
      </p:sp>
      <p:sp>
        <p:nvSpPr>
          <p:cNvPr id="4" name="Footer Placeholder 3">
            <a:extLst>
              <a:ext uri="{FF2B5EF4-FFF2-40B4-BE49-F238E27FC236}">
                <a16:creationId xmlns:a16="http://schemas.microsoft.com/office/drawing/2014/main" id="{EC5A98DB-180B-4C7B-89CA-44586B32E256}"/>
              </a:ext>
            </a:extLst>
          </p:cNvPr>
          <p:cNvSpPr>
            <a:spLocks noGrp="1"/>
          </p:cNvSpPr>
          <p:nvPr>
            <p:ph type="ftr" sz="quarter" idx="3"/>
            <p:custDataLst>
              <p:tags r:id="rId1"/>
            </p:custDataLst>
          </p:nvPr>
        </p:nvSpPr>
        <p:spPr>
          <a:xfrm>
            <a:off x="0" y="6333439"/>
            <a:ext cx="9144000" cy="365125"/>
          </a:xfrm>
        </p:spPr>
        <p:txBody>
          <a:bodyPr/>
          <a:lstStyle/>
          <a:p>
            <a:r>
              <a:rPr lang="en-US"/>
              <a:t>ISS Classification -</a:t>
            </a:r>
            <a:r>
              <a:rPr lang="en-US">
                <a:solidFill>
                  <a:srgbClr val="000000"/>
                </a:solidFill>
              </a:rPr>
              <a:t> </a:t>
            </a:r>
            <a:r>
              <a:rPr lang="en-US">
                <a:solidFill>
                  <a:srgbClr val="00C000"/>
                </a:solidFill>
              </a:rPr>
              <a:t>Unrestricted</a:t>
            </a:r>
            <a:endParaRPr lang="en-US" dirty="0">
              <a:solidFill>
                <a:srgbClr val="00C000"/>
              </a:solidFill>
            </a:endParaRPr>
          </a:p>
        </p:txBody>
      </p:sp>
      <p:pic>
        <p:nvPicPr>
          <p:cNvPr id="8" name="Content Placeholder 7">
            <a:extLst>
              <a:ext uri="{FF2B5EF4-FFF2-40B4-BE49-F238E27FC236}">
                <a16:creationId xmlns:a16="http://schemas.microsoft.com/office/drawing/2014/main" id="{29F9E8FC-AE84-8A55-2183-B86BEB220C2D}"/>
              </a:ext>
            </a:extLst>
          </p:cNvPr>
          <p:cNvPicPr>
            <a:picLocks noGrp="1" noChangeAspect="1"/>
          </p:cNvPicPr>
          <p:nvPr>
            <p:ph sz="quarter" idx="10"/>
          </p:nvPr>
        </p:nvPicPr>
        <p:blipFill>
          <a:blip r:embed="rId4"/>
          <a:stretch>
            <a:fillRect/>
          </a:stretch>
        </p:blipFill>
        <p:spPr>
          <a:xfrm>
            <a:off x="457200" y="761686"/>
            <a:ext cx="8219256" cy="5815822"/>
          </a:xfrm>
        </p:spPr>
      </p:pic>
    </p:spTree>
    <p:extLst>
      <p:ext uri="{BB962C8B-B14F-4D97-AF65-F5344CB8AC3E}">
        <p14:creationId xmlns:p14="http://schemas.microsoft.com/office/powerpoint/2010/main" val="2742941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E2BB7-A564-4048-AEF4-2C0CF03D4F88}"/>
              </a:ext>
            </a:extLst>
          </p:cNvPr>
          <p:cNvSpPr>
            <a:spLocks noGrp="1"/>
          </p:cNvSpPr>
          <p:nvPr>
            <p:ph type="title"/>
          </p:nvPr>
        </p:nvSpPr>
        <p:spPr>
          <a:xfrm>
            <a:off x="457200" y="150037"/>
            <a:ext cx="6567055" cy="611649"/>
          </a:xfrm>
        </p:spPr>
        <p:txBody>
          <a:bodyPr/>
          <a:lstStyle/>
          <a:p>
            <a:pPr algn="l"/>
            <a:r>
              <a:rPr lang="en-GB" sz="2400" dirty="0"/>
              <a:t>Sample 2 Week Cycle Menu</a:t>
            </a:r>
          </a:p>
        </p:txBody>
      </p:sp>
      <p:sp>
        <p:nvSpPr>
          <p:cNvPr id="4" name="Footer Placeholder 3">
            <a:extLst>
              <a:ext uri="{FF2B5EF4-FFF2-40B4-BE49-F238E27FC236}">
                <a16:creationId xmlns:a16="http://schemas.microsoft.com/office/drawing/2014/main" id="{EC5A98DB-180B-4C7B-89CA-44586B32E256}"/>
              </a:ext>
            </a:extLst>
          </p:cNvPr>
          <p:cNvSpPr>
            <a:spLocks noGrp="1"/>
          </p:cNvSpPr>
          <p:nvPr>
            <p:ph type="ftr" sz="quarter" idx="3"/>
            <p:custDataLst>
              <p:tags r:id="rId1"/>
            </p:custDataLst>
          </p:nvPr>
        </p:nvSpPr>
        <p:spPr>
          <a:xfrm>
            <a:off x="0" y="6333439"/>
            <a:ext cx="9144000" cy="365125"/>
          </a:xfrm>
        </p:spPr>
        <p:txBody>
          <a:bodyPr/>
          <a:lstStyle/>
          <a:p>
            <a:r>
              <a:rPr lang="en-US"/>
              <a:t>ISS Classification -</a:t>
            </a:r>
            <a:r>
              <a:rPr lang="en-US">
                <a:solidFill>
                  <a:srgbClr val="000000"/>
                </a:solidFill>
              </a:rPr>
              <a:t> </a:t>
            </a:r>
            <a:r>
              <a:rPr lang="en-US">
                <a:solidFill>
                  <a:srgbClr val="00C000"/>
                </a:solidFill>
              </a:rPr>
              <a:t>Unrestricted</a:t>
            </a:r>
            <a:endParaRPr lang="en-US" dirty="0">
              <a:solidFill>
                <a:srgbClr val="00C000"/>
              </a:solidFill>
            </a:endParaRPr>
          </a:p>
        </p:txBody>
      </p:sp>
      <p:pic>
        <p:nvPicPr>
          <p:cNvPr id="5" name="Picture 4">
            <a:extLst>
              <a:ext uri="{FF2B5EF4-FFF2-40B4-BE49-F238E27FC236}">
                <a16:creationId xmlns:a16="http://schemas.microsoft.com/office/drawing/2014/main" id="{95FE05A1-22F4-17DA-35E4-62D483A818AF}"/>
              </a:ext>
            </a:extLst>
          </p:cNvPr>
          <p:cNvPicPr>
            <a:picLocks noChangeAspect="1"/>
          </p:cNvPicPr>
          <p:nvPr/>
        </p:nvPicPr>
        <p:blipFill>
          <a:blip r:embed="rId4"/>
          <a:stretch>
            <a:fillRect/>
          </a:stretch>
        </p:blipFill>
        <p:spPr>
          <a:xfrm>
            <a:off x="267255" y="762862"/>
            <a:ext cx="8125544" cy="5833162"/>
          </a:xfrm>
          <a:prstGeom prst="rect">
            <a:avLst/>
          </a:prstGeom>
        </p:spPr>
      </p:pic>
    </p:spTree>
    <p:extLst>
      <p:ext uri="{BB962C8B-B14F-4D97-AF65-F5344CB8AC3E}">
        <p14:creationId xmlns:p14="http://schemas.microsoft.com/office/powerpoint/2010/main" val="1823422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58FF927-8A24-4AC3-9825-61C69ACEDD2F}"/>
              </a:ext>
            </a:extLst>
          </p:cNvPr>
          <p:cNvSpPr>
            <a:spLocks noGrp="1"/>
          </p:cNvSpPr>
          <p:nvPr>
            <p:ph type="ftr" sz="quarter" idx="3"/>
            <p:custDataLst>
              <p:tags r:id="rId1"/>
            </p:custDataLst>
          </p:nvPr>
        </p:nvSpPr>
        <p:spPr>
          <a:xfrm>
            <a:off x="0" y="6333439"/>
            <a:ext cx="9144000" cy="365125"/>
          </a:xfrm>
        </p:spPr>
        <p:txBody>
          <a:bodyPr/>
          <a:lstStyle/>
          <a:p>
            <a:r>
              <a:rPr lang="en-US"/>
              <a:t>ISS Classification -</a:t>
            </a:r>
            <a:r>
              <a:rPr lang="en-US">
                <a:solidFill>
                  <a:srgbClr val="000000"/>
                </a:solidFill>
              </a:rPr>
              <a:t> </a:t>
            </a:r>
            <a:r>
              <a:rPr lang="en-US">
                <a:solidFill>
                  <a:srgbClr val="00C000"/>
                </a:solidFill>
              </a:rPr>
              <a:t>Unrestricted</a:t>
            </a:r>
            <a:endParaRPr lang="en-US" dirty="0">
              <a:solidFill>
                <a:srgbClr val="00C000"/>
              </a:solidFill>
            </a:endParaRPr>
          </a:p>
        </p:txBody>
      </p:sp>
      <p:pic>
        <p:nvPicPr>
          <p:cNvPr id="3" name="Picture 2">
            <a:extLst>
              <a:ext uri="{FF2B5EF4-FFF2-40B4-BE49-F238E27FC236}">
                <a16:creationId xmlns:a16="http://schemas.microsoft.com/office/drawing/2014/main" id="{FB472092-2130-62DE-3803-CE2A96F6A6F8}"/>
              </a:ext>
            </a:extLst>
          </p:cNvPr>
          <p:cNvPicPr>
            <a:picLocks noChangeAspect="1"/>
          </p:cNvPicPr>
          <p:nvPr/>
        </p:nvPicPr>
        <p:blipFill>
          <a:blip r:embed="rId4"/>
          <a:stretch>
            <a:fillRect/>
          </a:stretch>
        </p:blipFill>
        <p:spPr>
          <a:xfrm>
            <a:off x="107504" y="0"/>
            <a:ext cx="1615098" cy="6813418"/>
          </a:xfrm>
          <a:prstGeom prst="rect">
            <a:avLst/>
          </a:prstGeom>
        </p:spPr>
      </p:pic>
      <p:graphicFrame>
        <p:nvGraphicFramePr>
          <p:cNvPr id="8" name="Table 7">
            <a:extLst>
              <a:ext uri="{FF2B5EF4-FFF2-40B4-BE49-F238E27FC236}">
                <a16:creationId xmlns:a16="http://schemas.microsoft.com/office/drawing/2014/main" id="{E40A9FC1-154B-DD39-1E42-A7DE8130B210}"/>
              </a:ext>
            </a:extLst>
          </p:cNvPr>
          <p:cNvGraphicFramePr>
            <a:graphicFrameLocks noGrp="1"/>
          </p:cNvGraphicFramePr>
          <p:nvPr>
            <p:extLst>
              <p:ext uri="{D42A27DB-BD31-4B8C-83A1-F6EECF244321}">
                <p14:modId xmlns:p14="http://schemas.microsoft.com/office/powerpoint/2010/main" val="424596703"/>
              </p:ext>
            </p:extLst>
          </p:nvPr>
        </p:nvGraphicFramePr>
        <p:xfrm>
          <a:off x="1907704" y="137139"/>
          <a:ext cx="3983969" cy="6638286"/>
        </p:xfrm>
        <a:graphic>
          <a:graphicData uri="http://schemas.openxmlformats.org/drawingml/2006/table">
            <a:tbl>
              <a:tblPr>
                <a:tableStyleId>{5C22544A-7EE6-4342-B048-85BDC9FD1C3A}</a:tableStyleId>
              </a:tblPr>
              <a:tblGrid>
                <a:gridCol w="596818">
                  <a:extLst>
                    <a:ext uri="{9D8B030D-6E8A-4147-A177-3AD203B41FA5}">
                      <a16:colId xmlns:a16="http://schemas.microsoft.com/office/drawing/2014/main" val="1664780668"/>
                    </a:ext>
                  </a:extLst>
                </a:gridCol>
                <a:gridCol w="2014257">
                  <a:extLst>
                    <a:ext uri="{9D8B030D-6E8A-4147-A177-3AD203B41FA5}">
                      <a16:colId xmlns:a16="http://schemas.microsoft.com/office/drawing/2014/main" val="1057099938"/>
                    </a:ext>
                  </a:extLst>
                </a:gridCol>
                <a:gridCol w="758455">
                  <a:extLst>
                    <a:ext uri="{9D8B030D-6E8A-4147-A177-3AD203B41FA5}">
                      <a16:colId xmlns:a16="http://schemas.microsoft.com/office/drawing/2014/main" val="2652221182"/>
                    </a:ext>
                  </a:extLst>
                </a:gridCol>
                <a:gridCol w="614439">
                  <a:extLst>
                    <a:ext uri="{9D8B030D-6E8A-4147-A177-3AD203B41FA5}">
                      <a16:colId xmlns:a16="http://schemas.microsoft.com/office/drawing/2014/main" val="3691629063"/>
                    </a:ext>
                  </a:extLst>
                </a:gridCol>
              </a:tblGrid>
              <a:tr h="167663">
                <a:tc>
                  <a:txBody>
                    <a:bodyPr/>
                    <a:lstStyle/>
                    <a:p>
                      <a:pPr algn="l" fontAlgn="b"/>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dirty="0">
                          <a:effectLst/>
                        </a:rPr>
                        <a:t>Energy (kcal)</a:t>
                      </a:r>
                      <a:endParaRPr lang="en-GB" sz="700" b="0" i="0" u="none" strike="noStrike" dirty="0">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Protein (g)</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806455170"/>
                  </a:ext>
                </a:extLst>
              </a:tr>
              <a:tr h="167663">
                <a:tc gridSpan="4">
                  <a:txBody>
                    <a:bodyPr/>
                    <a:lstStyle/>
                    <a:p>
                      <a:pPr algn="l" fontAlgn="b"/>
                      <a:r>
                        <a:rPr lang="en-GB" sz="1400" u="none" strike="noStrike" dirty="0">
                          <a:effectLst/>
                        </a:rPr>
                        <a:t>Lunch </a:t>
                      </a:r>
                      <a:endParaRPr lang="en-GB" sz="1400" b="0" i="0" u="none" strike="noStrike" dirty="0">
                        <a:solidFill>
                          <a:srgbClr val="000000"/>
                        </a:solidFill>
                        <a:effectLst/>
                        <a:latin typeface="Calibri" panose="020F0502020204030204" pitchFamily="34" charset="0"/>
                      </a:endParaRPr>
                    </a:p>
                  </a:txBody>
                  <a:tcPr marL="3876" marR="3876" marT="3876"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3605436"/>
                  </a:ext>
                </a:extLst>
              </a:tr>
              <a:tr h="162074">
                <a:tc rowSpan="3">
                  <a:txBody>
                    <a:bodyPr/>
                    <a:lstStyle/>
                    <a:p>
                      <a:pPr algn="ctr" fontAlgn="ctr"/>
                      <a:r>
                        <a:rPr lang="en-GB" sz="700" u="none" strike="noStrike">
                          <a:effectLst/>
                        </a:rPr>
                        <a:t>Starters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Fruit Juice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013694358"/>
                  </a:ext>
                </a:extLst>
              </a:tr>
              <a:tr h="162074">
                <a:tc vMerge="1">
                  <a:txBody>
                    <a:bodyPr/>
                    <a:lstStyle/>
                    <a:p>
                      <a:endParaRPr lang="en-GB"/>
                    </a:p>
                  </a:txBody>
                  <a:tcPr/>
                </a:tc>
                <a:tc>
                  <a:txBody>
                    <a:bodyPr/>
                    <a:lstStyle/>
                    <a:p>
                      <a:pPr algn="l" fontAlgn="b"/>
                      <a:r>
                        <a:rPr lang="en-GB" sz="700" u="none" strike="noStrike" dirty="0">
                          <a:effectLst/>
                        </a:rPr>
                        <a:t>Leek &amp; Potato Soup</a:t>
                      </a:r>
                      <a:endParaRPr lang="en-GB" sz="700" b="0" i="0" u="none" strike="noStrike" dirty="0">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105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602898511"/>
                  </a:ext>
                </a:extLst>
              </a:tr>
              <a:tr h="167663">
                <a:tc vMerge="1">
                  <a:txBody>
                    <a:bodyPr/>
                    <a:lstStyle/>
                    <a:p>
                      <a:endParaRPr lang="en-GB"/>
                    </a:p>
                  </a:txBody>
                  <a:tcPr/>
                </a:tc>
                <a:tc>
                  <a:txBody>
                    <a:bodyPr/>
                    <a:lstStyle/>
                    <a:p>
                      <a:pPr algn="l" fontAlgn="b"/>
                      <a:r>
                        <a:rPr lang="en-GB" sz="700" u="none" strike="noStrike">
                          <a:effectLst/>
                        </a:rPr>
                        <a:t>Bread roll with spread</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154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4</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4153330390"/>
                  </a:ext>
                </a:extLst>
              </a:tr>
              <a:tr h="162074">
                <a:tc rowSpan="2">
                  <a:txBody>
                    <a:bodyPr/>
                    <a:lstStyle/>
                    <a:p>
                      <a:pPr algn="ctr" fontAlgn="ctr"/>
                      <a:r>
                        <a:rPr lang="en-GB" sz="700" u="none" strike="noStrike">
                          <a:effectLst/>
                        </a:rPr>
                        <a:t>Mains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Salmon in Dill and Mustard Sauce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300</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05248448"/>
                  </a:ext>
                </a:extLst>
              </a:tr>
              <a:tr h="167663">
                <a:tc vMerge="1">
                  <a:txBody>
                    <a:bodyPr/>
                    <a:lstStyle/>
                    <a:p>
                      <a:endParaRPr lang="en-GB"/>
                    </a:p>
                  </a:txBody>
                  <a:tcPr/>
                </a:tc>
                <a:tc>
                  <a:txBody>
                    <a:bodyPr/>
                    <a:lstStyle/>
                    <a:p>
                      <a:pPr algn="l" fontAlgn="b"/>
                      <a:r>
                        <a:rPr lang="en-GB" sz="700" u="none" strike="noStrike">
                          <a:effectLst/>
                        </a:rPr>
                        <a:t>Chicken and Mushroom Pie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307</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901514241"/>
                  </a:ext>
                </a:extLst>
              </a:tr>
              <a:tr h="162074">
                <a:tc rowSpan="2">
                  <a:txBody>
                    <a:bodyPr/>
                    <a:lstStyle/>
                    <a:p>
                      <a:pPr algn="ctr" fontAlgn="ctr"/>
                      <a:r>
                        <a:rPr lang="en-GB" sz="700" u="none" strike="noStrike">
                          <a:effectLst/>
                        </a:rPr>
                        <a:t>Carbs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Mashed Potato</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110</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902887891"/>
                  </a:ext>
                </a:extLst>
              </a:tr>
              <a:tr h="167663">
                <a:tc vMerge="1">
                  <a:txBody>
                    <a:bodyPr/>
                    <a:lstStyle/>
                    <a:p>
                      <a:endParaRPr lang="en-GB"/>
                    </a:p>
                  </a:txBody>
                  <a:tcPr/>
                </a:tc>
                <a:tc>
                  <a:txBody>
                    <a:bodyPr/>
                    <a:lstStyle/>
                    <a:p>
                      <a:pPr algn="l" fontAlgn="b"/>
                      <a:r>
                        <a:rPr lang="en-GB" sz="700" u="none" strike="noStrike">
                          <a:effectLst/>
                        </a:rPr>
                        <a:t>Steamed Skin On Potatoes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110</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4040616375"/>
                  </a:ext>
                </a:extLst>
              </a:tr>
              <a:tr h="162074">
                <a:tc rowSpan="2">
                  <a:txBody>
                    <a:bodyPr/>
                    <a:lstStyle/>
                    <a:p>
                      <a:pPr algn="ctr" fontAlgn="ctr"/>
                      <a:r>
                        <a:rPr lang="en-GB" sz="700" u="none" strike="noStrike">
                          <a:effectLst/>
                        </a:rPr>
                        <a:t>Veg</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Garden Peas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4</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795498557"/>
                  </a:ext>
                </a:extLst>
              </a:tr>
              <a:tr h="167663">
                <a:tc vMerge="1">
                  <a:txBody>
                    <a:bodyPr/>
                    <a:lstStyle/>
                    <a:p>
                      <a:endParaRPr lang="en-GB"/>
                    </a:p>
                  </a:txBody>
                  <a:tcPr/>
                </a:tc>
                <a:tc>
                  <a:txBody>
                    <a:bodyPr/>
                    <a:lstStyle/>
                    <a:p>
                      <a:pPr algn="l" fontAlgn="b"/>
                      <a:r>
                        <a:rPr lang="en-GB" sz="700" u="none" strike="noStrike">
                          <a:effectLst/>
                        </a:rPr>
                        <a:t>Vegetable Medley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901924174"/>
                  </a:ext>
                </a:extLst>
              </a:tr>
              <a:tr h="162074">
                <a:tc rowSpan="9">
                  <a:txBody>
                    <a:bodyPr/>
                    <a:lstStyle/>
                    <a:p>
                      <a:pPr algn="ctr" fontAlgn="ctr"/>
                      <a:r>
                        <a:rPr lang="en-GB" sz="700" u="none" strike="noStrike">
                          <a:effectLst/>
                        </a:rPr>
                        <a:t>Dessert</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Apple Sponge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221</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624962190"/>
                  </a:ext>
                </a:extLst>
              </a:tr>
              <a:tr h="162074">
                <a:tc vMerge="1">
                  <a:txBody>
                    <a:bodyPr/>
                    <a:lstStyle/>
                    <a:p>
                      <a:endParaRPr lang="en-GB"/>
                    </a:p>
                  </a:txBody>
                  <a:tcPr/>
                </a:tc>
                <a:tc>
                  <a:txBody>
                    <a:bodyPr/>
                    <a:lstStyle/>
                    <a:p>
                      <a:pPr algn="l" fontAlgn="b"/>
                      <a:r>
                        <a:rPr lang="en-GB" sz="700" u="none" strike="noStrike">
                          <a:effectLst/>
                        </a:rPr>
                        <a:t>Custard</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78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974215515"/>
                  </a:ext>
                </a:extLst>
              </a:tr>
              <a:tr h="162074">
                <a:tc vMerge="1">
                  <a:txBody>
                    <a:bodyPr/>
                    <a:lstStyle/>
                    <a:p>
                      <a:endParaRPr lang="en-GB"/>
                    </a:p>
                  </a:txBody>
                  <a:tcPr/>
                </a:tc>
                <a:tc>
                  <a:txBody>
                    <a:bodyPr/>
                    <a:lstStyle/>
                    <a:p>
                      <a:pPr algn="l" fontAlgn="b"/>
                      <a:r>
                        <a:rPr lang="en-GB" sz="700" u="none" strike="noStrike">
                          <a:effectLst/>
                        </a:rPr>
                        <a:t>Ice cream</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119</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71949359"/>
                  </a:ext>
                </a:extLst>
              </a:tr>
              <a:tr h="162074">
                <a:tc vMerge="1">
                  <a:txBody>
                    <a:bodyPr/>
                    <a:lstStyle/>
                    <a:p>
                      <a:endParaRPr lang="en-GB"/>
                    </a:p>
                  </a:txBody>
                  <a:tcPr/>
                </a:tc>
                <a:tc>
                  <a:txBody>
                    <a:bodyPr/>
                    <a:lstStyle/>
                    <a:p>
                      <a:pPr algn="l" fontAlgn="b"/>
                      <a:r>
                        <a:rPr lang="en-GB" sz="700" u="none" strike="noStrike">
                          <a:effectLst/>
                        </a:rPr>
                        <a:t>Chocolate Mousse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89</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309257972"/>
                  </a:ext>
                </a:extLst>
              </a:tr>
              <a:tr h="162074">
                <a:tc vMerge="1">
                  <a:txBody>
                    <a:bodyPr/>
                    <a:lstStyle/>
                    <a:p>
                      <a:endParaRPr lang="en-GB"/>
                    </a:p>
                  </a:txBody>
                  <a:tcPr/>
                </a:tc>
                <a:tc>
                  <a:txBody>
                    <a:bodyPr/>
                    <a:lstStyle/>
                    <a:p>
                      <a:pPr algn="l" fontAlgn="b"/>
                      <a:r>
                        <a:rPr lang="en-GB" sz="700" u="none" strike="noStrike">
                          <a:effectLst/>
                        </a:rPr>
                        <a:t>Raspberry Jelly</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868023844"/>
                  </a:ext>
                </a:extLst>
              </a:tr>
              <a:tr h="162074">
                <a:tc vMerge="1">
                  <a:txBody>
                    <a:bodyPr/>
                    <a:lstStyle/>
                    <a:p>
                      <a:endParaRPr lang="en-GB"/>
                    </a:p>
                  </a:txBody>
                  <a:tcPr/>
                </a:tc>
                <a:tc>
                  <a:txBody>
                    <a:bodyPr/>
                    <a:lstStyle/>
                    <a:p>
                      <a:pPr algn="l" fontAlgn="b"/>
                      <a:r>
                        <a:rPr lang="en-GB" sz="700" u="none" strike="noStrike">
                          <a:effectLst/>
                        </a:rPr>
                        <a:t>Fruit in Natural Juice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75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88419989"/>
                  </a:ext>
                </a:extLst>
              </a:tr>
              <a:tr h="162074">
                <a:tc vMerge="1">
                  <a:txBody>
                    <a:bodyPr/>
                    <a:lstStyle/>
                    <a:p>
                      <a:endParaRPr lang="en-GB"/>
                    </a:p>
                  </a:txBody>
                  <a:tcPr/>
                </a:tc>
                <a:tc>
                  <a:txBody>
                    <a:bodyPr/>
                    <a:lstStyle/>
                    <a:p>
                      <a:pPr algn="l" fontAlgn="b"/>
                      <a:r>
                        <a:rPr lang="en-GB" sz="700" u="none" strike="noStrike">
                          <a:effectLst/>
                        </a:rPr>
                        <a:t>Thick and Creamy Yoghurt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141</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578106618"/>
                  </a:ext>
                </a:extLst>
              </a:tr>
              <a:tr h="162074">
                <a:tc vMerge="1">
                  <a:txBody>
                    <a:bodyPr/>
                    <a:lstStyle/>
                    <a:p>
                      <a:endParaRPr lang="en-GB"/>
                    </a:p>
                  </a:txBody>
                  <a:tcPr/>
                </a:tc>
                <a:tc>
                  <a:txBody>
                    <a:bodyPr/>
                    <a:lstStyle/>
                    <a:p>
                      <a:pPr algn="l" fontAlgn="b"/>
                      <a:r>
                        <a:rPr lang="en-GB" sz="700" u="none" strike="noStrike">
                          <a:effectLst/>
                        </a:rPr>
                        <a:t>Natural Low Fat Yoghurt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558754686"/>
                  </a:ext>
                </a:extLst>
              </a:tr>
              <a:tr h="167663">
                <a:tc vMerge="1">
                  <a:txBody>
                    <a:bodyPr/>
                    <a:lstStyle/>
                    <a:p>
                      <a:endParaRPr lang="en-GB"/>
                    </a:p>
                  </a:txBody>
                  <a:tcPr/>
                </a:tc>
                <a:tc>
                  <a:txBody>
                    <a:bodyPr/>
                    <a:lstStyle/>
                    <a:p>
                      <a:pPr algn="l" fontAlgn="b"/>
                      <a:r>
                        <a:rPr lang="en-GB" sz="700" u="none" strike="noStrike">
                          <a:effectLst/>
                        </a:rPr>
                        <a:t>Cheese and Crackers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086446774"/>
                  </a:ext>
                </a:extLst>
              </a:tr>
              <a:tr h="167663">
                <a:tc gridSpan="4">
                  <a:txBody>
                    <a:bodyPr/>
                    <a:lstStyle/>
                    <a:p>
                      <a:pPr algn="l" fontAlgn="b"/>
                      <a:r>
                        <a:rPr lang="en-GB" sz="1400" u="none" strike="noStrike" dirty="0">
                          <a:effectLst/>
                        </a:rPr>
                        <a:t>Dinner</a:t>
                      </a:r>
                      <a:endParaRPr lang="en-GB" sz="1400" b="0" i="0" u="none" strike="noStrike" dirty="0">
                        <a:solidFill>
                          <a:srgbClr val="000000"/>
                        </a:solidFill>
                        <a:effectLst/>
                        <a:latin typeface="Calibri" panose="020F0502020204030204" pitchFamily="34" charset="0"/>
                      </a:endParaRPr>
                    </a:p>
                  </a:txBody>
                  <a:tcPr marL="3876" marR="3876" marT="3876"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42120606"/>
                  </a:ext>
                </a:extLst>
              </a:tr>
              <a:tr h="162074">
                <a:tc rowSpan="3">
                  <a:txBody>
                    <a:bodyPr/>
                    <a:lstStyle/>
                    <a:p>
                      <a:pPr algn="ctr" fontAlgn="ctr"/>
                      <a:r>
                        <a:rPr lang="en-GB" sz="700" u="none" strike="noStrike">
                          <a:effectLst/>
                        </a:rPr>
                        <a:t>Starters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Fruit Juice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062785707"/>
                  </a:ext>
                </a:extLst>
              </a:tr>
              <a:tr h="162074">
                <a:tc vMerge="1">
                  <a:txBody>
                    <a:bodyPr/>
                    <a:lstStyle/>
                    <a:p>
                      <a:endParaRPr lang="en-GB"/>
                    </a:p>
                  </a:txBody>
                  <a:tcPr/>
                </a:tc>
                <a:tc>
                  <a:txBody>
                    <a:bodyPr/>
                    <a:lstStyle/>
                    <a:p>
                      <a:pPr algn="l" fontAlgn="b"/>
                      <a:r>
                        <a:rPr lang="en-GB" sz="700" u="none" strike="noStrike">
                          <a:effectLst/>
                        </a:rPr>
                        <a:t>Butternut Squash Soup</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108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428221589"/>
                  </a:ext>
                </a:extLst>
              </a:tr>
              <a:tr h="167663">
                <a:tc vMerge="1">
                  <a:txBody>
                    <a:bodyPr/>
                    <a:lstStyle/>
                    <a:p>
                      <a:endParaRPr lang="en-GB"/>
                    </a:p>
                  </a:txBody>
                  <a:tcPr/>
                </a:tc>
                <a:tc>
                  <a:txBody>
                    <a:bodyPr/>
                    <a:lstStyle/>
                    <a:p>
                      <a:pPr algn="l" fontAlgn="b"/>
                      <a:r>
                        <a:rPr lang="en-GB" sz="700" u="none" strike="noStrike">
                          <a:effectLst/>
                        </a:rPr>
                        <a:t>Bread roll with spread</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154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4</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738721970"/>
                  </a:ext>
                </a:extLst>
              </a:tr>
              <a:tr h="162074">
                <a:tc rowSpan="2">
                  <a:txBody>
                    <a:bodyPr/>
                    <a:lstStyle/>
                    <a:p>
                      <a:pPr algn="ctr" fontAlgn="ctr"/>
                      <a:r>
                        <a:rPr lang="en-GB" sz="700" u="none" strike="noStrike">
                          <a:effectLst/>
                        </a:rPr>
                        <a:t>Mains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Beef Lasagne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302</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19</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314193054"/>
                  </a:ext>
                </a:extLst>
              </a:tr>
              <a:tr h="313260">
                <a:tc vMerge="1">
                  <a:txBody>
                    <a:bodyPr/>
                    <a:lstStyle/>
                    <a:p>
                      <a:endParaRPr lang="en-GB"/>
                    </a:p>
                  </a:txBody>
                  <a:tcPr/>
                </a:tc>
                <a:tc>
                  <a:txBody>
                    <a:bodyPr/>
                    <a:lstStyle/>
                    <a:p>
                      <a:pPr algn="l" fontAlgn="b"/>
                      <a:r>
                        <a:rPr lang="en-GB" sz="700" u="none" strike="noStrike">
                          <a:effectLst/>
                        </a:rPr>
                        <a:t>Smoked Haddock and Florentine Pasta</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264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15</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987559411"/>
                  </a:ext>
                </a:extLst>
              </a:tr>
              <a:tr h="162074">
                <a:tc rowSpan="2">
                  <a:txBody>
                    <a:bodyPr/>
                    <a:lstStyle/>
                    <a:p>
                      <a:pPr algn="ctr" fontAlgn="ctr"/>
                      <a:r>
                        <a:rPr lang="en-GB" sz="700" u="none" strike="noStrike">
                          <a:effectLst/>
                        </a:rPr>
                        <a:t>Carbs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Mashed Potato</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110</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368635974"/>
                  </a:ext>
                </a:extLst>
              </a:tr>
              <a:tr h="167663">
                <a:tc vMerge="1">
                  <a:txBody>
                    <a:bodyPr/>
                    <a:lstStyle/>
                    <a:p>
                      <a:endParaRPr lang="en-GB"/>
                    </a:p>
                  </a:txBody>
                  <a:tcPr/>
                </a:tc>
                <a:tc>
                  <a:txBody>
                    <a:bodyPr/>
                    <a:lstStyle/>
                    <a:p>
                      <a:pPr algn="l" fontAlgn="b"/>
                      <a:r>
                        <a:rPr lang="en-GB" sz="700" u="none" strike="noStrike">
                          <a:effectLst/>
                        </a:rPr>
                        <a:t>Boiled Rice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155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4157874035"/>
                  </a:ext>
                </a:extLst>
              </a:tr>
              <a:tr h="162074">
                <a:tc rowSpan="2">
                  <a:txBody>
                    <a:bodyPr/>
                    <a:lstStyle/>
                    <a:p>
                      <a:pPr algn="ctr" fontAlgn="ctr"/>
                      <a:r>
                        <a:rPr lang="en-GB" sz="700" u="none" strike="noStrike">
                          <a:effectLst/>
                        </a:rPr>
                        <a:t>Veg</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Garden Peas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4</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5942236"/>
                  </a:ext>
                </a:extLst>
              </a:tr>
              <a:tr h="167663">
                <a:tc vMerge="1">
                  <a:txBody>
                    <a:bodyPr/>
                    <a:lstStyle/>
                    <a:p>
                      <a:endParaRPr lang="en-GB"/>
                    </a:p>
                  </a:txBody>
                  <a:tcPr/>
                </a:tc>
                <a:tc>
                  <a:txBody>
                    <a:bodyPr/>
                    <a:lstStyle/>
                    <a:p>
                      <a:pPr algn="l" fontAlgn="b"/>
                      <a:r>
                        <a:rPr lang="en-GB" sz="700" u="none" strike="noStrike">
                          <a:effectLst/>
                        </a:rPr>
                        <a:t>Carrots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834844199"/>
                  </a:ext>
                </a:extLst>
              </a:tr>
              <a:tr h="162074">
                <a:tc rowSpan="9">
                  <a:txBody>
                    <a:bodyPr/>
                    <a:lstStyle/>
                    <a:p>
                      <a:pPr algn="ctr" fontAlgn="ctr"/>
                      <a:r>
                        <a:rPr lang="en-GB" sz="700" u="none" strike="noStrike">
                          <a:effectLst/>
                        </a:rPr>
                        <a:t>Dessert</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Ginger Chocolate Chip Sponge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364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5</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608945207"/>
                  </a:ext>
                </a:extLst>
              </a:tr>
              <a:tr h="162074">
                <a:tc vMerge="1">
                  <a:txBody>
                    <a:bodyPr/>
                    <a:lstStyle/>
                    <a:p>
                      <a:endParaRPr lang="en-GB"/>
                    </a:p>
                  </a:txBody>
                  <a:tcPr/>
                </a:tc>
                <a:tc>
                  <a:txBody>
                    <a:bodyPr/>
                    <a:lstStyle/>
                    <a:p>
                      <a:pPr algn="l" fontAlgn="b"/>
                      <a:r>
                        <a:rPr lang="en-GB" sz="700" u="none" strike="noStrike">
                          <a:effectLst/>
                        </a:rPr>
                        <a:t>Custard</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78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202482398"/>
                  </a:ext>
                </a:extLst>
              </a:tr>
              <a:tr h="162074">
                <a:tc vMerge="1">
                  <a:txBody>
                    <a:bodyPr/>
                    <a:lstStyle/>
                    <a:p>
                      <a:endParaRPr lang="en-GB"/>
                    </a:p>
                  </a:txBody>
                  <a:tcPr/>
                </a:tc>
                <a:tc>
                  <a:txBody>
                    <a:bodyPr/>
                    <a:lstStyle/>
                    <a:p>
                      <a:pPr algn="l" fontAlgn="b"/>
                      <a:r>
                        <a:rPr lang="en-GB" sz="700" u="none" strike="noStrike">
                          <a:effectLst/>
                        </a:rPr>
                        <a:t>Ice cream</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119</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588367884"/>
                  </a:ext>
                </a:extLst>
              </a:tr>
              <a:tr h="162074">
                <a:tc vMerge="1">
                  <a:txBody>
                    <a:bodyPr/>
                    <a:lstStyle/>
                    <a:p>
                      <a:endParaRPr lang="en-GB"/>
                    </a:p>
                  </a:txBody>
                  <a:tcPr/>
                </a:tc>
                <a:tc>
                  <a:txBody>
                    <a:bodyPr/>
                    <a:lstStyle/>
                    <a:p>
                      <a:pPr algn="l" fontAlgn="b"/>
                      <a:r>
                        <a:rPr lang="en-GB" sz="700" u="none" strike="noStrike">
                          <a:effectLst/>
                        </a:rPr>
                        <a:t>Chocolate Mousse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89</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06807478"/>
                  </a:ext>
                </a:extLst>
              </a:tr>
              <a:tr h="162074">
                <a:tc vMerge="1">
                  <a:txBody>
                    <a:bodyPr/>
                    <a:lstStyle/>
                    <a:p>
                      <a:endParaRPr lang="en-GB"/>
                    </a:p>
                  </a:txBody>
                  <a:tcPr/>
                </a:tc>
                <a:tc>
                  <a:txBody>
                    <a:bodyPr/>
                    <a:lstStyle/>
                    <a:p>
                      <a:pPr algn="l" fontAlgn="b"/>
                      <a:r>
                        <a:rPr lang="en-GB" sz="700" u="none" strike="noStrike">
                          <a:effectLst/>
                        </a:rPr>
                        <a:t>Raspberry Jelly</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14404812"/>
                  </a:ext>
                </a:extLst>
              </a:tr>
              <a:tr h="162074">
                <a:tc vMerge="1">
                  <a:txBody>
                    <a:bodyPr/>
                    <a:lstStyle/>
                    <a:p>
                      <a:endParaRPr lang="en-GB"/>
                    </a:p>
                  </a:txBody>
                  <a:tcPr/>
                </a:tc>
                <a:tc>
                  <a:txBody>
                    <a:bodyPr/>
                    <a:lstStyle/>
                    <a:p>
                      <a:pPr algn="l" fontAlgn="b"/>
                      <a:r>
                        <a:rPr lang="en-GB" sz="700" u="none" strike="noStrike">
                          <a:effectLst/>
                        </a:rPr>
                        <a:t>Fruit in Natural Juice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75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719464738"/>
                  </a:ext>
                </a:extLst>
              </a:tr>
              <a:tr h="162074">
                <a:tc vMerge="1">
                  <a:txBody>
                    <a:bodyPr/>
                    <a:lstStyle/>
                    <a:p>
                      <a:endParaRPr lang="en-GB"/>
                    </a:p>
                  </a:txBody>
                  <a:tcPr/>
                </a:tc>
                <a:tc>
                  <a:txBody>
                    <a:bodyPr/>
                    <a:lstStyle/>
                    <a:p>
                      <a:pPr algn="l" fontAlgn="b"/>
                      <a:r>
                        <a:rPr lang="en-GB" sz="700" u="none" strike="noStrike">
                          <a:effectLst/>
                        </a:rPr>
                        <a:t>Thick and Creamy Yoghurt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141</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913316129"/>
                  </a:ext>
                </a:extLst>
              </a:tr>
              <a:tr h="162074">
                <a:tc vMerge="1">
                  <a:txBody>
                    <a:bodyPr/>
                    <a:lstStyle/>
                    <a:p>
                      <a:endParaRPr lang="en-GB"/>
                    </a:p>
                  </a:txBody>
                  <a:tcPr/>
                </a:tc>
                <a:tc>
                  <a:txBody>
                    <a:bodyPr/>
                    <a:lstStyle/>
                    <a:p>
                      <a:pPr algn="l" fontAlgn="b"/>
                      <a:r>
                        <a:rPr lang="en-GB" sz="700" u="none" strike="noStrike">
                          <a:effectLst/>
                        </a:rPr>
                        <a:t>Natural Low Fat Yoghurt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678170011"/>
                  </a:ext>
                </a:extLst>
              </a:tr>
              <a:tr h="167663">
                <a:tc vMerge="1">
                  <a:txBody>
                    <a:bodyPr/>
                    <a:lstStyle/>
                    <a:p>
                      <a:endParaRPr lang="en-GB"/>
                    </a:p>
                  </a:txBody>
                  <a:tcPr/>
                </a:tc>
                <a:tc>
                  <a:txBody>
                    <a:bodyPr/>
                    <a:lstStyle/>
                    <a:p>
                      <a:pPr algn="l" fontAlgn="b"/>
                      <a:r>
                        <a:rPr lang="en-GB" sz="700" u="none" strike="noStrike">
                          <a:effectLst/>
                        </a:rPr>
                        <a:t>Cheese and Crackers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dirty="0">
                          <a:effectLst/>
                        </a:rPr>
                        <a:t>6</a:t>
                      </a:r>
                      <a:endParaRPr lang="en-GB" sz="700" b="0" i="0" u="none" strike="noStrike" dirty="0">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797803288"/>
                  </a:ext>
                </a:extLst>
              </a:tr>
            </a:tbl>
          </a:graphicData>
        </a:graphic>
      </p:graphicFrame>
      <p:sp>
        <p:nvSpPr>
          <p:cNvPr id="9" name="TextBox 8">
            <a:extLst>
              <a:ext uri="{FF2B5EF4-FFF2-40B4-BE49-F238E27FC236}">
                <a16:creationId xmlns:a16="http://schemas.microsoft.com/office/drawing/2014/main" id="{A809A431-3EAA-BAC1-1AFE-259027A98308}"/>
              </a:ext>
            </a:extLst>
          </p:cNvPr>
          <p:cNvSpPr txBox="1"/>
          <p:nvPr/>
        </p:nvSpPr>
        <p:spPr>
          <a:xfrm>
            <a:off x="6156176" y="137139"/>
            <a:ext cx="2736304" cy="6801862"/>
          </a:xfrm>
          <a:prstGeom prst="rect">
            <a:avLst/>
          </a:prstGeom>
          <a:noFill/>
        </p:spPr>
        <p:txBody>
          <a:bodyPr wrap="square" rtlCol="0">
            <a:spAutoFit/>
          </a:bodyPr>
          <a:lstStyle/>
          <a:p>
            <a:r>
              <a:rPr lang="en-GB" b="1" dirty="0"/>
              <a:t>Step 1: </a:t>
            </a:r>
            <a:r>
              <a:rPr lang="en-GB" dirty="0"/>
              <a:t>Compile the energy and protein information for each option from Supplier information or a reliable data source</a:t>
            </a:r>
          </a:p>
          <a:p>
            <a:r>
              <a:rPr lang="en-GB" sz="1400" dirty="0"/>
              <a:t>e.g. </a:t>
            </a:r>
            <a:r>
              <a:rPr lang="en-GB" sz="1400" dirty="0">
                <a:hlinkClick r:id="rId5"/>
              </a:rPr>
              <a:t>https://www.nutridex.org.uk/</a:t>
            </a:r>
            <a:r>
              <a:rPr lang="en-GB" sz="1400" dirty="0"/>
              <a:t> </a:t>
            </a:r>
          </a:p>
          <a:p>
            <a:endParaRPr lang="en-GB" dirty="0"/>
          </a:p>
          <a:p>
            <a:r>
              <a:rPr lang="en-GB" dirty="0"/>
              <a:t>Note: for this menu capacity assessment we have left out the following options, as these should be assessed separately:</a:t>
            </a:r>
          </a:p>
          <a:p>
            <a:pPr marL="285750" indent="-285750">
              <a:buFont typeface="Arial" panose="020B0604020202020204" pitchFamily="34" charset="0"/>
              <a:buChar char="•"/>
            </a:pPr>
            <a:r>
              <a:rPr lang="en-GB" dirty="0"/>
              <a:t>Sandwiches</a:t>
            </a:r>
          </a:p>
          <a:p>
            <a:pPr marL="285750" indent="-285750">
              <a:buFont typeface="Arial" panose="020B0604020202020204" pitchFamily="34" charset="0"/>
              <a:buChar char="•"/>
            </a:pPr>
            <a:r>
              <a:rPr lang="en-GB" dirty="0"/>
              <a:t>Salads</a:t>
            </a:r>
          </a:p>
          <a:p>
            <a:pPr marL="285750" indent="-285750">
              <a:buFont typeface="Arial" panose="020B0604020202020204" pitchFamily="34" charset="0"/>
              <a:buChar char="•"/>
            </a:pPr>
            <a:r>
              <a:rPr lang="en-GB" dirty="0"/>
              <a:t>Vegetarian and Vegan mains</a:t>
            </a:r>
          </a:p>
          <a:p>
            <a:pPr marL="285750" indent="-285750">
              <a:buFont typeface="Arial" panose="020B0604020202020204" pitchFamily="34" charset="0"/>
              <a:buChar char="•"/>
            </a:pPr>
            <a:r>
              <a:rPr lang="en-GB" dirty="0"/>
              <a:t>Omelettes </a:t>
            </a:r>
          </a:p>
          <a:p>
            <a:pPr marL="285750" indent="-285750">
              <a:buFont typeface="Arial" panose="020B0604020202020204" pitchFamily="34" charset="0"/>
              <a:buChar char="•"/>
            </a:pPr>
            <a:r>
              <a:rPr lang="en-GB" dirty="0"/>
              <a:t>Jacket Potatoes </a:t>
            </a:r>
          </a:p>
          <a:p>
            <a:pPr marL="285750" indent="-285750">
              <a:buFont typeface="Arial" panose="020B0604020202020204" pitchFamily="34" charset="0"/>
              <a:buChar char="•"/>
            </a:pPr>
            <a:endParaRPr lang="en-GB" dirty="0"/>
          </a:p>
          <a:p>
            <a:r>
              <a:rPr lang="en-GB" sz="1600" dirty="0"/>
              <a:t>See Table 10.3 in Chapter 10, page 162 of the Digest 2</a:t>
            </a:r>
            <a:r>
              <a:rPr lang="en-GB" sz="1600" baseline="30000" dirty="0"/>
              <a:t>nd</a:t>
            </a:r>
            <a:r>
              <a:rPr lang="en-GB" sz="1600" dirty="0"/>
              <a:t> edition for an example of a capacity assessment of lighter/vegetarian options</a:t>
            </a:r>
            <a:endParaRPr lang="en-GB" dirty="0"/>
          </a:p>
          <a:p>
            <a:r>
              <a:rPr lang="en-GB" dirty="0"/>
              <a:t> </a:t>
            </a:r>
          </a:p>
        </p:txBody>
      </p:sp>
    </p:spTree>
    <p:extLst>
      <p:ext uri="{BB962C8B-B14F-4D97-AF65-F5344CB8AC3E}">
        <p14:creationId xmlns:p14="http://schemas.microsoft.com/office/powerpoint/2010/main" val="1056220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285" y="307499"/>
            <a:ext cx="8229600" cy="1143000"/>
          </a:xfrm>
        </p:spPr>
        <p:txBody>
          <a:bodyPr>
            <a:noAutofit/>
          </a:bodyPr>
          <a:lstStyle/>
          <a:p>
            <a:r>
              <a:rPr lang="en-GB" sz="4000" b="1" dirty="0"/>
              <a:t>Get in contact after the event </a:t>
            </a:r>
          </a:p>
        </p:txBody>
      </p:sp>
      <p:pic>
        <p:nvPicPr>
          <p:cNvPr id="205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73044" y="1782395"/>
            <a:ext cx="6912768" cy="3293209"/>
          </a:xfrm>
          <a:prstGeom prst="rect">
            <a:avLst/>
          </a:prstGeom>
          <a:noFill/>
        </p:spPr>
        <p:txBody>
          <a:bodyPr wrap="square" rtlCol="0">
            <a:spAutoFit/>
          </a:bodyPr>
          <a:lstStyle/>
          <a:p>
            <a:r>
              <a:rPr lang="en-GB" sz="3200" dirty="0">
                <a:solidFill>
                  <a:prstClr val="black"/>
                </a:solidFill>
              </a:rPr>
              <a:t>The FSSG discussion forum: </a:t>
            </a:r>
            <a:r>
              <a:rPr lang="en-GB" sz="2800" dirty="0">
                <a:solidFill>
                  <a:prstClr val="black"/>
                </a:solidFill>
                <a:hlinkClick r:id="rId5"/>
              </a:rPr>
              <a:t>https://www.bda.uk.com/group/food-services-specialist-group/discussions.html</a:t>
            </a:r>
            <a:r>
              <a:rPr lang="en-GB" sz="2800" dirty="0">
                <a:solidFill>
                  <a:prstClr val="black"/>
                </a:solidFill>
              </a:rPr>
              <a:t> </a:t>
            </a:r>
          </a:p>
          <a:p>
            <a:endParaRPr lang="en-GB" sz="2800" dirty="0">
              <a:solidFill>
                <a:prstClr val="black"/>
              </a:solidFill>
            </a:endParaRPr>
          </a:p>
          <a:p>
            <a:r>
              <a:rPr lang="en-GB" sz="3200" dirty="0">
                <a:solidFill>
                  <a:prstClr val="black"/>
                </a:solidFill>
              </a:rPr>
              <a:t>Email FSSG: </a:t>
            </a:r>
            <a:r>
              <a:rPr lang="en-GB" sz="2800" dirty="0">
                <a:solidFill>
                  <a:prstClr val="black"/>
                </a:solidFill>
                <a:hlinkClick r:id="rId6"/>
              </a:rPr>
              <a:t>fssg@bda.uk.com</a:t>
            </a:r>
            <a:r>
              <a:rPr lang="en-GB" sz="2800" dirty="0">
                <a:solidFill>
                  <a:prstClr val="black"/>
                </a:solidFill>
              </a:rPr>
              <a:t> </a:t>
            </a:r>
          </a:p>
          <a:p>
            <a:endParaRPr lang="en-GB" sz="2800" dirty="0">
              <a:solidFill>
                <a:prstClr val="black"/>
              </a:solidFill>
            </a:endParaRPr>
          </a:p>
          <a:p>
            <a:r>
              <a:rPr lang="en-GB" sz="3200" dirty="0">
                <a:solidFill>
                  <a:prstClr val="black"/>
                </a:solidFill>
              </a:rPr>
              <a:t>This MS Teams chat </a:t>
            </a:r>
          </a:p>
        </p:txBody>
      </p:sp>
      <p:pic>
        <p:nvPicPr>
          <p:cNvPr id="307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7988" t="34472" r="20060" b="24065"/>
          <a:stretch/>
        </p:blipFill>
        <p:spPr bwMode="auto">
          <a:xfrm>
            <a:off x="1109683" y="1903407"/>
            <a:ext cx="657413" cy="698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7134" t="43577" r="19908" b="23415"/>
          <a:stretch/>
        </p:blipFill>
        <p:spPr bwMode="auto">
          <a:xfrm>
            <a:off x="1075315" y="3496670"/>
            <a:ext cx="726151" cy="58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9829" r="21611"/>
          <a:stretch/>
        </p:blipFill>
        <p:spPr bwMode="auto">
          <a:xfrm>
            <a:off x="1039674" y="4394740"/>
            <a:ext cx="797432" cy="680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B0EC6B78-01BC-4BD5-B1B5-D3E1072844B2}"/>
              </a:ext>
            </a:extLst>
          </p:cNvPr>
          <p:cNvSpPr>
            <a:spLocks noGrp="1"/>
          </p:cNvSpPr>
          <p:nvPr>
            <p:ph type="ftr" sz="quarter" idx="11"/>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4279956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58FF927-8A24-4AC3-9825-61C69ACEDD2F}"/>
              </a:ext>
            </a:extLst>
          </p:cNvPr>
          <p:cNvSpPr>
            <a:spLocks noGrp="1"/>
          </p:cNvSpPr>
          <p:nvPr>
            <p:ph type="ftr" sz="quarter" idx="3"/>
            <p:custDataLst>
              <p:tags r:id="rId1"/>
            </p:custDataLst>
          </p:nvPr>
        </p:nvSpPr>
        <p:spPr>
          <a:xfrm>
            <a:off x="0" y="6333439"/>
            <a:ext cx="9144000" cy="365125"/>
          </a:xfrm>
        </p:spPr>
        <p:txBody>
          <a:bodyPr/>
          <a:lstStyle/>
          <a:p>
            <a:r>
              <a:rPr lang="en-US"/>
              <a:t>ISS Classification -</a:t>
            </a:r>
            <a:r>
              <a:rPr lang="en-US">
                <a:solidFill>
                  <a:srgbClr val="000000"/>
                </a:solidFill>
              </a:rPr>
              <a:t> </a:t>
            </a:r>
            <a:r>
              <a:rPr lang="en-US">
                <a:solidFill>
                  <a:srgbClr val="00C000"/>
                </a:solidFill>
              </a:rPr>
              <a:t>Unrestricted</a:t>
            </a:r>
            <a:endParaRPr lang="en-US" dirty="0">
              <a:solidFill>
                <a:srgbClr val="00C000"/>
              </a:solidFill>
            </a:endParaRPr>
          </a:p>
        </p:txBody>
      </p:sp>
      <p:pic>
        <p:nvPicPr>
          <p:cNvPr id="3" name="Picture 2">
            <a:extLst>
              <a:ext uri="{FF2B5EF4-FFF2-40B4-BE49-F238E27FC236}">
                <a16:creationId xmlns:a16="http://schemas.microsoft.com/office/drawing/2014/main" id="{FB472092-2130-62DE-3803-CE2A96F6A6F8}"/>
              </a:ext>
            </a:extLst>
          </p:cNvPr>
          <p:cNvPicPr>
            <a:picLocks noChangeAspect="1"/>
          </p:cNvPicPr>
          <p:nvPr/>
        </p:nvPicPr>
        <p:blipFill>
          <a:blip r:embed="rId4"/>
          <a:stretch>
            <a:fillRect/>
          </a:stretch>
        </p:blipFill>
        <p:spPr>
          <a:xfrm>
            <a:off x="107504" y="0"/>
            <a:ext cx="1615098" cy="6813418"/>
          </a:xfrm>
          <a:prstGeom prst="rect">
            <a:avLst/>
          </a:prstGeom>
        </p:spPr>
      </p:pic>
      <p:graphicFrame>
        <p:nvGraphicFramePr>
          <p:cNvPr id="8" name="Table 7">
            <a:extLst>
              <a:ext uri="{FF2B5EF4-FFF2-40B4-BE49-F238E27FC236}">
                <a16:creationId xmlns:a16="http://schemas.microsoft.com/office/drawing/2014/main" id="{E40A9FC1-154B-DD39-1E42-A7DE8130B210}"/>
              </a:ext>
            </a:extLst>
          </p:cNvPr>
          <p:cNvGraphicFramePr>
            <a:graphicFrameLocks noGrp="1"/>
          </p:cNvGraphicFramePr>
          <p:nvPr/>
        </p:nvGraphicFramePr>
        <p:xfrm>
          <a:off x="1907704" y="137139"/>
          <a:ext cx="3983969" cy="6638286"/>
        </p:xfrm>
        <a:graphic>
          <a:graphicData uri="http://schemas.openxmlformats.org/drawingml/2006/table">
            <a:tbl>
              <a:tblPr>
                <a:tableStyleId>{5C22544A-7EE6-4342-B048-85BDC9FD1C3A}</a:tableStyleId>
              </a:tblPr>
              <a:tblGrid>
                <a:gridCol w="596818">
                  <a:extLst>
                    <a:ext uri="{9D8B030D-6E8A-4147-A177-3AD203B41FA5}">
                      <a16:colId xmlns:a16="http://schemas.microsoft.com/office/drawing/2014/main" val="1664780668"/>
                    </a:ext>
                  </a:extLst>
                </a:gridCol>
                <a:gridCol w="2014257">
                  <a:extLst>
                    <a:ext uri="{9D8B030D-6E8A-4147-A177-3AD203B41FA5}">
                      <a16:colId xmlns:a16="http://schemas.microsoft.com/office/drawing/2014/main" val="1057099938"/>
                    </a:ext>
                  </a:extLst>
                </a:gridCol>
                <a:gridCol w="758455">
                  <a:extLst>
                    <a:ext uri="{9D8B030D-6E8A-4147-A177-3AD203B41FA5}">
                      <a16:colId xmlns:a16="http://schemas.microsoft.com/office/drawing/2014/main" val="2652221182"/>
                    </a:ext>
                  </a:extLst>
                </a:gridCol>
                <a:gridCol w="614439">
                  <a:extLst>
                    <a:ext uri="{9D8B030D-6E8A-4147-A177-3AD203B41FA5}">
                      <a16:colId xmlns:a16="http://schemas.microsoft.com/office/drawing/2014/main" val="3691629063"/>
                    </a:ext>
                  </a:extLst>
                </a:gridCol>
              </a:tblGrid>
              <a:tr h="167663">
                <a:tc>
                  <a:txBody>
                    <a:bodyPr/>
                    <a:lstStyle/>
                    <a:p>
                      <a:pPr algn="l" fontAlgn="b"/>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dirty="0">
                          <a:effectLst/>
                        </a:rPr>
                        <a:t>Energy (kcal)</a:t>
                      </a:r>
                      <a:endParaRPr lang="en-GB" sz="700" b="0" i="0" u="none" strike="noStrike" dirty="0">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Protein (g)</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806455170"/>
                  </a:ext>
                </a:extLst>
              </a:tr>
              <a:tr h="167663">
                <a:tc gridSpan="4">
                  <a:txBody>
                    <a:bodyPr/>
                    <a:lstStyle/>
                    <a:p>
                      <a:pPr algn="l" fontAlgn="b"/>
                      <a:r>
                        <a:rPr lang="en-GB" sz="1400" u="none" strike="noStrike" dirty="0">
                          <a:effectLst/>
                        </a:rPr>
                        <a:t>Lunch </a:t>
                      </a:r>
                      <a:endParaRPr lang="en-GB" sz="1400" b="0" i="0" u="none" strike="noStrike" dirty="0">
                        <a:solidFill>
                          <a:srgbClr val="000000"/>
                        </a:solidFill>
                        <a:effectLst/>
                        <a:latin typeface="Calibri" panose="020F0502020204030204" pitchFamily="34" charset="0"/>
                      </a:endParaRPr>
                    </a:p>
                  </a:txBody>
                  <a:tcPr marL="3876" marR="3876" marT="3876"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3605436"/>
                  </a:ext>
                </a:extLst>
              </a:tr>
              <a:tr h="162074">
                <a:tc rowSpan="3">
                  <a:txBody>
                    <a:bodyPr/>
                    <a:lstStyle/>
                    <a:p>
                      <a:pPr algn="ctr" fontAlgn="ctr"/>
                      <a:r>
                        <a:rPr lang="en-GB" sz="700" u="none" strike="noStrike">
                          <a:effectLst/>
                        </a:rPr>
                        <a:t>Starters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Fruit Juice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013694358"/>
                  </a:ext>
                </a:extLst>
              </a:tr>
              <a:tr h="162074">
                <a:tc vMerge="1">
                  <a:txBody>
                    <a:bodyPr/>
                    <a:lstStyle/>
                    <a:p>
                      <a:endParaRPr lang="en-GB"/>
                    </a:p>
                  </a:txBody>
                  <a:tcPr/>
                </a:tc>
                <a:tc>
                  <a:txBody>
                    <a:bodyPr/>
                    <a:lstStyle/>
                    <a:p>
                      <a:pPr algn="l" fontAlgn="b"/>
                      <a:r>
                        <a:rPr lang="en-GB" sz="700" u="none" strike="noStrike" dirty="0">
                          <a:effectLst/>
                        </a:rPr>
                        <a:t>Leek &amp; Potato Soup</a:t>
                      </a:r>
                      <a:endParaRPr lang="en-GB" sz="700" b="0" i="0" u="none" strike="noStrike" dirty="0">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105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602898511"/>
                  </a:ext>
                </a:extLst>
              </a:tr>
              <a:tr h="167663">
                <a:tc vMerge="1">
                  <a:txBody>
                    <a:bodyPr/>
                    <a:lstStyle/>
                    <a:p>
                      <a:endParaRPr lang="en-GB"/>
                    </a:p>
                  </a:txBody>
                  <a:tcPr/>
                </a:tc>
                <a:tc>
                  <a:txBody>
                    <a:bodyPr/>
                    <a:lstStyle/>
                    <a:p>
                      <a:pPr algn="l" fontAlgn="b"/>
                      <a:r>
                        <a:rPr lang="en-GB" sz="700" u="none" strike="noStrike">
                          <a:effectLst/>
                        </a:rPr>
                        <a:t>Bread roll with spread</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154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4</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4153330390"/>
                  </a:ext>
                </a:extLst>
              </a:tr>
              <a:tr h="162074">
                <a:tc rowSpan="2">
                  <a:txBody>
                    <a:bodyPr/>
                    <a:lstStyle/>
                    <a:p>
                      <a:pPr algn="ctr" fontAlgn="ctr"/>
                      <a:r>
                        <a:rPr lang="en-GB" sz="700" u="none" strike="noStrike">
                          <a:effectLst/>
                        </a:rPr>
                        <a:t>Mains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Salmon in Dill and Mustard Sauce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300</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05248448"/>
                  </a:ext>
                </a:extLst>
              </a:tr>
              <a:tr h="167663">
                <a:tc vMerge="1">
                  <a:txBody>
                    <a:bodyPr/>
                    <a:lstStyle/>
                    <a:p>
                      <a:endParaRPr lang="en-GB"/>
                    </a:p>
                  </a:txBody>
                  <a:tcPr/>
                </a:tc>
                <a:tc>
                  <a:txBody>
                    <a:bodyPr/>
                    <a:lstStyle/>
                    <a:p>
                      <a:pPr algn="l" fontAlgn="b"/>
                      <a:r>
                        <a:rPr lang="en-GB" sz="700" u="none" strike="noStrike">
                          <a:effectLst/>
                        </a:rPr>
                        <a:t>Chicken and Mushroom Pie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307</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901514241"/>
                  </a:ext>
                </a:extLst>
              </a:tr>
              <a:tr h="162074">
                <a:tc rowSpan="2">
                  <a:txBody>
                    <a:bodyPr/>
                    <a:lstStyle/>
                    <a:p>
                      <a:pPr algn="ctr" fontAlgn="ctr"/>
                      <a:r>
                        <a:rPr lang="en-GB" sz="700" u="none" strike="noStrike">
                          <a:effectLst/>
                        </a:rPr>
                        <a:t>Carbs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Mashed Potato</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110</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902887891"/>
                  </a:ext>
                </a:extLst>
              </a:tr>
              <a:tr h="167663">
                <a:tc vMerge="1">
                  <a:txBody>
                    <a:bodyPr/>
                    <a:lstStyle/>
                    <a:p>
                      <a:endParaRPr lang="en-GB"/>
                    </a:p>
                  </a:txBody>
                  <a:tcPr/>
                </a:tc>
                <a:tc>
                  <a:txBody>
                    <a:bodyPr/>
                    <a:lstStyle/>
                    <a:p>
                      <a:pPr algn="l" fontAlgn="b"/>
                      <a:r>
                        <a:rPr lang="en-GB" sz="700" u="none" strike="noStrike">
                          <a:effectLst/>
                        </a:rPr>
                        <a:t>Steamed Skin On Potatoes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110</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4040616375"/>
                  </a:ext>
                </a:extLst>
              </a:tr>
              <a:tr h="162074">
                <a:tc rowSpan="2">
                  <a:txBody>
                    <a:bodyPr/>
                    <a:lstStyle/>
                    <a:p>
                      <a:pPr algn="ctr" fontAlgn="ctr"/>
                      <a:r>
                        <a:rPr lang="en-GB" sz="700" u="none" strike="noStrike">
                          <a:effectLst/>
                        </a:rPr>
                        <a:t>Veg</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Garden Peas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4</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795498557"/>
                  </a:ext>
                </a:extLst>
              </a:tr>
              <a:tr h="167663">
                <a:tc vMerge="1">
                  <a:txBody>
                    <a:bodyPr/>
                    <a:lstStyle/>
                    <a:p>
                      <a:endParaRPr lang="en-GB"/>
                    </a:p>
                  </a:txBody>
                  <a:tcPr/>
                </a:tc>
                <a:tc>
                  <a:txBody>
                    <a:bodyPr/>
                    <a:lstStyle/>
                    <a:p>
                      <a:pPr algn="l" fontAlgn="b"/>
                      <a:r>
                        <a:rPr lang="en-GB" sz="700" u="none" strike="noStrike">
                          <a:effectLst/>
                        </a:rPr>
                        <a:t>Vegetable Medley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901924174"/>
                  </a:ext>
                </a:extLst>
              </a:tr>
              <a:tr h="162074">
                <a:tc rowSpan="9">
                  <a:txBody>
                    <a:bodyPr/>
                    <a:lstStyle/>
                    <a:p>
                      <a:pPr algn="ctr" fontAlgn="ctr"/>
                      <a:r>
                        <a:rPr lang="en-GB" sz="700" u="none" strike="noStrike">
                          <a:effectLst/>
                        </a:rPr>
                        <a:t>Dessert</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Apple Sponge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221</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624962190"/>
                  </a:ext>
                </a:extLst>
              </a:tr>
              <a:tr h="162074">
                <a:tc vMerge="1">
                  <a:txBody>
                    <a:bodyPr/>
                    <a:lstStyle/>
                    <a:p>
                      <a:endParaRPr lang="en-GB"/>
                    </a:p>
                  </a:txBody>
                  <a:tcPr/>
                </a:tc>
                <a:tc>
                  <a:txBody>
                    <a:bodyPr/>
                    <a:lstStyle/>
                    <a:p>
                      <a:pPr algn="l" fontAlgn="b"/>
                      <a:r>
                        <a:rPr lang="en-GB" sz="700" u="none" strike="noStrike">
                          <a:effectLst/>
                        </a:rPr>
                        <a:t>Custard</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78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974215515"/>
                  </a:ext>
                </a:extLst>
              </a:tr>
              <a:tr h="162074">
                <a:tc vMerge="1">
                  <a:txBody>
                    <a:bodyPr/>
                    <a:lstStyle/>
                    <a:p>
                      <a:endParaRPr lang="en-GB"/>
                    </a:p>
                  </a:txBody>
                  <a:tcPr/>
                </a:tc>
                <a:tc>
                  <a:txBody>
                    <a:bodyPr/>
                    <a:lstStyle/>
                    <a:p>
                      <a:pPr algn="l" fontAlgn="b"/>
                      <a:r>
                        <a:rPr lang="en-GB" sz="700" u="none" strike="noStrike">
                          <a:effectLst/>
                        </a:rPr>
                        <a:t>Ice cream</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119</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71949359"/>
                  </a:ext>
                </a:extLst>
              </a:tr>
              <a:tr h="162074">
                <a:tc vMerge="1">
                  <a:txBody>
                    <a:bodyPr/>
                    <a:lstStyle/>
                    <a:p>
                      <a:endParaRPr lang="en-GB"/>
                    </a:p>
                  </a:txBody>
                  <a:tcPr/>
                </a:tc>
                <a:tc>
                  <a:txBody>
                    <a:bodyPr/>
                    <a:lstStyle/>
                    <a:p>
                      <a:pPr algn="l" fontAlgn="b"/>
                      <a:r>
                        <a:rPr lang="en-GB" sz="700" u="none" strike="noStrike">
                          <a:effectLst/>
                        </a:rPr>
                        <a:t>Chocolate Mousse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89</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309257972"/>
                  </a:ext>
                </a:extLst>
              </a:tr>
              <a:tr h="162074">
                <a:tc vMerge="1">
                  <a:txBody>
                    <a:bodyPr/>
                    <a:lstStyle/>
                    <a:p>
                      <a:endParaRPr lang="en-GB"/>
                    </a:p>
                  </a:txBody>
                  <a:tcPr/>
                </a:tc>
                <a:tc>
                  <a:txBody>
                    <a:bodyPr/>
                    <a:lstStyle/>
                    <a:p>
                      <a:pPr algn="l" fontAlgn="b"/>
                      <a:r>
                        <a:rPr lang="en-GB" sz="700" u="none" strike="noStrike">
                          <a:effectLst/>
                        </a:rPr>
                        <a:t>Raspberry Jelly</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868023844"/>
                  </a:ext>
                </a:extLst>
              </a:tr>
              <a:tr h="162074">
                <a:tc vMerge="1">
                  <a:txBody>
                    <a:bodyPr/>
                    <a:lstStyle/>
                    <a:p>
                      <a:endParaRPr lang="en-GB"/>
                    </a:p>
                  </a:txBody>
                  <a:tcPr/>
                </a:tc>
                <a:tc>
                  <a:txBody>
                    <a:bodyPr/>
                    <a:lstStyle/>
                    <a:p>
                      <a:pPr algn="l" fontAlgn="b"/>
                      <a:r>
                        <a:rPr lang="en-GB" sz="700" u="none" strike="noStrike">
                          <a:effectLst/>
                        </a:rPr>
                        <a:t>Fruit in Natural Juice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75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88419989"/>
                  </a:ext>
                </a:extLst>
              </a:tr>
              <a:tr h="162074">
                <a:tc vMerge="1">
                  <a:txBody>
                    <a:bodyPr/>
                    <a:lstStyle/>
                    <a:p>
                      <a:endParaRPr lang="en-GB"/>
                    </a:p>
                  </a:txBody>
                  <a:tcPr/>
                </a:tc>
                <a:tc>
                  <a:txBody>
                    <a:bodyPr/>
                    <a:lstStyle/>
                    <a:p>
                      <a:pPr algn="l" fontAlgn="b"/>
                      <a:r>
                        <a:rPr lang="en-GB" sz="700" u="none" strike="noStrike">
                          <a:effectLst/>
                        </a:rPr>
                        <a:t>Thick and Creamy Yoghurt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141</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578106618"/>
                  </a:ext>
                </a:extLst>
              </a:tr>
              <a:tr h="162074">
                <a:tc vMerge="1">
                  <a:txBody>
                    <a:bodyPr/>
                    <a:lstStyle/>
                    <a:p>
                      <a:endParaRPr lang="en-GB"/>
                    </a:p>
                  </a:txBody>
                  <a:tcPr/>
                </a:tc>
                <a:tc>
                  <a:txBody>
                    <a:bodyPr/>
                    <a:lstStyle/>
                    <a:p>
                      <a:pPr algn="l" fontAlgn="b"/>
                      <a:r>
                        <a:rPr lang="en-GB" sz="700" u="none" strike="noStrike">
                          <a:effectLst/>
                        </a:rPr>
                        <a:t>Natural Low Fat Yoghurt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558754686"/>
                  </a:ext>
                </a:extLst>
              </a:tr>
              <a:tr h="167663">
                <a:tc vMerge="1">
                  <a:txBody>
                    <a:bodyPr/>
                    <a:lstStyle/>
                    <a:p>
                      <a:endParaRPr lang="en-GB"/>
                    </a:p>
                  </a:txBody>
                  <a:tcPr/>
                </a:tc>
                <a:tc>
                  <a:txBody>
                    <a:bodyPr/>
                    <a:lstStyle/>
                    <a:p>
                      <a:pPr algn="l" fontAlgn="b"/>
                      <a:r>
                        <a:rPr lang="en-GB" sz="700" u="none" strike="noStrike">
                          <a:effectLst/>
                        </a:rPr>
                        <a:t>Cheese and Crackers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086446774"/>
                  </a:ext>
                </a:extLst>
              </a:tr>
              <a:tr h="167663">
                <a:tc gridSpan="4">
                  <a:txBody>
                    <a:bodyPr/>
                    <a:lstStyle/>
                    <a:p>
                      <a:pPr algn="l" fontAlgn="b"/>
                      <a:r>
                        <a:rPr lang="en-GB" sz="1400" u="none" strike="noStrike" dirty="0">
                          <a:effectLst/>
                        </a:rPr>
                        <a:t>Dinner</a:t>
                      </a:r>
                      <a:endParaRPr lang="en-GB" sz="1400" b="0" i="0" u="none" strike="noStrike" dirty="0">
                        <a:solidFill>
                          <a:srgbClr val="000000"/>
                        </a:solidFill>
                        <a:effectLst/>
                        <a:latin typeface="Calibri" panose="020F0502020204030204" pitchFamily="34" charset="0"/>
                      </a:endParaRPr>
                    </a:p>
                  </a:txBody>
                  <a:tcPr marL="3876" marR="3876" marT="3876"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42120606"/>
                  </a:ext>
                </a:extLst>
              </a:tr>
              <a:tr h="162074">
                <a:tc rowSpan="3">
                  <a:txBody>
                    <a:bodyPr/>
                    <a:lstStyle/>
                    <a:p>
                      <a:pPr algn="ctr" fontAlgn="ctr"/>
                      <a:r>
                        <a:rPr lang="en-GB" sz="700" u="none" strike="noStrike">
                          <a:effectLst/>
                        </a:rPr>
                        <a:t>Starters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Fruit Juice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062785707"/>
                  </a:ext>
                </a:extLst>
              </a:tr>
              <a:tr h="162074">
                <a:tc vMerge="1">
                  <a:txBody>
                    <a:bodyPr/>
                    <a:lstStyle/>
                    <a:p>
                      <a:endParaRPr lang="en-GB"/>
                    </a:p>
                  </a:txBody>
                  <a:tcPr/>
                </a:tc>
                <a:tc>
                  <a:txBody>
                    <a:bodyPr/>
                    <a:lstStyle/>
                    <a:p>
                      <a:pPr algn="l" fontAlgn="b"/>
                      <a:r>
                        <a:rPr lang="en-GB" sz="700" u="none" strike="noStrike">
                          <a:effectLst/>
                        </a:rPr>
                        <a:t>Butternut Squash Soup</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108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428221589"/>
                  </a:ext>
                </a:extLst>
              </a:tr>
              <a:tr h="167663">
                <a:tc vMerge="1">
                  <a:txBody>
                    <a:bodyPr/>
                    <a:lstStyle/>
                    <a:p>
                      <a:endParaRPr lang="en-GB"/>
                    </a:p>
                  </a:txBody>
                  <a:tcPr/>
                </a:tc>
                <a:tc>
                  <a:txBody>
                    <a:bodyPr/>
                    <a:lstStyle/>
                    <a:p>
                      <a:pPr algn="l" fontAlgn="b"/>
                      <a:r>
                        <a:rPr lang="en-GB" sz="700" u="none" strike="noStrike">
                          <a:effectLst/>
                        </a:rPr>
                        <a:t>Bread roll with spread</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154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4</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738721970"/>
                  </a:ext>
                </a:extLst>
              </a:tr>
              <a:tr h="162074">
                <a:tc rowSpan="2">
                  <a:txBody>
                    <a:bodyPr/>
                    <a:lstStyle/>
                    <a:p>
                      <a:pPr algn="ctr" fontAlgn="ctr"/>
                      <a:r>
                        <a:rPr lang="en-GB" sz="700" u="none" strike="noStrike">
                          <a:effectLst/>
                        </a:rPr>
                        <a:t>Mains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Beef Lasagne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302</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19</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314193054"/>
                  </a:ext>
                </a:extLst>
              </a:tr>
              <a:tr h="313260">
                <a:tc vMerge="1">
                  <a:txBody>
                    <a:bodyPr/>
                    <a:lstStyle/>
                    <a:p>
                      <a:endParaRPr lang="en-GB"/>
                    </a:p>
                  </a:txBody>
                  <a:tcPr/>
                </a:tc>
                <a:tc>
                  <a:txBody>
                    <a:bodyPr/>
                    <a:lstStyle/>
                    <a:p>
                      <a:pPr algn="l" fontAlgn="b"/>
                      <a:r>
                        <a:rPr lang="en-GB" sz="700" u="none" strike="noStrike">
                          <a:effectLst/>
                        </a:rPr>
                        <a:t>Smoked Haddock and Florentine Pasta</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264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15</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987559411"/>
                  </a:ext>
                </a:extLst>
              </a:tr>
              <a:tr h="162074">
                <a:tc rowSpan="2">
                  <a:txBody>
                    <a:bodyPr/>
                    <a:lstStyle/>
                    <a:p>
                      <a:pPr algn="ctr" fontAlgn="ctr"/>
                      <a:r>
                        <a:rPr lang="en-GB" sz="700" u="none" strike="noStrike">
                          <a:effectLst/>
                        </a:rPr>
                        <a:t>Carbs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Mashed Potato</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110</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368635974"/>
                  </a:ext>
                </a:extLst>
              </a:tr>
              <a:tr h="167663">
                <a:tc vMerge="1">
                  <a:txBody>
                    <a:bodyPr/>
                    <a:lstStyle/>
                    <a:p>
                      <a:endParaRPr lang="en-GB"/>
                    </a:p>
                  </a:txBody>
                  <a:tcPr/>
                </a:tc>
                <a:tc>
                  <a:txBody>
                    <a:bodyPr/>
                    <a:lstStyle/>
                    <a:p>
                      <a:pPr algn="l" fontAlgn="b"/>
                      <a:r>
                        <a:rPr lang="en-GB" sz="700" u="none" strike="noStrike">
                          <a:effectLst/>
                        </a:rPr>
                        <a:t>Boiled Rice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155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4157874035"/>
                  </a:ext>
                </a:extLst>
              </a:tr>
              <a:tr h="162074">
                <a:tc rowSpan="2">
                  <a:txBody>
                    <a:bodyPr/>
                    <a:lstStyle/>
                    <a:p>
                      <a:pPr algn="ctr" fontAlgn="ctr"/>
                      <a:r>
                        <a:rPr lang="en-GB" sz="700" u="none" strike="noStrike">
                          <a:effectLst/>
                        </a:rPr>
                        <a:t>Veg</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Garden Peas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4</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5942236"/>
                  </a:ext>
                </a:extLst>
              </a:tr>
              <a:tr h="167663">
                <a:tc vMerge="1">
                  <a:txBody>
                    <a:bodyPr/>
                    <a:lstStyle/>
                    <a:p>
                      <a:endParaRPr lang="en-GB"/>
                    </a:p>
                  </a:txBody>
                  <a:tcPr/>
                </a:tc>
                <a:tc>
                  <a:txBody>
                    <a:bodyPr/>
                    <a:lstStyle/>
                    <a:p>
                      <a:pPr algn="l" fontAlgn="b"/>
                      <a:r>
                        <a:rPr lang="en-GB" sz="700" u="none" strike="noStrike">
                          <a:effectLst/>
                        </a:rPr>
                        <a:t>Carrots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834844199"/>
                  </a:ext>
                </a:extLst>
              </a:tr>
              <a:tr h="162074">
                <a:tc rowSpan="9">
                  <a:txBody>
                    <a:bodyPr/>
                    <a:lstStyle/>
                    <a:p>
                      <a:pPr algn="ctr" fontAlgn="ctr"/>
                      <a:r>
                        <a:rPr lang="en-GB" sz="700" u="none" strike="noStrike">
                          <a:effectLst/>
                        </a:rPr>
                        <a:t>Dessert</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Ginger Chocolate Chip Sponge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364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5</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608945207"/>
                  </a:ext>
                </a:extLst>
              </a:tr>
              <a:tr h="162074">
                <a:tc vMerge="1">
                  <a:txBody>
                    <a:bodyPr/>
                    <a:lstStyle/>
                    <a:p>
                      <a:endParaRPr lang="en-GB"/>
                    </a:p>
                  </a:txBody>
                  <a:tcPr/>
                </a:tc>
                <a:tc>
                  <a:txBody>
                    <a:bodyPr/>
                    <a:lstStyle/>
                    <a:p>
                      <a:pPr algn="l" fontAlgn="b"/>
                      <a:r>
                        <a:rPr lang="en-GB" sz="700" u="none" strike="noStrike">
                          <a:effectLst/>
                        </a:rPr>
                        <a:t>Custard</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78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202482398"/>
                  </a:ext>
                </a:extLst>
              </a:tr>
              <a:tr h="162074">
                <a:tc vMerge="1">
                  <a:txBody>
                    <a:bodyPr/>
                    <a:lstStyle/>
                    <a:p>
                      <a:endParaRPr lang="en-GB"/>
                    </a:p>
                  </a:txBody>
                  <a:tcPr/>
                </a:tc>
                <a:tc>
                  <a:txBody>
                    <a:bodyPr/>
                    <a:lstStyle/>
                    <a:p>
                      <a:pPr algn="l" fontAlgn="b"/>
                      <a:r>
                        <a:rPr lang="en-GB" sz="700" u="none" strike="noStrike">
                          <a:effectLst/>
                        </a:rPr>
                        <a:t>Ice cream</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119</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588367884"/>
                  </a:ext>
                </a:extLst>
              </a:tr>
              <a:tr h="162074">
                <a:tc vMerge="1">
                  <a:txBody>
                    <a:bodyPr/>
                    <a:lstStyle/>
                    <a:p>
                      <a:endParaRPr lang="en-GB"/>
                    </a:p>
                  </a:txBody>
                  <a:tcPr/>
                </a:tc>
                <a:tc>
                  <a:txBody>
                    <a:bodyPr/>
                    <a:lstStyle/>
                    <a:p>
                      <a:pPr algn="l" fontAlgn="b"/>
                      <a:r>
                        <a:rPr lang="en-GB" sz="700" u="none" strike="noStrike">
                          <a:effectLst/>
                        </a:rPr>
                        <a:t>Chocolate Mousse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89</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06807478"/>
                  </a:ext>
                </a:extLst>
              </a:tr>
              <a:tr h="162074">
                <a:tc vMerge="1">
                  <a:txBody>
                    <a:bodyPr/>
                    <a:lstStyle/>
                    <a:p>
                      <a:endParaRPr lang="en-GB"/>
                    </a:p>
                  </a:txBody>
                  <a:tcPr/>
                </a:tc>
                <a:tc>
                  <a:txBody>
                    <a:bodyPr/>
                    <a:lstStyle/>
                    <a:p>
                      <a:pPr algn="l" fontAlgn="b"/>
                      <a:r>
                        <a:rPr lang="en-GB" sz="700" u="none" strike="noStrike">
                          <a:effectLst/>
                        </a:rPr>
                        <a:t>Raspberry Jelly</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14404812"/>
                  </a:ext>
                </a:extLst>
              </a:tr>
              <a:tr h="162074">
                <a:tc vMerge="1">
                  <a:txBody>
                    <a:bodyPr/>
                    <a:lstStyle/>
                    <a:p>
                      <a:endParaRPr lang="en-GB"/>
                    </a:p>
                  </a:txBody>
                  <a:tcPr/>
                </a:tc>
                <a:tc>
                  <a:txBody>
                    <a:bodyPr/>
                    <a:lstStyle/>
                    <a:p>
                      <a:pPr algn="l" fontAlgn="b"/>
                      <a:r>
                        <a:rPr lang="en-GB" sz="700" u="none" strike="noStrike">
                          <a:effectLst/>
                        </a:rPr>
                        <a:t>Fruit in Natural Juice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75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719464738"/>
                  </a:ext>
                </a:extLst>
              </a:tr>
              <a:tr h="162074">
                <a:tc vMerge="1">
                  <a:txBody>
                    <a:bodyPr/>
                    <a:lstStyle/>
                    <a:p>
                      <a:endParaRPr lang="en-GB"/>
                    </a:p>
                  </a:txBody>
                  <a:tcPr/>
                </a:tc>
                <a:tc>
                  <a:txBody>
                    <a:bodyPr/>
                    <a:lstStyle/>
                    <a:p>
                      <a:pPr algn="l" fontAlgn="b"/>
                      <a:r>
                        <a:rPr lang="en-GB" sz="700" u="none" strike="noStrike">
                          <a:effectLst/>
                        </a:rPr>
                        <a:t>Thick and Creamy Yoghurt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141</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913316129"/>
                  </a:ext>
                </a:extLst>
              </a:tr>
              <a:tr h="162074">
                <a:tc vMerge="1">
                  <a:txBody>
                    <a:bodyPr/>
                    <a:lstStyle/>
                    <a:p>
                      <a:endParaRPr lang="en-GB"/>
                    </a:p>
                  </a:txBody>
                  <a:tcPr/>
                </a:tc>
                <a:tc>
                  <a:txBody>
                    <a:bodyPr/>
                    <a:lstStyle/>
                    <a:p>
                      <a:pPr algn="l" fontAlgn="b"/>
                      <a:r>
                        <a:rPr lang="en-GB" sz="700" u="none" strike="noStrike">
                          <a:effectLst/>
                        </a:rPr>
                        <a:t>Natural Low Fat Yoghurt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678170011"/>
                  </a:ext>
                </a:extLst>
              </a:tr>
              <a:tr h="167663">
                <a:tc vMerge="1">
                  <a:txBody>
                    <a:bodyPr/>
                    <a:lstStyle/>
                    <a:p>
                      <a:endParaRPr lang="en-GB"/>
                    </a:p>
                  </a:txBody>
                  <a:tcPr/>
                </a:tc>
                <a:tc>
                  <a:txBody>
                    <a:bodyPr/>
                    <a:lstStyle/>
                    <a:p>
                      <a:pPr algn="l" fontAlgn="b"/>
                      <a:r>
                        <a:rPr lang="en-GB" sz="700" u="none" strike="noStrike">
                          <a:effectLst/>
                        </a:rPr>
                        <a:t>Cheese and Crackers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dirty="0">
                          <a:effectLst/>
                        </a:rPr>
                        <a:t>6</a:t>
                      </a:r>
                      <a:endParaRPr lang="en-GB" sz="700" b="0" i="0" u="none" strike="noStrike" dirty="0">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797803288"/>
                  </a:ext>
                </a:extLst>
              </a:tr>
            </a:tbl>
          </a:graphicData>
        </a:graphic>
      </p:graphicFrame>
      <p:sp>
        <p:nvSpPr>
          <p:cNvPr id="9" name="TextBox 8">
            <a:extLst>
              <a:ext uri="{FF2B5EF4-FFF2-40B4-BE49-F238E27FC236}">
                <a16:creationId xmlns:a16="http://schemas.microsoft.com/office/drawing/2014/main" id="{A809A431-3EAA-BAC1-1AFE-259027A98308}"/>
              </a:ext>
            </a:extLst>
          </p:cNvPr>
          <p:cNvSpPr txBox="1"/>
          <p:nvPr/>
        </p:nvSpPr>
        <p:spPr>
          <a:xfrm>
            <a:off x="6156176" y="137139"/>
            <a:ext cx="2736304" cy="2585323"/>
          </a:xfrm>
          <a:prstGeom prst="rect">
            <a:avLst/>
          </a:prstGeom>
          <a:noFill/>
        </p:spPr>
        <p:txBody>
          <a:bodyPr wrap="square" rtlCol="0">
            <a:spAutoFit/>
          </a:bodyPr>
          <a:lstStyle/>
          <a:p>
            <a:r>
              <a:rPr lang="en-GB" b="1" dirty="0"/>
              <a:t>Step 2: </a:t>
            </a:r>
            <a:r>
              <a:rPr lang="en-GB" dirty="0"/>
              <a:t>Identify all of the </a:t>
            </a:r>
            <a:r>
              <a:rPr lang="en-GB" b="1" dirty="0"/>
              <a:t>lowest energy options </a:t>
            </a:r>
            <a:r>
              <a:rPr lang="en-GB" dirty="0"/>
              <a:t>for each meal components and add together to get the </a:t>
            </a:r>
            <a:r>
              <a:rPr lang="en-GB" b="1" dirty="0"/>
              <a:t>minimum</a:t>
            </a:r>
            <a:r>
              <a:rPr lang="en-GB" dirty="0"/>
              <a:t> menu capacity for</a:t>
            </a:r>
            <a:r>
              <a:rPr lang="en-GB" b="1" dirty="0"/>
              <a:t> Nutritionally Well </a:t>
            </a:r>
            <a:r>
              <a:rPr lang="en-GB" dirty="0"/>
              <a:t>patients.</a:t>
            </a:r>
          </a:p>
          <a:p>
            <a:endParaRPr lang="en-GB" dirty="0"/>
          </a:p>
          <a:p>
            <a:r>
              <a:rPr lang="en-GB" dirty="0"/>
              <a:t> </a:t>
            </a:r>
          </a:p>
        </p:txBody>
      </p:sp>
    </p:spTree>
    <p:extLst>
      <p:ext uri="{BB962C8B-B14F-4D97-AF65-F5344CB8AC3E}">
        <p14:creationId xmlns:p14="http://schemas.microsoft.com/office/powerpoint/2010/main" val="2909342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58FF927-8A24-4AC3-9825-61C69ACEDD2F}"/>
              </a:ext>
            </a:extLst>
          </p:cNvPr>
          <p:cNvSpPr>
            <a:spLocks noGrp="1"/>
          </p:cNvSpPr>
          <p:nvPr>
            <p:ph type="ftr" sz="quarter" idx="3"/>
            <p:custDataLst>
              <p:tags r:id="rId1"/>
            </p:custDataLst>
          </p:nvPr>
        </p:nvSpPr>
        <p:spPr>
          <a:xfrm>
            <a:off x="0" y="6333439"/>
            <a:ext cx="9144000" cy="365125"/>
          </a:xfrm>
        </p:spPr>
        <p:txBody>
          <a:bodyPr/>
          <a:lstStyle/>
          <a:p>
            <a:r>
              <a:rPr lang="en-US"/>
              <a:t>ISS Classification -</a:t>
            </a:r>
            <a:r>
              <a:rPr lang="en-US">
                <a:solidFill>
                  <a:srgbClr val="000000"/>
                </a:solidFill>
              </a:rPr>
              <a:t> </a:t>
            </a:r>
            <a:r>
              <a:rPr lang="en-US">
                <a:solidFill>
                  <a:srgbClr val="00C000"/>
                </a:solidFill>
              </a:rPr>
              <a:t>Unrestricted</a:t>
            </a:r>
            <a:endParaRPr lang="en-US" dirty="0">
              <a:solidFill>
                <a:srgbClr val="00C000"/>
              </a:solidFill>
            </a:endParaRPr>
          </a:p>
        </p:txBody>
      </p:sp>
      <p:pic>
        <p:nvPicPr>
          <p:cNvPr id="3" name="Picture 2">
            <a:extLst>
              <a:ext uri="{FF2B5EF4-FFF2-40B4-BE49-F238E27FC236}">
                <a16:creationId xmlns:a16="http://schemas.microsoft.com/office/drawing/2014/main" id="{FB472092-2130-62DE-3803-CE2A96F6A6F8}"/>
              </a:ext>
            </a:extLst>
          </p:cNvPr>
          <p:cNvPicPr>
            <a:picLocks noChangeAspect="1"/>
          </p:cNvPicPr>
          <p:nvPr/>
        </p:nvPicPr>
        <p:blipFill>
          <a:blip r:embed="rId4"/>
          <a:stretch>
            <a:fillRect/>
          </a:stretch>
        </p:blipFill>
        <p:spPr>
          <a:xfrm>
            <a:off x="107504" y="0"/>
            <a:ext cx="1615098" cy="6813418"/>
          </a:xfrm>
          <a:prstGeom prst="rect">
            <a:avLst/>
          </a:prstGeom>
        </p:spPr>
      </p:pic>
      <p:graphicFrame>
        <p:nvGraphicFramePr>
          <p:cNvPr id="8" name="Table 7">
            <a:extLst>
              <a:ext uri="{FF2B5EF4-FFF2-40B4-BE49-F238E27FC236}">
                <a16:creationId xmlns:a16="http://schemas.microsoft.com/office/drawing/2014/main" id="{E40A9FC1-154B-DD39-1E42-A7DE8130B210}"/>
              </a:ext>
            </a:extLst>
          </p:cNvPr>
          <p:cNvGraphicFramePr>
            <a:graphicFrameLocks noGrp="1"/>
          </p:cNvGraphicFramePr>
          <p:nvPr>
            <p:extLst>
              <p:ext uri="{D42A27DB-BD31-4B8C-83A1-F6EECF244321}">
                <p14:modId xmlns:p14="http://schemas.microsoft.com/office/powerpoint/2010/main" val="508893467"/>
              </p:ext>
            </p:extLst>
          </p:nvPr>
        </p:nvGraphicFramePr>
        <p:xfrm>
          <a:off x="1907704" y="137139"/>
          <a:ext cx="3983969" cy="6471330"/>
        </p:xfrm>
        <a:graphic>
          <a:graphicData uri="http://schemas.openxmlformats.org/drawingml/2006/table">
            <a:tbl>
              <a:tblPr>
                <a:tableStyleId>{5C22544A-7EE6-4342-B048-85BDC9FD1C3A}</a:tableStyleId>
              </a:tblPr>
              <a:tblGrid>
                <a:gridCol w="596818">
                  <a:extLst>
                    <a:ext uri="{9D8B030D-6E8A-4147-A177-3AD203B41FA5}">
                      <a16:colId xmlns:a16="http://schemas.microsoft.com/office/drawing/2014/main" val="1664780668"/>
                    </a:ext>
                  </a:extLst>
                </a:gridCol>
                <a:gridCol w="2014257">
                  <a:extLst>
                    <a:ext uri="{9D8B030D-6E8A-4147-A177-3AD203B41FA5}">
                      <a16:colId xmlns:a16="http://schemas.microsoft.com/office/drawing/2014/main" val="1057099938"/>
                    </a:ext>
                  </a:extLst>
                </a:gridCol>
                <a:gridCol w="758455">
                  <a:extLst>
                    <a:ext uri="{9D8B030D-6E8A-4147-A177-3AD203B41FA5}">
                      <a16:colId xmlns:a16="http://schemas.microsoft.com/office/drawing/2014/main" val="2652221182"/>
                    </a:ext>
                  </a:extLst>
                </a:gridCol>
                <a:gridCol w="614439">
                  <a:extLst>
                    <a:ext uri="{9D8B030D-6E8A-4147-A177-3AD203B41FA5}">
                      <a16:colId xmlns:a16="http://schemas.microsoft.com/office/drawing/2014/main" val="3691629063"/>
                    </a:ext>
                  </a:extLst>
                </a:gridCol>
              </a:tblGrid>
              <a:tr h="167663">
                <a:tc>
                  <a:txBody>
                    <a:bodyPr/>
                    <a:lstStyle/>
                    <a:p>
                      <a:pPr algn="l" fontAlgn="b"/>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dirty="0">
                          <a:effectLst/>
                        </a:rPr>
                        <a:t>Energy (kcal)</a:t>
                      </a:r>
                      <a:endParaRPr lang="en-GB" sz="700" b="0" i="0" u="none" strike="noStrike" dirty="0">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Protein (g)</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806455170"/>
                  </a:ext>
                </a:extLst>
              </a:tr>
              <a:tr h="167663">
                <a:tc gridSpan="4">
                  <a:txBody>
                    <a:bodyPr/>
                    <a:lstStyle/>
                    <a:p>
                      <a:pPr algn="l" fontAlgn="b"/>
                      <a:r>
                        <a:rPr lang="en-GB" sz="1400" u="none" strike="noStrike" dirty="0">
                          <a:effectLst/>
                        </a:rPr>
                        <a:t>Lunch </a:t>
                      </a:r>
                      <a:endParaRPr lang="en-GB" sz="1400" b="0" i="0" u="none" strike="noStrike" dirty="0">
                        <a:solidFill>
                          <a:srgbClr val="000000"/>
                        </a:solidFill>
                        <a:effectLst/>
                        <a:latin typeface="Calibri" panose="020F0502020204030204" pitchFamily="34" charset="0"/>
                      </a:endParaRPr>
                    </a:p>
                  </a:txBody>
                  <a:tcPr marL="3876" marR="3876" marT="3876"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3605436"/>
                  </a:ext>
                </a:extLst>
              </a:tr>
              <a:tr h="162074">
                <a:tc rowSpan="3">
                  <a:txBody>
                    <a:bodyPr/>
                    <a:lstStyle/>
                    <a:p>
                      <a:pPr algn="ctr" fontAlgn="ctr"/>
                      <a:r>
                        <a:rPr lang="en-GB" sz="700" u="none" strike="noStrike">
                          <a:effectLst/>
                        </a:rPr>
                        <a:t>Starters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Fruit Juice</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a:effectLst/>
                        </a:rPr>
                        <a:t>38</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0</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2013694358"/>
                  </a:ext>
                </a:extLst>
              </a:tr>
              <a:tr h="162074">
                <a:tc vMerge="1">
                  <a:txBody>
                    <a:bodyPr/>
                    <a:lstStyle/>
                    <a:p>
                      <a:endParaRPr lang="en-GB"/>
                    </a:p>
                  </a:txBody>
                  <a:tcPr/>
                </a:tc>
                <a:tc>
                  <a:txBody>
                    <a:bodyPr/>
                    <a:lstStyle/>
                    <a:p>
                      <a:pPr algn="l" fontAlgn="b"/>
                      <a:r>
                        <a:rPr lang="en-GB" sz="700" u="none" strike="noStrike">
                          <a:effectLst/>
                        </a:rPr>
                        <a:t>Leek &amp; Potato Soup</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105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602898511"/>
                  </a:ext>
                </a:extLst>
              </a:tr>
              <a:tr h="167663">
                <a:tc vMerge="1">
                  <a:txBody>
                    <a:bodyPr/>
                    <a:lstStyle/>
                    <a:p>
                      <a:endParaRPr lang="en-GB"/>
                    </a:p>
                  </a:txBody>
                  <a:tcPr/>
                </a:tc>
                <a:tc>
                  <a:txBody>
                    <a:bodyPr/>
                    <a:lstStyle/>
                    <a:p>
                      <a:pPr algn="l" fontAlgn="b"/>
                      <a:r>
                        <a:rPr lang="en-GB" sz="700" u="none" strike="noStrike" dirty="0">
                          <a:effectLst/>
                        </a:rPr>
                        <a:t>Bread roll with spread</a:t>
                      </a:r>
                      <a:endParaRPr lang="en-GB" sz="700" b="0" i="0" u="none" strike="noStrike" dirty="0">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154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4</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4153330390"/>
                  </a:ext>
                </a:extLst>
              </a:tr>
              <a:tr h="162074">
                <a:tc rowSpan="2">
                  <a:txBody>
                    <a:bodyPr/>
                    <a:lstStyle/>
                    <a:p>
                      <a:pPr algn="ctr" fontAlgn="ctr"/>
                      <a:r>
                        <a:rPr lang="en-GB" sz="700" u="none" strike="noStrike">
                          <a:effectLst/>
                        </a:rPr>
                        <a:t>Mains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Salmon in Dill and Mustard Sauce</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a:effectLst/>
                        </a:rPr>
                        <a:t>300</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22</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305248448"/>
                  </a:ext>
                </a:extLst>
              </a:tr>
              <a:tr h="167663">
                <a:tc vMerge="1">
                  <a:txBody>
                    <a:bodyPr/>
                    <a:lstStyle/>
                    <a:p>
                      <a:endParaRPr lang="en-GB"/>
                    </a:p>
                  </a:txBody>
                  <a:tcPr/>
                </a:tc>
                <a:tc>
                  <a:txBody>
                    <a:bodyPr/>
                    <a:lstStyle/>
                    <a:p>
                      <a:pPr algn="l" fontAlgn="b"/>
                      <a:r>
                        <a:rPr lang="en-GB" sz="700" u="none" strike="noStrike">
                          <a:effectLst/>
                        </a:rPr>
                        <a:t>Chicken and Mushroom Pie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307</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901514241"/>
                  </a:ext>
                </a:extLst>
              </a:tr>
              <a:tr h="162074">
                <a:tc rowSpan="2">
                  <a:txBody>
                    <a:bodyPr/>
                    <a:lstStyle/>
                    <a:p>
                      <a:pPr algn="ctr" fontAlgn="ctr"/>
                      <a:r>
                        <a:rPr lang="en-GB" sz="700" u="none" strike="noStrike">
                          <a:effectLst/>
                        </a:rPr>
                        <a:t>Carbs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Mashed Potato</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110</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dirty="0">
                          <a:effectLst/>
                        </a:rPr>
                        <a:t>2</a:t>
                      </a:r>
                      <a:endParaRPr lang="en-GB" sz="700" b="0" i="0" u="none" strike="noStrike" dirty="0">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902887891"/>
                  </a:ext>
                </a:extLst>
              </a:tr>
              <a:tr h="167663">
                <a:tc vMerge="1">
                  <a:txBody>
                    <a:bodyPr/>
                    <a:lstStyle/>
                    <a:p>
                      <a:endParaRPr lang="en-GB"/>
                    </a:p>
                  </a:txBody>
                  <a:tcPr/>
                </a:tc>
                <a:tc>
                  <a:txBody>
                    <a:bodyPr/>
                    <a:lstStyle/>
                    <a:p>
                      <a:pPr algn="l" fontAlgn="b"/>
                      <a:r>
                        <a:rPr lang="en-GB" sz="700" u="none" strike="noStrike">
                          <a:effectLst/>
                        </a:rPr>
                        <a:t>Steamed Skin On Potatoes </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a:effectLst/>
                        </a:rPr>
                        <a:t>110</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2</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4040616375"/>
                  </a:ext>
                </a:extLst>
              </a:tr>
              <a:tr h="162074">
                <a:tc rowSpan="2">
                  <a:txBody>
                    <a:bodyPr/>
                    <a:lstStyle/>
                    <a:p>
                      <a:pPr algn="ctr" fontAlgn="ctr"/>
                      <a:r>
                        <a:rPr lang="en-GB" sz="700" u="none" strike="noStrike">
                          <a:effectLst/>
                        </a:rPr>
                        <a:t>Veg</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Garden Peas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dirty="0">
                          <a:effectLst/>
                        </a:rPr>
                        <a:t>4</a:t>
                      </a:r>
                      <a:endParaRPr lang="en-GB" sz="700" b="0" i="0" u="none" strike="noStrike" dirty="0">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795498557"/>
                  </a:ext>
                </a:extLst>
              </a:tr>
              <a:tr h="167663">
                <a:tc vMerge="1">
                  <a:txBody>
                    <a:bodyPr/>
                    <a:lstStyle/>
                    <a:p>
                      <a:endParaRPr lang="en-GB"/>
                    </a:p>
                  </a:txBody>
                  <a:tcPr/>
                </a:tc>
                <a:tc>
                  <a:txBody>
                    <a:bodyPr/>
                    <a:lstStyle/>
                    <a:p>
                      <a:pPr algn="l" fontAlgn="b"/>
                      <a:r>
                        <a:rPr lang="en-GB" sz="700" u="none" strike="noStrike">
                          <a:effectLst/>
                        </a:rPr>
                        <a:t>Vegetable Medley </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a:effectLst/>
                        </a:rPr>
                        <a:t>35</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3</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2901924174"/>
                  </a:ext>
                </a:extLst>
              </a:tr>
              <a:tr h="162074">
                <a:tc rowSpan="9">
                  <a:txBody>
                    <a:bodyPr/>
                    <a:lstStyle/>
                    <a:p>
                      <a:pPr algn="ctr" fontAlgn="ctr"/>
                      <a:r>
                        <a:rPr lang="en-GB" sz="700" u="none" strike="noStrike">
                          <a:effectLst/>
                        </a:rPr>
                        <a:t>Dessert</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Apple Sponge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221</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dirty="0">
                          <a:effectLst/>
                        </a:rPr>
                        <a:t>3</a:t>
                      </a:r>
                      <a:endParaRPr lang="en-GB" sz="700" b="0" i="0" u="none" strike="noStrike" dirty="0">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624962190"/>
                  </a:ext>
                </a:extLst>
              </a:tr>
              <a:tr h="162074">
                <a:tc vMerge="1">
                  <a:txBody>
                    <a:bodyPr/>
                    <a:lstStyle/>
                    <a:p>
                      <a:endParaRPr lang="en-GB"/>
                    </a:p>
                  </a:txBody>
                  <a:tcPr/>
                </a:tc>
                <a:tc>
                  <a:txBody>
                    <a:bodyPr/>
                    <a:lstStyle/>
                    <a:p>
                      <a:pPr algn="l" fontAlgn="b"/>
                      <a:r>
                        <a:rPr lang="en-GB" sz="700" u="none" strike="noStrike">
                          <a:effectLst/>
                        </a:rPr>
                        <a:t>Custard</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78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974215515"/>
                  </a:ext>
                </a:extLst>
              </a:tr>
              <a:tr h="162074">
                <a:tc vMerge="1">
                  <a:txBody>
                    <a:bodyPr/>
                    <a:lstStyle/>
                    <a:p>
                      <a:endParaRPr lang="en-GB"/>
                    </a:p>
                  </a:txBody>
                  <a:tcPr/>
                </a:tc>
                <a:tc>
                  <a:txBody>
                    <a:bodyPr/>
                    <a:lstStyle/>
                    <a:p>
                      <a:pPr algn="l" fontAlgn="b"/>
                      <a:r>
                        <a:rPr lang="en-GB" sz="700" u="none" strike="noStrike" dirty="0">
                          <a:effectLst/>
                        </a:rPr>
                        <a:t>Ice cream</a:t>
                      </a:r>
                      <a:endParaRPr lang="en-GB" sz="700" b="0" i="0" u="none" strike="noStrike" dirty="0">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119</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71949359"/>
                  </a:ext>
                </a:extLst>
              </a:tr>
              <a:tr h="162074">
                <a:tc vMerge="1">
                  <a:txBody>
                    <a:bodyPr/>
                    <a:lstStyle/>
                    <a:p>
                      <a:endParaRPr lang="en-GB"/>
                    </a:p>
                  </a:txBody>
                  <a:tcPr/>
                </a:tc>
                <a:tc>
                  <a:txBody>
                    <a:bodyPr/>
                    <a:lstStyle/>
                    <a:p>
                      <a:pPr algn="l" fontAlgn="b"/>
                      <a:r>
                        <a:rPr lang="en-GB" sz="700" u="none" strike="noStrike">
                          <a:effectLst/>
                        </a:rPr>
                        <a:t>Chocolate Mousse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89</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309257972"/>
                  </a:ext>
                </a:extLst>
              </a:tr>
              <a:tr h="162074">
                <a:tc vMerge="1">
                  <a:txBody>
                    <a:bodyPr/>
                    <a:lstStyle/>
                    <a:p>
                      <a:endParaRPr lang="en-GB"/>
                    </a:p>
                  </a:txBody>
                  <a:tcPr/>
                </a:tc>
                <a:tc>
                  <a:txBody>
                    <a:bodyPr/>
                    <a:lstStyle/>
                    <a:p>
                      <a:pPr algn="l" fontAlgn="b"/>
                      <a:r>
                        <a:rPr lang="en-GB" sz="700" u="none" strike="noStrike">
                          <a:effectLst/>
                        </a:rPr>
                        <a:t>Raspberry Jelly</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a:effectLst/>
                        </a:rPr>
                        <a:t>64</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0</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1868023844"/>
                  </a:ext>
                </a:extLst>
              </a:tr>
              <a:tr h="162074">
                <a:tc vMerge="1">
                  <a:txBody>
                    <a:bodyPr/>
                    <a:lstStyle/>
                    <a:p>
                      <a:endParaRPr lang="en-GB"/>
                    </a:p>
                  </a:txBody>
                  <a:tcPr/>
                </a:tc>
                <a:tc>
                  <a:txBody>
                    <a:bodyPr/>
                    <a:lstStyle/>
                    <a:p>
                      <a:pPr algn="l" fontAlgn="b"/>
                      <a:r>
                        <a:rPr lang="en-GB" sz="700" u="none" strike="noStrike">
                          <a:effectLst/>
                        </a:rPr>
                        <a:t>Fruit in Natural Juice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75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88419989"/>
                  </a:ext>
                </a:extLst>
              </a:tr>
              <a:tr h="162074">
                <a:tc vMerge="1">
                  <a:txBody>
                    <a:bodyPr/>
                    <a:lstStyle/>
                    <a:p>
                      <a:endParaRPr lang="en-GB"/>
                    </a:p>
                  </a:txBody>
                  <a:tcPr/>
                </a:tc>
                <a:tc>
                  <a:txBody>
                    <a:bodyPr/>
                    <a:lstStyle/>
                    <a:p>
                      <a:pPr algn="l" fontAlgn="b"/>
                      <a:r>
                        <a:rPr lang="en-GB" sz="700" u="none" strike="noStrike">
                          <a:effectLst/>
                        </a:rPr>
                        <a:t>Thick and Creamy Yoghurt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141</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578106618"/>
                  </a:ext>
                </a:extLst>
              </a:tr>
              <a:tr h="162074">
                <a:tc vMerge="1">
                  <a:txBody>
                    <a:bodyPr/>
                    <a:lstStyle/>
                    <a:p>
                      <a:endParaRPr lang="en-GB"/>
                    </a:p>
                  </a:txBody>
                  <a:tcPr/>
                </a:tc>
                <a:tc>
                  <a:txBody>
                    <a:bodyPr/>
                    <a:lstStyle/>
                    <a:p>
                      <a:pPr algn="l" fontAlgn="b"/>
                      <a:r>
                        <a:rPr lang="en-GB" sz="700" u="none" strike="noStrike">
                          <a:effectLst/>
                        </a:rPr>
                        <a:t>Natural Low Fat Yoghurt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558754686"/>
                  </a:ext>
                </a:extLst>
              </a:tr>
              <a:tr h="167663">
                <a:tc vMerge="1">
                  <a:txBody>
                    <a:bodyPr/>
                    <a:lstStyle/>
                    <a:p>
                      <a:endParaRPr lang="en-GB"/>
                    </a:p>
                  </a:txBody>
                  <a:tcPr/>
                </a:tc>
                <a:tc>
                  <a:txBody>
                    <a:bodyPr/>
                    <a:lstStyle/>
                    <a:p>
                      <a:pPr algn="l" fontAlgn="b"/>
                      <a:r>
                        <a:rPr lang="en-GB" sz="700" u="none" strike="noStrike">
                          <a:effectLst/>
                        </a:rPr>
                        <a:t>Cheese and Crackers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086446774"/>
                  </a:ext>
                </a:extLst>
              </a:tr>
              <a:tr h="167663">
                <a:tc gridSpan="4">
                  <a:txBody>
                    <a:bodyPr/>
                    <a:lstStyle/>
                    <a:p>
                      <a:pPr algn="l" fontAlgn="b"/>
                      <a:r>
                        <a:rPr lang="en-GB" sz="1400" u="none" strike="noStrike" dirty="0">
                          <a:effectLst/>
                        </a:rPr>
                        <a:t>Dinner</a:t>
                      </a:r>
                      <a:endParaRPr lang="en-GB" sz="1400" b="0" i="0" u="none" strike="noStrike" dirty="0">
                        <a:solidFill>
                          <a:srgbClr val="000000"/>
                        </a:solidFill>
                        <a:effectLst/>
                        <a:latin typeface="Calibri" panose="020F0502020204030204" pitchFamily="34" charset="0"/>
                      </a:endParaRPr>
                    </a:p>
                  </a:txBody>
                  <a:tcPr marL="3876" marR="3876" marT="3876"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42120606"/>
                  </a:ext>
                </a:extLst>
              </a:tr>
              <a:tr h="162074">
                <a:tc rowSpan="3">
                  <a:txBody>
                    <a:bodyPr/>
                    <a:lstStyle/>
                    <a:p>
                      <a:pPr algn="ctr" fontAlgn="ctr"/>
                      <a:r>
                        <a:rPr lang="en-GB" sz="700" u="none" strike="noStrike">
                          <a:effectLst/>
                        </a:rPr>
                        <a:t>Starters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Fruit Juice</a:t>
                      </a:r>
                      <a:endParaRPr lang="en-GB" sz="700" b="0" i="0" u="none" strike="noStrike">
                        <a:solidFill>
                          <a:srgbClr val="000000"/>
                        </a:solidFill>
                        <a:effectLst/>
                        <a:latin typeface="Calibri" panose="020F0502020204030204" pitchFamily="34" charset="0"/>
                      </a:endParaRPr>
                    </a:p>
                  </a:txBody>
                  <a:tcPr marL="3876" marR="3876" marT="3876" marB="0" anchor="b">
                    <a:solidFill>
                      <a:srgbClr val="EAEAEA"/>
                    </a:solidFill>
                  </a:tcPr>
                </a:tc>
                <a:tc>
                  <a:txBody>
                    <a:bodyPr/>
                    <a:lstStyle/>
                    <a:p>
                      <a:pPr algn="ctr" fontAlgn="b"/>
                      <a:r>
                        <a:rPr lang="en-GB" sz="700" u="none" strike="noStrike">
                          <a:effectLst/>
                        </a:rPr>
                        <a:t>38</a:t>
                      </a:r>
                      <a:endParaRPr lang="en-GB" sz="700" b="0" i="0" u="none" strike="noStrike">
                        <a:solidFill>
                          <a:srgbClr val="000000"/>
                        </a:solidFill>
                        <a:effectLst/>
                        <a:latin typeface="Calibri" panose="020F0502020204030204" pitchFamily="34" charset="0"/>
                      </a:endParaRPr>
                    </a:p>
                  </a:txBody>
                  <a:tcPr marL="3876" marR="3876" marT="3876" marB="0" anchor="b">
                    <a:solidFill>
                      <a:srgbClr val="EAEAEA"/>
                    </a:solidFill>
                  </a:tcPr>
                </a:tc>
                <a:tc>
                  <a:txBody>
                    <a:bodyPr/>
                    <a:lstStyle/>
                    <a:p>
                      <a:pPr algn="ctr" fontAlgn="b"/>
                      <a:r>
                        <a:rPr lang="en-GB" sz="700" u="none" strike="noStrike" dirty="0">
                          <a:effectLst/>
                        </a:rPr>
                        <a:t>0</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EAEAEA"/>
                    </a:solidFill>
                  </a:tcPr>
                </a:tc>
                <a:extLst>
                  <a:ext uri="{0D108BD9-81ED-4DB2-BD59-A6C34878D82A}">
                    <a16:rowId xmlns:a16="http://schemas.microsoft.com/office/drawing/2014/main" val="2062785707"/>
                  </a:ext>
                </a:extLst>
              </a:tr>
              <a:tr h="162074">
                <a:tc vMerge="1">
                  <a:txBody>
                    <a:bodyPr/>
                    <a:lstStyle/>
                    <a:p>
                      <a:endParaRPr lang="en-GB"/>
                    </a:p>
                  </a:txBody>
                  <a:tcPr/>
                </a:tc>
                <a:tc>
                  <a:txBody>
                    <a:bodyPr/>
                    <a:lstStyle/>
                    <a:p>
                      <a:pPr algn="l" fontAlgn="b"/>
                      <a:r>
                        <a:rPr lang="en-GB" sz="700" u="none" strike="noStrike" dirty="0">
                          <a:effectLst/>
                        </a:rPr>
                        <a:t>Butternut Squash Soup</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a:effectLst/>
                        </a:rPr>
                        <a:t>108</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3</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2428221589"/>
                  </a:ext>
                </a:extLst>
              </a:tr>
              <a:tr h="167663">
                <a:tc vMerge="1">
                  <a:txBody>
                    <a:bodyPr/>
                    <a:lstStyle/>
                    <a:p>
                      <a:endParaRPr lang="en-GB"/>
                    </a:p>
                  </a:txBody>
                  <a:tcPr/>
                </a:tc>
                <a:tc>
                  <a:txBody>
                    <a:bodyPr/>
                    <a:lstStyle/>
                    <a:p>
                      <a:pPr algn="l" fontAlgn="b"/>
                      <a:r>
                        <a:rPr lang="en-GB" sz="700" u="none" strike="noStrike">
                          <a:effectLst/>
                        </a:rPr>
                        <a:t>Bread roll with spread</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154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dirty="0">
                          <a:effectLst/>
                        </a:rPr>
                        <a:t>4</a:t>
                      </a:r>
                      <a:endParaRPr lang="en-GB" sz="700" b="0" i="0" u="none" strike="noStrike" dirty="0">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738721970"/>
                  </a:ext>
                </a:extLst>
              </a:tr>
              <a:tr h="162074">
                <a:tc rowSpan="2">
                  <a:txBody>
                    <a:bodyPr/>
                    <a:lstStyle/>
                    <a:p>
                      <a:pPr algn="ctr" fontAlgn="ctr"/>
                      <a:r>
                        <a:rPr lang="en-GB" sz="700" u="none" strike="noStrike">
                          <a:effectLst/>
                        </a:rPr>
                        <a:t>Mains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Beef Lasagne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302</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19</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314193054"/>
                  </a:ext>
                </a:extLst>
              </a:tr>
              <a:tr h="197822">
                <a:tc vMerge="1">
                  <a:txBody>
                    <a:bodyPr/>
                    <a:lstStyle/>
                    <a:p>
                      <a:endParaRPr lang="en-GB"/>
                    </a:p>
                  </a:txBody>
                  <a:tcPr/>
                </a:tc>
                <a:tc>
                  <a:txBody>
                    <a:bodyPr/>
                    <a:lstStyle/>
                    <a:p>
                      <a:pPr algn="l" fontAlgn="b"/>
                      <a:r>
                        <a:rPr lang="en-GB" sz="700" u="none" strike="noStrike">
                          <a:effectLst/>
                        </a:rPr>
                        <a:t>Smoked Haddock and Florentine Pasta</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a:effectLst/>
                        </a:rPr>
                        <a:t>264</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15</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2987559411"/>
                  </a:ext>
                </a:extLst>
              </a:tr>
              <a:tr h="162074">
                <a:tc rowSpan="2">
                  <a:txBody>
                    <a:bodyPr/>
                    <a:lstStyle/>
                    <a:p>
                      <a:pPr algn="ctr" fontAlgn="ctr"/>
                      <a:r>
                        <a:rPr lang="en-GB" sz="700" u="none" strike="noStrike">
                          <a:effectLst/>
                        </a:rPr>
                        <a:t>Carbs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Mashed Potato</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a:effectLst/>
                        </a:rPr>
                        <a:t>110</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2</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3368635974"/>
                  </a:ext>
                </a:extLst>
              </a:tr>
              <a:tr h="167663">
                <a:tc vMerge="1">
                  <a:txBody>
                    <a:bodyPr/>
                    <a:lstStyle/>
                    <a:p>
                      <a:endParaRPr lang="en-GB"/>
                    </a:p>
                  </a:txBody>
                  <a:tcPr/>
                </a:tc>
                <a:tc>
                  <a:txBody>
                    <a:bodyPr/>
                    <a:lstStyle/>
                    <a:p>
                      <a:pPr algn="l" fontAlgn="b"/>
                      <a:r>
                        <a:rPr lang="en-GB" sz="700" u="none" strike="noStrike">
                          <a:effectLst/>
                        </a:rPr>
                        <a:t>Boiled Rice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155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4157874035"/>
                  </a:ext>
                </a:extLst>
              </a:tr>
              <a:tr h="162074">
                <a:tc rowSpan="2">
                  <a:txBody>
                    <a:bodyPr/>
                    <a:lstStyle/>
                    <a:p>
                      <a:pPr algn="ctr" fontAlgn="ctr"/>
                      <a:r>
                        <a:rPr lang="en-GB" sz="700" u="none" strike="noStrike">
                          <a:effectLst/>
                        </a:rPr>
                        <a:t>Veg</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Garden Peas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4</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5942236"/>
                  </a:ext>
                </a:extLst>
              </a:tr>
              <a:tr h="167663">
                <a:tc vMerge="1">
                  <a:txBody>
                    <a:bodyPr/>
                    <a:lstStyle/>
                    <a:p>
                      <a:endParaRPr lang="en-GB"/>
                    </a:p>
                  </a:txBody>
                  <a:tcPr/>
                </a:tc>
                <a:tc>
                  <a:txBody>
                    <a:bodyPr/>
                    <a:lstStyle/>
                    <a:p>
                      <a:pPr algn="l" fontAlgn="b"/>
                      <a:r>
                        <a:rPr lang="en-GB" sz="700" u="none" strike="noStrike">
                          <a:effectLst/>
                        </a:rPr>
                        <a:t>Carrots</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a:effectLst/>
                        </a:rPr>
                        <a:t>35</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0</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1834844199"/>
                  </a:ext>
                </a:extLst>
              </a:tr>
              <a:tr h="162074">
                <a:tc rowSpan="9">
                  <a:txBody>
                    <a:bodyPr/>
                    <a:lstStyle/>
                    <a:p>
                      <a:pPr algn="ctr" fontAlgn="ctr"/>
                      <a:r>
                        <a:rPr lang="en-GB" sz="700" u="none" strike="noStrike">
                          <a:effectLst/>
                        </a:rPr>
                        <a:t>Dessert</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Ginger Chocolate Chip Sponge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364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5</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608945207"/>
                  </a:ext>
                </a:extLst>
              </a:tr>
              <a:tr h="162074">
                <a:tc vMerge="1">
                  <a:txBody>
                    <a:bodyPr/>
                    <a:lstStyle/>
                    <a:p>
                      <a:endParaRPr lang="en-GB"/>
                    </a:p>
                  </a:txBody>
                  <a:tcPr/>
                </a:tc>
                <a:tc>
                  <a:txBody>
                    <a:bodyPr/>
                    <a:lstStyle/>
                    <a:p>
                      <a:pPr algn="l" fontAlgn="b"/>
                      <a:r>
                        <a:rPr lang="en-GB" sz="700" u="none" strike="noStrike" dirty="0">
                          <a:effectLst/>
                        </a:rPr>
                        <a:t>Custard</a:t>
                      </a:r>
                      <a:endParaRPr lang="en-GB" sz="700" b="0" i="0" u="none" strike="noStrike" dirty="0">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78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202482398"/>
                  </a:ext>
                </a:extLst>
              </a:tr>
              <a:tr h="162074">
                <a:tc vMerge="1">
                  <a:txBody>
                    <a:bodyPr/>
                    <a:lstStyle/>
                    <a:p>
                      <a:endParaRPr lang="en-GB"/>
                    </a:p>
                  </a:txBody>
                  <a:tcPr/>
                </a:tc>
                <a:tc>
                  <a:txBody>
                    <a:bodyPr/>
                    <a:lstStyle/>
                    <a:p>
                      <a:pPr algn="l" fontAlgn="b"/>
                      <a:r>
                        <a:rPr lang="en-GB" sz="700" u="none" strike="noStrike">
                          <a:effectLst/>
                        </a:rPr>
                        <a:t>Ice cream</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119</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588367884"/>
                  </a:ext>
                </a:extLst>
              </a:tr>
              <a:tr h="162074">
                <a:tc vMerge="1">
                  <a:txBody>
                    <a:bodyPr/>
                    <a:lstStyle/>
                    <a:p>
                      <a:endParaRPr lang="en-GB"/>
                    </a:p>
                  </a:txBody>
                  <a:tcPr/>
                </a:tc>
                <a:tc>
                  <a:txBody>
                    <a:bodyPr/>
                    <a:lstStyle/>
                    <a:p>
                      <a:pPr algn="l" fontAlgn="b"/>
                      <a:r>
                        <a:rPr lang="en-GB" sz="700" u="none" strike="noStrike" dirty="0">
                          <a:effectLst/>
                        </a:rPr>
                        <a:t>Chocolate Mousse</a:t>
                      </a:r>
                      <a:endParaRPr lang="en-GB" sz="700" b="0" i="0" u="none" strike="noStrike" dirty="0">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dirty="0">
                          <a:effectLst/>
                        </a:rPr>
                        <a:t>89</a:t>
                      </a:r>
                      <a:endParaRPr lang="en-GB" sz="700" b="0" i="0" u="none" strike="noStrike" dirty="0">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dirty="0">
                          <a:effectLst/>
                        </a:rPr>
                        <a:t>2</a:t>
                      </a:r>
                      <a:endParaRPr lang="en-GB" sz="700" b="0" i="0" u="none" strike="noStrike" dirty="0">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06807478"/>
                  </a:ext>
                </a:extLst>
              </a:tr>
              <a:tr h="162074">
                <a:tc vMerge="1">
                  <a:txBody>
                    <a:bodyPr/>
                    <a:lstStyle/>
                    <a:p>
                      <a:endParaRPr lang="en-GB"/>
                    </a:p>
                  </a:txBody>
                  <a:tcPr/>
                </a:tc>
                <a:tc>
                  <a:txBody>
                    <a:bodyPr/>
                    <a:lstStyle/>
                    <a:p>
                      <a:pPr algn="l" fontAlgn="b"/>
                      <a:r>
                        <a:rPr lang="en-GB" sz="700" u="none" strike="noStrike" dirty="0">
                          <a:effectLst/>
                        </a:rPr>
                        <a:t>Raspberry Jelly</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EAEAEA"/>
                    </a:solidFill>
                  </a:tcPr>
                </a:tc>
                <a:tc>
                  <a:txBody>
                    <a:bodyPr/>
                    <a:lstStyle/>
                    <a:p>
                      <a:pPr algn="ctr" fontAlgn="b"/>
                      <a:r>
                        <a:rPr lang="en-GB" sz="700" u="none" strike="noStrike" dirty="0">
                          <a:effectLst/>
                        </a:rPr>
                        <a:t>64</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EAEAEA"/>
                    </a:solidFill>
                  </a:tcPr>
                </a:tc>
                <a:tc>
                  <a:txBody>
                    <a:bodyPr/>
                    <a:lstStyle/>
                    <a:p>
                      <a:pPr algn="ctr" fontAlgn="b"/>
                      <a:r>
                        <a:rPr lang="en-GB" sz="700" u="none" strike="noStrike" dirty="0">
                          <a:effectLst/>
                        </a:rPr>
                        <a:t>0</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EAEAEA"/>
                    </a:solidFill>
                  </a:tcPr>
                </a:tc>
                <a:extLst>
                  <a:ext uri="{0D108BD9-81ED-4DB2-BD59-A6C34878D82A}">
                    <a16:rowId xmlns:a16="http://schemas.microsoft.com/office/drawing/2014/main" val="314404812"/>
                  </a:ext>
                </a:extLst>
              </a:tr>
              <a:tr h="162074">
                <a:tc vMerge="1">
                  <a:txBody>
                    <a:bodyPr/>
                    <a:lstStyle/>
                    <a:p>
                      <a:endParaRPr lang="en-GB"/>
                    </a:p>
                  </a:txBody>
                  <a:tcPr/>
                </a:tc>
                <a:tc>
                  <a:txBody>
                    <a:bodyPr/>
                    <a:lstStyle/>
                    <a:p>
                      <a:pPr algn="l" fontAlgn="b"/>
                      <a:r>
                        <a:rPr lang="en-GB" sz="700" u="none" strike="noStrike" dirty="0">
                          <a:effectLst/>
                        </a:rPr>
                        <a:t>Fruit in Natural Juice</a:t>
                      </a:r>
                      <a:endParaRPr lang="en-GB" sz="700" b="0" i="0" u="none" strike="noStrike" dirty="0">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dirty="0">
                          <a:effectLst/>
                        </a:rPr>
                        <a:t>75</a:t>
                      </a:r>
                      <a:endParaRPr lang="en-GB" sz="700" b="0" i="0" u="none" strike="noStrike" dirty="0">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719464738"/>
                  </a:ext>
                </a:extLst>
              </a:tr>
              <a:tr h="0">
                <a:tc vMerge="1">
                  <a:txBody>
                    <a:bodyPr/>
                    <a:lstStyle/>
                    <a:p>
                      <a:endParaRPr lang="en-GB"/>
                    </a:p>
                  </a:txBody>
                  <a:tcPr/>
                </a:tc>
                <a:tc>
                  <a:txBody>
                    <a:bodyPr/>
                    <a:lstStyle/>
                    <a:p>
                      <a:pPr algn="l" fontAlgn="b"/>
                      <a:r>
                        <a:rPr lang="en-GB" sz="700" u="none" strike="noStrike">
                          <a:effectLst/>
                        </a:rPr>
                        <a:t>Thick and Creamy Yoghurt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141</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913316129"/>
                  </a:ext>
                </a:extLst>
              </a:tr>
              <a:tr h="162074">
                <a:tc vMerge="1">
                  <a:txBody>
                    <a:bodyPr/>
                    <a:lstStyle/>
                    <a:p>
                      <a:endParaRPr lang="en-GB"/>
                    </a:p>
                  </a:txBody>
                  <a:tcPr/>
                </a:tc>
                <a:tc>
                  <a:txBody>
                    <a:bodyPr/>
                    <a:lstStyle/>
                    <a:p>
                      <a:pPr algn="l" fontAlgn="b"/>
                      <a:r>
                        <a:rPr lang="en-GB" sz="700" u="none" strike="noStrike" dirty="0">
                          <a:effectLst/>
                        </a:rPr>
                        <a:t>Natural Low Fat Yoghurt </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68</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6</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3678170011"/>
                  </a:ext>
                </a:extLst>
              </a:tr>
              <a:tr h="167663">
                <a:tc vMerge="1">
                  <a:txBody>
                    <a:bodyPr/>
                    <a:lstStyle/>
                    <a:p>
                      <a:endParaRPr lang="en-GB"/>
                    </a:p>
                  </a:txBody>
                  <a:tcPr/>
                </a:tc>
                <a:tc>
                  <a:txBody>
                    <a:bodyPr/>
                    <a:lstStyle/>
                    <a:p>
                      <a:pPr algn="l" fontAlgn="b"/>
                      <a:r>
                        <a:rPr lang="en-GB" sz="700" u="none" strike="noStrike">
                          <a:effectLst/>
                        </a:rPr>
                        <a:t>Cheese and Crackers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dirty="0">
                          <a:effectLst/>
                        </a:rPr>
                        <a:t>6</a:t>
                      </a:r>
                      <a:endParaRPr lang="en-GB" sz="700" b="0" i="0" u="none" strike="noStrike" dirty="0">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797803288"/>
                  </a:ext>
                </a:extLst>
              </a:tr>
            </a:tbl>
          </a:graphicData>
        </a:graphic>
      </p:graphicFrame>
      <p:sp>
        <p:nvSpPr>
          <p:cNvPr id="9" name="TextBox 8">
            <a:extLst>
              <a:ext uri="{FF2B5EF4-FFF2-40B4-BE49-F238E27FC236}">
                <a16:creationId xmlns:a16="http://schemas.microsoft.com/office/drawing/2014/main" id="{A809A431-3EAA-BAC1-1AFE-259027A98308}"/>
              </a:ext>
            </a:extLst>
          </p:cNvPr>
          <p:cNvSpPr txBox="1"/>
          <p:nvPr/>
        </p:nvSpPr>
        <p:spPr>
          <a:xfrm>
            <a:off x="6156176" y="137139"/>
            <a:ext cx="2736304" cy="7017306"/>
          </a:xfrm>
          <a:prstGeom prst="rect">
            <a:avLst/>
          </a:prstGeom>
          <a:noFill/>
        </p:spPr>
        <p:txBody>
          <a:bodyPr wrap="square" rtlCol="0">
            <a:spAutoFit/>
          </a:bodyPr>
          <a:lstStyle/>
          <a:p>
            <a:r>
              <a:rPr lang="en-GB" b="1" dirty="0"/>
              <a:t>Step 2: </a:t>
            </a:r>
            <a:r>
              <a:rPr lang="en-GB" dirty="0"/>
              <a:t>Identify all of the </a:t>
            </a:r>
            <a:r>
              <a:rPr lang="en-GB" b="1" dirty="0"/>
              <a:t>lowest energy options </a:t>
            </a:r>
            <a:r>
              <a:rPr lang="en-GB" dirty="0"/>
              <a:t>for each meal components and add together to get the </a:t>
            </a:r>
            <a:r>
              <a:rPr lang="en-GB" b="1" dirty="0"/>
              <a:t>minimum </a:t>
            </a:r>
            <a:r>
              <a:rPr lang="en-GB" dirty="0"/>
              <a:t>menu capacity for </a:t>
            </a:r>
            <a:r>
              <a:rPr lang="en-GB" b="1" dirty="0"/>
              <a:t>Nutritionally Well patients</a:t>
            </a:r>
            <a:r>
              <a:rPr lang="en-GB" dirty="0"/>
              <a:t>.</a:t>
            </a:r>
          </a:p>
          <a:p>
            <a:endParaRPr lang="en-GB" dirty="0"/>
          </a:p>
          <a:p>
            <a:r>
              <a:rPr lang="en-GB" dirty="0"/>
              <a:t>Compare to nutrition targets from Chapter 9.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 </a:t>
            </a:r>
          </a:p>
        </p:txBody>
      </p:sp>
    </p:spTree>
    <p:extLst>
      <p:ext uri="{BB962C8B-B14F-4D97-AF65-F5344CB8AC3E}">
        <p14:creationId xmlns:p14="http://schemas.microsoft.com/office/powerpoint/2010/main" val="3684841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61F5C0-E47E-4065-AE54-CAF774E81469}"/>
              </a:ext>
            </a:extLst>
          </p:cNvPr>
          <p:cNvSpPr>
            <a:spLocks noGrp="1"/>
          </p:cNvSpPr>
          <p:nvPr>
            <p:ph type="title"/>
          </p:nvPr>
        </p:nvSpPr>
        <p:spPr>
          <a:xfrm>
            <a:off x="556788" y="77955"/>
            <a:ext cx="6567055" cy="611649"/>
          </a:xfrm>
        </p:spPr>
        <p:txBody>
          <a:bodyPr/>
          <a:lstStyle/>
          <a:p>
            <a:pPr algn="l"/>
            <a:r>
              <a:rPr lang="en-GB" sz="2800" dirty="0"/>
              <a:t>Minimum menu capacity</a:t>
            </a:r>
          </a:p>
        </p:txBody>
      </p:sp>
      <p:sp>
        <p:nvSpPr>
          <p:cNvPr id="4" name="Footer Placeholder 3">
            <a:extLst>
              <a:ext uri="{FF2B5EF4-FFF2-40B4-BE49-F238E27FC236}">
                <a16:creationId xmlns:a16="http://schemas.microsoft.com/office/drawing/2014/main" id="{196C88E1-0272-4A71-B307-345053079130}"/>
              </a:ext>
            </a:extLst>
          </p:cNvPr>
          <p:cNvSpPr>
            <a:spLocks noGrp="1"/>
          </p:cNvSpPr>
          <p:nvPr>
            <p:ph type="ftr" sz="quarter" idx="3"/>
            <p:custDataLst>
              <p:tags r:id="rId1"/>
            </p:custDataLst>
          </p:nvPr>
        </p:nvSpPr>
        <p:spPr>
          <a:xfrm>
            <a:off x="0" y="6333439"/>
            <a:ext cx="9144000" cy="365125"/>
          </a:xfrm>
        </p:spPr>
        <p:txBody>
          <a:bodyPr/>
          <a:lstStyle/>
          <a:p>
            <a:r>
              <a:rPr lang="en-US"/>
              <a:t>ISS Classification -</a:t>
            </a:r>
            <a:r>
              <a:rPr lang="en-US">
                <a:solidFill>
                  <a:srgbClr val="000000"/>
                </a:solidFill>
              </a:rPr>
              <a:t> </a:t>
            </a:r>
            <a:r>
              <a:rPr lang="en-US">
                <a:solidFill>
                  <a:srgbClr val="00C000"/>
                </a:solidFill>
              </a:rPr>
              <a:t>Unrestricted</a:t>
            </a:r>
            <a:endParaRPr lang="en-US" dirty="0">
              <a:solidFill>
                <a:srgbClr val="00C000"/>
              </a:solidFill>
            </a:endParaRPr>
          </a:p>
        </p:txBody>
      </p:sp>
      <p:graphicFrame>
        <p:nvGraphicFramePr>
          <p:cNvPr id="5" name="Table 5">
            <a:extLst>
              <a:ext uri="{FF2B5EF4-FFF2-40B4-BE49-F238E27FC236}">
                <a16:creationId xmlns:a16="http://schemas.microsoft.com/office/drawing/2014/main" id="{2769D369-B393-43BB-87AF-3E7587DD6769}"/>
              </a:ext>
            </a:extLst>
          </p:cNvPr>
          <p:cNvGraphicFramePr>
            <a:graphicFrameLocks noGrp="1"/>
          </p:cNvGraphicFramePr>
          <p:nvPr>
            <p:extLst>
              <p:ext uri="{D42A27DB-BD31-4B8C-83A1-F6EECF244321}">
                <p14:modId xmlns:p14="http://schemas.microsoft.com/office/powerpoint/2010/main" val="3477621382"/>
              </p:ext>
            </p:extLst>
          </p:nvPr>
        </p:nvGraphicFramePr>
        <p:xfrm>
          <a:off x="556788" y="564802"/>
          <a:ext cx="7096410" cy="5740400"/>
        </p:xfrm>
        <a:graphic>
          <a:graphicData uri="http://schemas.openxmlformats.org/drawingml/2006/table">
            <a:tbl>
              <a:tblPr firstRow="1" bandRow="1">
                <a:tableStyleId>{5C22544A-7EE6-4342-B048-85BDC9FD1C3A}</a:tableStyleId>
              </a:tblPr>
              <a:tblGrid>
                <a:gridCol w="1030586">
                  <a:extLst>
                    <a:ext uri="{9D8B030D-6E8A-4147-A177-3AD203B41FA5}">
                      <a16:colId xmlns:a16="http://schemas.microsoft.com/office/drawing/2014/main" val="3095144253"/>
                    </a:ext>
                  </a:extLst>
                </a:gridCol>
                <a:gridCol w="2336554">
                  <a:extLst>
                    <a:ext uri="{9D8B030D-6E8A-4147-A177-3AD203B41FA5}">
                      <a16:colId xmlns:a16="http://schemas.microsoft.com/office/drawing/2014/main" val="186035125"/>
                    </a:ext>
                  </a:extLst>
                </a:gridCol>
                <a:gridCol w="1296144">
                  <a:extLst>
                    <a:ext uri="{9D8B030D-6E8A-4147-A177-3AD203B41FA5}">
                      <a16:colId xmlns:a16="http://schemas.microsoft.com/office/drawing/2014/main" val="2894593814"/>
                    </a:ext>
                  </a:extLst>
                </a:gridCol>
                <a:gridCol w="1296144">
                  <a:extLst>
                    <a:ext uri="{9D8B030D-6E8A-4147-A177-3AD203B41FA5}">
                      <a16:colId xmlns:a16="http://schemas.microsoft.com/office/drawing/2014/main" val="1584908362"/>
                    </a:ext>
                  </a:extLst>
                </a:gridCol>
                <a:gridCol w="1136982">
                  <a:extLst>
                    <a:ext uri="{9D8B030D-6E8A-4147-A177-3AD203B41FA5}">
                      <a16:colId xmlns:a16="http://schemas.microsoft.com/office/drawing/2014/main" val="4272124995"/>
                    </a:ext>
                  </a:extLst>
                </a:gridCol>
              </a:tblGrid>
              <a:tr h="370840">
                <a:tc>
                  <a:txBody>
                    <a:bodyPr/>
                    <a:lstStyle/>
                    <a:p>
                      <a:endParaRPr lang="en-GB" dirty="0"/>
                    </a:p>
                  </a:txBody>
                  <a:tcPr/>
                </a:tc>
                <a:tc>
                  <a:txBody>
                    <a:bodyPr/>
                    <a:lstStyle/>
                    <a:p>
                      <a:r>
                        <a:rPr lang="en-GB" dirty="0"/>
                        <a:t>Daily Min</a:t>
                      </a:r>
                    </a:p>
                  </a:txBody>
                  <a:tcPr/>
                </a:tc>
                <a:tc>
                  <a:txBody>
                    <a:bodyPr/>
                    <a:lstStyle/>
                    <a:p>
                      <a:r>
                        <a:rPr lang="en-GB" dirty="0"/>
                        <a:t>Kcal</a:t>
                      </a:r>
                    </a:p>
                  </a:txBody>
                  <a:tcPr/>
                </a:tc>
                <a:tc>
                  <a:txBody>
                    <a:bodyPr/>
                    <a:lstStyle/>
                    <a:p>
                      <a:r>
                        <a:rPr lang="en-GB" dirty="0"/>
                        <a:t>Protein (g)</a:t>
                      </a:r>
                    </a:p>
                  </a:txBody>
                  <a:tcPr/>
                </a:tc>
                <a:tc>
                  <a:txBody>
                    <a:bodyPr/>
                    <a:lstStyle/>
                    <a:p>
                      <a:r>
                        <a:rPr lang="en-GB" dirty="0"/>
                        <a:t>% energy</a:t>
                      </a:r>
                    </a:p>
                  </a:txBody>
                  <a:tcPr/>
                </a:tc>
                <a:extLst>
                  <a:ext uri="{0D108BD9-81ED-4DB2-BD59-A6C34878D82A}">
                    <a16:rowId xmlns:a16="http://schemas.microsoft.com/office/drawing/2014/main" val="3196852736"/>
                  </a:ext>
                </a:extLst>
              </a:tr>
              <a:tr h="370840">
                <a:tc>
                  <a:txBody>
                    <a:bodyPr/>
                    <a:lstStyle/>
                    <a:p>
                      <a:r>
                        <a:rPr lang="en-GB" dirty="0"/>
                        <a:t>Fixed</a:t>
                      </a:r>
                    </a:p>
                  </a:txBody>
                  <a:tcPr>
                    <a:solidFill>
                      <a:schemeClr val="accent4">
                        <a:lumMod val="20000"/>
                        <a:lumOff val="80000"/>
                      </a:schemeClr>
                    </a:solidFill>
                  </a:tcPr>
                </a:tc>
                <a:tc>
                  <a:txBody>
                    <a:bodyPr/>
                    <a:lstStyle/>
                    <a:p>
                      <a:r>
                        <a:rPr lang="en-GB" sz="1600" dirty="0"/>
                        <a:t>Nutritionally well Breakfast</a:t>
                      </a:r>
                    </a:p>
                  </a:txBody>
                  <a:tcPr>
                    <a:solidFill>
                      <a:schemeClr val="accent4">
                        <a:lumMod val="20000"/>
                        <a:lumOff val="80000"/>
                      </a:schemeClr>
                    </a:solidFill>
                  </a:tcPr>
                </a:tc>
                <a:tc>
                  <a:txBody>
                    <a:bodyPr/>
                    <a:lstStyle/>
                    <a:p>
                      <a:r>
                        <a:rPr lang="en-GB" dirty="0"/>
                        <a:t>400</a:t>
                      </a:r>
                    </a:p>
                  </a:txBody>
                  <a:tcPr>
                    <a:solidFill>
                      <a:schemeClr val="accent4">
                        <a:lumMod val="20000"/>
                        <a:lumOff val="80000"/>
                      </a:schemeClr>
                    </a:solidFill>
                  </a:tcPr>
                </a:tc>
                <a:tc>
                  <a:txBody>
                    <a:bodyPr/>
                    <a:lstStyle/>
                    <a:p>
                      <a:r>
                        <a:rPr lang="en-GB" dirty="0"/>
                        <a:t>10</a:t>
                      </a:r>
                    </a:p>
                  </a:txBody>
                  <a:tcPr>
                    <a:solidFill>
                      <a:schemeClr val="accent4">
                        <a:lumMod val="20000"/>
                        <a:lumOff val="80000"/>
                      </a:schemeClr>
                    </a:solidFill>
                  </a:tcPr>
                </a:tc>
                <a:tc>
                  <a:txBody>
                    <a:bodyPr/>
                    <a:lstStyle/>
                    <a:p>
                      <a:endParaRPr lang="en-GB"/>
                    </a:p>
                  </a:txBody>
                  <a:tcPr>
                    <a:solidFill>
                      <a:schemeClr val="accent4">
                        <a:lumMod val="20000"/>
                        <a:lumOff val="80000"/>
                      </a:schemeClr>
                    </a:solidFill>
                  </a:tcPr>
                </a:tc>
                <a:extLst>
                  <a:ext uri="{0D108BD9-81ED-4DB2-BD59-A6C34878D82A}">
                    <a16:rowId xmlns:a16="http://schemas.microsoft.com/office/drawing/2014/main" val="3777137898"/>
                  </a:ext>
                </a:extLst>
              </a:tr>
              <a:tr h="370840">
                <a:tc>
                  <a:txBody>
                    <a:bodyPr/>
                    <a:lstStyle/>
                    <a:p>
                      <a:endParaRPr lang="en-GB" dirty="0"/>
                    </a:p>
                  </a:txBody>
                  <a:tcPr>
                    <a:solidFill>
                      <a:schemeClr val="accent4">
                        <a:lumMod val="20000"/>
                        <a:lumOff val="80000"/>
                      </a:schemeClr>
                    </a:solidFill>
                  </a:tcPr>
                </a:tc>
                <a:tc>
                  <a:txBody>
                    <a:bodyPr/>
                    <a:lstStyle/>
                    <a:p>
                      <a:r>
                        <a:rPr lang="en-GB" sz="1600" dirty="0"/>
                        <a:t>Snacks</a:t>
                      </a:r>
                    </a:p>
                  </a:txBody>
                  <a:tcPr>
                    <a:solidFill>
                      <a:schemeClr val="accent4">
                        <a:lumMod val="20000"/>
                        <a:lumOff val="80000"/>
                      </a:schemeClr>
                    </a:solidFill>
                  </a:tcPr>
                </a:tc>
                <a:tc>
                  <a:txBody>
                    <a:bodyPr/>
                    <a:lstStyle/>
                    <a:p>
                      <a:r>
                        <a:rPr lang="en-GB" dirty="0"/>
                        <a:t>150</a:t>
                      </a:r>
                    </a:p>
                  </a:txBody>
                  <a:tcPr>
                    <a:solidFill>
                      <a:schemeClr val="accent4">
                        <a:lumMod val="20000"/>
                        <a:lumOff val="80000"/>
                      </a:schemeClr>
                    </a:solidFill>
                  </a:tcPr>
                </a:tc>
                <a:tc>
                  <a:txBody>
                    <a:bodyPr/>
                    <a:lstStyle/>
                    <a:p>
                      <a:r>
                        <a:rPr lang="en-GB" dirty="0"/>
                        <a:t>2</a:t>
                      </a:r>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extLst>
                  <a:ext uri="{0D108BD9-81ED-4DB2-BD59-A6C34878D82A}">
                    <a16:rowId xmlns:a16="http://schemas.microsoft.com/office/drawing/2014/main" val="3135685111"/>
                  </a:ext>
                </a:extLst>
              </a:tr>
              <a:tr h="370840">
                <a:tc>
                  <a:txBody>
                    <a:bodyPr/>
                    <a:lstStyle/>
                    <a:p>
                      <a:endParaRPr lang="en-GB" dirty="0"/>
                    </a:p>
                  </a:txBody>
                  <a:tcPr>
                    <a:solidFill>
                      <a:schemeClr val="accent4">
                        <a:lumMod val="20000"/>
                        <a:lumOff val="80000"/>
                      </a:schemeClr>
                    </a:solidFill>
                  </a:tcPr>
                </a:tc>
                <a:tc>
                  <a:txBody>
                    <a:bodyPr/>
                    <a:lstStyle/>
                    <a:p>
                      <a:r>
                        <a:rPr lang="en-GB" sz="1600" dirty="0"/>
                        <a:t>Beverages</a:t>
                      </a:r>
                    </a:p>
                  </a:txBody>
                  <a:tcPr>
                    <a:solidFill>
                      <a:schemeClr val="accent4">
                        <a:lumMod val="20000"/>
                        <a:lumOff val="80000"/>
                      </a:schemeClr>
                    </a:solidFill>
                  </a:tcPr>
                </a:tc>
                <a:tc>
                  <a:txBody>
                    <a:bodyPr/>
                    <a:lstStyle/>
                    <a:p>
                      <a:r>
                        <a:rPr lang="en-GB" dirty="0"/>
                        <a:t>184</a:t>
                      </a:r>
                    </a:p>
                  </a:txBody>
                  <a:tcPr>
                    <a:solidFill>
                      <a:schemeClr val="accent4">
                        <a:lumMod val="20000"/>
                        <a:lumOff val="80000"/>
                      </a:schemeClr>
                    </a:solidFill>
                  </a:tcPr>
                </a:tc>
                <a:tc>
                  <a:txBody>
                    <a:bodyPr/>
                    <a:lstStyle/>
                    <a:p>
                      <a:r>
                        <a:rPr lang="en-GB" dirty="0"/>
                        <a:t>14</a:t>
                      </a:r>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extLst>
                  <a:ext uri="{0D108BD9-81ED-4DB2-BD59-A6C34878D82A}">
                    <a16:rowId xmlns:a16="http://schemas.microsoft.com/office/drawing/2014/main" val="219774507"/>
                  </a:ext>
                </a:extLst>
              </a:tr>
              <a:tr h="370840">
                <a:tc>
                  <a:txBody>
                    <a:bodyPr/>
                    <a:lstStyle/>
                    <a:p>
                      <a:endParaRPr lang="en-GB" dirty="0"/>
                    </a:p>
                  </a:txBody>
                  <a:tcPr>
                    <a:solidFill>
                      <a:schemeClr val="accent4">
                        <a:lumMod val="60000"/>
                        <a:lumOff val="40000"/>
                      </a:schemeClr>
                    </a:solidFill>
                  </a:tcPr>
                </a:tc>
                <a:tc>
                  <a:txBody>
                    <a:bodyPr/>
                    <a:lstStyle/>
                    <a:p>
                      <a:r>
                        <a:rPr lang="en-GB" sz="1600" dirty="0"/>
                        <a:t>Fixed Total</a:t>
                      </a:r>
                    </a:p>
                  </a:txBody>
                  <a:tcPr>
                    <a:solidFill>
                      <a:schemeClr val="accent4">
                        <a:lumMod val="60000"/>
                        <a:lumOff val="40000"/>
                      </a:schemeClr>
                    </a:solidFill>
                  </a:tcPr>
                </a:tc>
                <a:tc>
                  <a:txBody>
                    <a:bodyPr/>
                    <a:lstStyle/>
                    <a:p>
                      <a:r>
                        <a:rPr lang="en-GB" dirty="0"/>
                        <a:t>734</a:t>
                      </a:r>
                    </a:p>
                  </a:txBody>
                  <a:tcPr>
                    <a:solidFill>
                      <a:schemeClr val="accent4">
                        <a:lumMod val="60000"/>
                        <a:lumOff val="40000"/>
                      </a:schemeClr>
                    </a:solidFill>
                  </a:tcPr>
                </a:tc>
                <a:tc>
                  <a:txBody>
                    <a:bodyPr/>
                    <a:lstStyle/>
                    <a:p>
                      <a:r>
                        <a:rPr lang="en-GB" dirty="0"/>
                        <a:t>26</a:t>
                      </a:r>
                    </a:p>
                  </a:txBody>
                  <a:tcPr>
                    <a:solidFill>
                      <a:schemeClr val="accent4">
                        <a:lumMod val="60000"/>
                        <a:lumOff val="40000"/>
                      </a:schemeClr>
                    </a:solidFill>
                  </a:tcPr>
                </a:tc>
                <a:tc>
                  <a:txBody>
                    <a:bodyPr/>
                    <a:lstStyle/>
                    <a:p>
                      <a:r>
                        <a:rPr lang="en-GB" dirty="0"/>
                        <a:t>39%</a:t>
                      </a:r>
                    </a:p>
                  </a:txBody>
                  <a:tcPr>
                    <a:solidFill>
                      <a:schemeClr val="accent4">
                        <a:lumMod val="60000"/>
                        <a:lumOff val="40000"/>
                      </a:schemeClr>
                    </a:solidFill>
                  </a:tcPr>
                </a:tc>
                <a:extLst>
                  <a:ext uri="{0D108BD9-81ED-4DB2-BD59-A6C34878D82A}">
                    <a16:rowId xmlns:a16="http://schemas.microsoft.com/office/drawing/2014/main" val="1169009101"/>
                  </a:ext>
                </a:extLst>
              </a:tr>
              <a:tr h="370840">
                <a:tc>
                  <a:txBody>
                    <a:bodyPr/>
                    <a:lstStyle/>
                    <a:p>
                      <a:r>
                        <a:rPr lang="en-GB" sz="1400" dirty="0">
                          <a:solidFill>
                            <a:schemeClr val="bg1"/>
                          </a:solidFill>
                        </a:rPr>
                        <a:t>Variable 1. </a:t>
                      </a:r>
                    </a:p>
                    <a:p>
                      <a:r>
                        <a:rPr lang="en-GB" sz="1400" dirty="0">
                          <a:solidFill>
                            <a:schemeClr val="bg1"/>
                          </a:solidFill>
                        </a:rPr>
                        <a:t>Lunch</a:t>
                      </a:r>
                    </a:p>
                  </a:txBody>
                  <a:tcPr>
                    <a:solidFill>
                      <a:schemeClr val="accent2"/>
                    </a:solidFill>
                  </a:tcPr>
                </a:tc>
                <a:tc>
                  <a:txBody>
                    <a:bodyPr/>
                    <a:lstStyle/>
                    <a:p>
                      <a:r>
                        <a:rPr lang="en-GB" sz="1600" dirty="0">
                          <a:solidFill>
                            <a:schemeClr val="bg1"/>
                          </a:solidFill>
                        </a:rPr>
                        <a:t>Fruit juice</a:t>
                      </a:r>
                    </a:p>
                  </a:txBody>
                  <a:tcPr>
                    <a:solidFill>
                      <a:schemeClr val="accent2"/>
                    </a:solidFill>
                  </a:tcPr>
                </a:tc>
                <a:tc>
                  <a:txBody>
                    <a:bodyPr/>
                    <a:lstStyle/>
                    <a:p>
                      <a:r>
                        <a:rPr lang="en-GB" dirty="0">
                          <a:solidFill>
                            <a:schemeClr val="bg1"/>
                          </a:solidFill>
                        </a:rPr>
                        <a:t>38</a:t>
                      </a:r>
                    </a:p>
                  </a:txBody>
                  <a:tcPr>
                    <a:solidFill>
                      <a:schemeClr val="accent2"/>
                    </a:solidFill>
                  </a:tcPr>
                </a:tc>
                <a:tc>
                  <a:txBody>
                    <a:bodyPr/>
                    <a:lstStyle/>
                    <a:p>
                      <a:r>
                        <a:rPr lang="en-GB" dirty="0">
                          <a:solidFill>
                            <a:schemeClr val="bg1"/>
                          </a:solidFill>
                        </a:rPr>
                        <a:t>0</a:t>
                      </a:r>
                    </a:p>
                  </a:txBody>
                  <a:tcPr>
                    <a:solidFill>
                      <a:schemeClr val="accent2"/>
                    </a:solidFill>
                  </a:tcPr>
                </a:tc>
                <a:tc>
                  <a:txBody>
                    <a:bodyPr/>
                    <a:lstStyle/>
                    <a:p>
                      <a:endParaRPr lang="en-GB"/>
                    </a:p>
                  </a:txBody>
                  <a:tcPr>
                    <a:solidFill>
                      <a:schemeClr val="accent2"/>
                    </a:solidFill>
                  </a:tcPr>
                </a:tc>
                <a:extLst>
                  <a:ext uri="{0D108BD9-81ED-4DB2-BD59-A6C34878D82A}">
                    <a16:rowId xmlns:a16="http://schemas.microsoft.com/office/drawing/2014/main" val="597567366"/>
                  </a:ext>
                </a:extLst>
              </a:tr>
              <a:tr h="370840">
                <a:tc>
                  <a:txBody>
                    <a:bodyPr/>
                    <a:lstStyle/>
                    <a:p>
                      <a:endParaRPr lang="en-GB" dirty="0">
                        <a:solidFill>
                          <a:schemeClr val="bg1"/>
                        </a:solidFill>
                      </a:endParaRPr>
                    </a:p>
                  </a:txBody>
                  <a:tcPr>
                    <a:solidFill>
                      <a:schemeClr val="accent2"/>
                    </a:solidFill>
                  </a:tcPr>
                </a:tc>
                <a:tc>
                  <a:txBody>
                    <a:bodyPr/>
                    <a:lstStyle/>
                    <a:p>
                      <a:r>
                        <a:rPr lang="en-GB" sz="1600" dirty="0">
                          <a:solidFill>
                            <a:schemeClr val="bg1"/>
                          </a:solidFill>
                        </a:rPr>
                        <a:t>Meal (salmon + potatoes + vegetable medley)</a:t>
                      </a:r>
                    </a:p>
                  </a:txBody>
                  <a:tcPr>
                    <a:solidFill>
                      <a:schemeClr val="accent2"/>
                    </a:solidFill>
                  </a:tcPr>
                </a:tc>
                <a:tc>
                  <a:txBody>
                    <a:bodyPr/>
                    <a:lstStyle/>
                    <a:p>
                      <a:r>
                        <a:rPr lang="en-GB" dirty="0">
                          <a:solidFill>
                            <a:schemeClr val="bg1"/>
                          </a:solidFill>
                        </a:rPr>
                        <a:t>445</a:t>
                      </a:r>
                    </a:p>
                  </a:txBody>
                  <a:tcPr>
                    <a:solidFill>
                      <a:schemeClr val="accent2"/>
                    </a:solidFill>
                  </a:tcPr>
                </a:tc>
                <a:tc>
                  <a:txBody>
                    <a:bodyPr/>
                    <a:lstStyle/>
                    <a:p>
                      <a:r>
                        <a:rPr lang="en-GB" dirty="0">
                          <a:solidFill>
                            <a:schemeClr val="bg1"/>
                          </a:solidFill>
                        </a:rPr>
                        <a:t>27</a:t>
                      </a:r>
                    </a:p>
                  </a:txBody>
                  <a:tcPr>
                    <a:solidFill>
                      <a:schemeClr val="accent2"/>
                    </a:solidFill>
                  </a:tcPr>
                </a:tc>
                <a:tc>
                  <a:txBody>
                    <a:bodyPr/>
                    <a:lstStyle/>
                    <a:p>
                      <a:endParaRPr lang="en-GB"/>
                    </a:p>
                  </a:txBody>
                  <a:tcPr>
                    <a:solidFill>
                      <a:schemeClr val="accent2"/>
                    </a:solidFill>
                  </a:tcPr>
                </a:tc>
                <a:extLst>
                  <a:ext uri="{0D108BD9-81ED-4DB2-BD59-A6C34878D82A}">
                    <a16:rowId xmlns:a16="http://schemas.microsoft.com/office/drawing/2014/main" val="683890510"/>
                  </a:ext>
                </a:extLst>
              </a:tr>
              <a:tr h="370840">
                <a:tc>
                  <a:txBody>
                    <a:bodyPr/>
                    <a:lstStyle/>
                    <a:p>
                      <a:endParaRPr lang="en-GB">
                        <a:solidFill>
                          <a:schemeClr val="bg1"/>
                        </a:solidFill>
                      </a:endParaRPr>
                    </a:p>
                  </a:txBody>
                  <a:tcPr>
                    <a:solidFill>
                      <a:schemeClr val="accent2"/>
                    </a:solidFill>
                  </a:tcPr>
                </a:tc>
                <a:tc>
                  <a:txBody>
                    <a:bodyPr/>
                    <a:lstStyle/>
                    <a:p>
                      <a:r>
                        <a:rPr lang="en-GB" sz="1600" dirty="0">
                          <a:solidFill>
                            <a:schemeClr val="bg1"/>
                          </a:solidFill>
                        </a:rPr>
                        <a:t>Raspberry jelly</a:t>
                      </a:r>
                    </a:p>
                  </a:txBody>
                  <a:tcPr>
                    <a:solidFill>
                      <a:schemeClr val="accent2"/>
                    </a:solidFill>
                  </a:tcPr>
                </a:tc>
                <a:tc>
                  <a:txBody>
                    <a:bodyPr/>
                    <a:lstStyle/>
                    <a:p>
                      <a:r>
                        <a:rPr lang="en-GB" dirty="0">
                          <a:solidFill>
                            <a:schemeClr val="bg1"/>
                          </a:solidFill>
                        </a:rPr>
                        <a:t>64</a:t>
                      </a:r>
                    </a:p>
                  </a:txBody>
                  <a:tcPr>
                    <a:solidFill>
                      <a:schemeClr val="accent2"/>
                    </a:solidFill>
                  </a:tcPr>
                </a:tc>
                <a:tc>
                  <a:txBody>
                    <a:bodyPr/>
                    <a:lstStyle/>
                    <a:p>
                      <a:r>
                        <a:rPr lang="en-GB" dirty="0">
                          <a:solidFill>
                            <a:schemeClr val="bg1"/>
                          </a:solidFill>
                        </a:rPr>
                        <a:t>0</a:t>
                      </a:r>
                    </a:p>
                  </a:txBody>
                  <a:tcPr>
                    <a:solidFill>
                      <a:schemeClr val="accent2"/>
                    </a:solidFill>
                  </a:tcPr>
                </a:tc>
                <a:tc>
                  <a:txBody>
                    <a:bodyPr/>
                    <a:lstStyle/>
                    <a:p>
                      <a:endParaRPr lang="en-GB" dirty="0"/>
                    </a:p>
                  </a:txBody>
                  <a:tcPr>
                    <a:solidFill>
                      <a:schemeClr val="accent2"/>
                    </a:solidFill>
                  </a:tcPr>
                </a:tc>
                <a:extLst>
                  <a:ext uri="{0D108BD9-81ED-4DB2-BD59-A6C34878D82A}">
                    <a16:rowId xmlns:a16="http://schemas.microsoft.com/office/drawing/2014/main" val="4019367663"/>
                  </a:ext>
                </a:extLst>
              </a:tr>
              <a:tr h="370840">
                <a:tc>
                  <a:txBody>
                    <a:bodyPr/>
                    <a:lstStyle/>
                    <a:p>
                      <a:r>
                        <a:rPr lang="en-GB" sz="1400" dirty="0">
                          <a:solidFill>
                            <a:schemeClr val="bg1"/>
                          </a:solidFill>
                        </a:rPr>
                        <a:t>Variable 2.</a:t>
                      </a:r>
                    </a:p>
                    <a:p>
                      <a:r>
                        <a:rPr lang="en-GB" sz="1400" dirty="0">
                          <a:solidFill>
                            <a:schemeClr val="bg1"/>
                          </a:solidFill>
                        </a:rPr>
                        <a:t> Dinner</a:t>
                      </a:r>
                    </a:p>
                  </a:txBody>
                  <a:tcPr>
                    <a:solidFill>
                      <a:schemeClr val="accent4"/>
                    </a:solidFill>
                  </a:tcPr>
                </a:tc>
                <a:tc>
                  <a:txBody>
                    <a:bodyPr/>
                    <a:lstStyle/>
                    <a:p>
                      <a:r>
                        <a:rPr lang="en-GB" sz="1600" dirty="0">
                          <a:solidFill>
                            <a:schemeClr val="bg1"/>
                          </a:solidFill>
                        </a:rPr>
                        <a:t>Butternut Squash Soup</a:t>
                      </a:r>
                    </a:p>
                  </a:txBody>
                  <a:tcPr>
                    <a:solidFill>
                      <a:schemeClr val="accent4"/>
                    </a:solidFill>
                  </a:tcPr>
                </a:tc>
                <a:tc>
                  <a:txBody>
                    <a:bodyPr/>
                    <a:lstStyle/>
                    <a:p>
                      <a:r>
                        <a:rPr lang="en-GB" dirty="0">
                          <a:solidFill>
                            <a:schemeClr val="bg1"/>
                          </a:solidFill>
                        </a:rPr>
                        <a:t>108</a:t>
                      </a:r>
                    </a:p>
                  </a:txBody>
                  <a:tcPr>
                    <a:solidFill>
                      <a:schemeClr val="accent4"/>
                    </a:solidFill>
                  </a:tcPr>
                </a:tc>
                <a:tc>
                  <a:txBody>
                    <a:bodyPr/>
                    <a:lstStyle/>
                    <a:p>
                      <a:r>
                        <a:rPr lang="en-GB" dirty="0">
                          <a:solidFill>
                            <a:schemeClr val="bg1"/>
                          </a:solidFill>
                        </a:rPr>
                        <a:t>3</a:t>
                      </a:r>
                    </a:p>
                  </a:txBody>
                  <a:tcPr>
                    <a:solidFill>
                      <a:schemeClr val="accent4"/>
                    </a:solidFill>
                  </a:tcPr>
                </a:tc>
                <a:tc>
                  <a:txBody>
                    <a:bodyPr/>
                    <a:lstStyle/>
                    <a:p>
                      <a:endParaRPr lang="en-GB" dirty="0"/>
                    </a:p>
                  </a:txBody>
                  <a:tcPr>
                    <a:solidFill>
                      <a:schemeClr val="accent4"/>
                    </a:solidFill>
                  </a:tcPr>
                </a:tc>
                <a:extLst>
                  <a:ext uri="{0D108BD9-81ED-4DB2-BD59-A6C34878D82A}">
                    <a16:rowId xmlns:a16="http://schemas.microsoft.com/office/drawing/2014/main" val="3462408643"/>
                  </a:ext>
                </a:extLst>
              </a:tr>
              <a:tr h="545654">
                <a:tc>
                  <a:txBody>
                    <a:bodyPr/>
                    <a:lstStyle/>
                    <a:p>
                      <a:endParaRPr lang="en-GB" sz="1400" dirty="0">
                        <a:solidFill>
                          <a:schemeClr val="bg1"/>
                        </a:solidFill>
                      </a:endParaRPr>
                    </a:p>
                  </a:txBody>
                  <a:tcPr>
                    <a:solidFill>
                      <a:schemeClr val="accent4"/>
                    </a:solidFill>
                  </a:tcPr>
                </a:tc>
                <a:tc>
                  <a:txBody>
                    <a:bodyPr/>
                    <a:lstStyle/>
                    <a:p>
                      <a:r>
                        <a:rPr lang="en-GB" sz="1600" dirty="0">
                          <a:solidFill>
                            <a:schemeClr val="bg1"/>
                          </a:solidFill>
                        </a:rPr>
                        <a:t>Meal (haddock pasta + mash + carrots)</a:t>
                      </a:r>
                    </a:p>
                  </a:txBody>
                  <a:tcPr>
                    <a:solidFill>
                      <a:schemeClr val="accent4"/>
                    </a:solidFill>
                  </a:tcPr>
                </a:tc>
                <a:tc>
                  <a:txBody>
                    <a:bodyPr/>
                    <a:lstStyle/>
                    <a:p>
                      <a:r>
                        <a:rPr lang="en-GB" dirty="0">
                          <a:solidFill>
                            <a:schemeClr val="bg1"/>
                          </a:solidFill>
                        </a:rPr>
                        <a:t>409</a:t>
                      </a:r>
                    </a:p>
                  </a:txBody>
                  <a:tcPr>
                    <a:solidFill>
                      <a:schemeClr val="accent4"/>
                    </a:solidFill>
                  </a:tcPr>
                </a:tc>
                <a:tc>
                  <a:txBody>
                    <a:bodyPr/>
                    <a:lstStyle/>
                    <a:p>
                      <a:r>
                        <a:rPr lang="en-GB" dirty="0">
                          <a:solidFill>
                            <a:schemeClr val="bg1"/>
                          </a:solidFill>
                        </a:rPr>
                        <a:t>17</a:t>
                      </a:r>
                    </a:p>
                  </a:txBody>
                  <a:tcPr>
                    <a:solidFill>
                      <a:schemeClr val="accent4"/>
                    </a:solidFill>
                  </a:tcPr>
                </a:tc>
                <a:tc>
                  <a:txBody>
                    <a:bodyPr/>
                    <a:lstStyle/>
                    <a:p>
                      <a:endParaRPr lang="en-GB" dirty="0"/>
                    </a:p>
                  </a:txBody>
                  <a:tcPr>
                    <a:solidFill>
                      <a:schemeClr val="accent4"/>
                    </a:solidFill>
                  </a:tcPr>
                </a:tc>
                <a:extLst>
                  <a:ext uri="{0D108BD9-81ED-4DB2-BD59-A6C34878D82A}">
                    <a16:rowId xmlns:a16="http://schemas.microsoft.com/office/drawing/2014/main" val="2535155670"/>
                  </a:ext>
                </a:extLst>
              </a:tr>
              <a:tr h="370840">
                <a:tc>
                  <a:txBody>
                    <a:bodyPr/>
                    <a:lstStyle/>
                    <a:p>
                      <a:endParaRPr lang="en-GB" sz="1400" dirty="0">
                        <a:solidFill>
                          <a:schemeClr val="bg1"/>
                        </a:solidFill>
                      </a:endParaRPr>
                    </a:p>
                  </a:txBody>
                  <a:tcPr>
                    <a:solidFill>
                      <a:schemeClr val="accent4"/>
                    </a:solidFill>
                  </a:tcPr>
                </a:tc>
                <a:tc>
                  <a:txBody>
                    <a:bodyPr/>
                    <a:lstStyle/>
                    <a:p>
                      <a:r>
                        <a:rPr lang="en-GB" sz="1600" dirty="0">
                          <a:solidFill>
                            <a:schemeClr val="bg1"/>
                          </a:solidFill>
                        </a:rPr>
                        <a:t>Low Fat Natural Yoghurt</a:t>
                      </a:r>
                    </a:p>
                  </a:txBody>
                  <a:tcPr>
                    <a:solidFill>
                      <a:schemeClr val="accent4"/>
                    </a:solidFill>
                  </a:tcPr>
                </a:tc>
                <a:tc>
                  <a:txBody>
                    <a:bodyPr/>
                    <a:lstStyle/>
                    <a:p>
                      <a:r>
                        <a:rPr lang="en-GB" dirty="0">
                          <a:solidFill>
                            <a:schemeClr val="bg1"/>
                          </a:solidFill>
                        </a:rPr>
                        <a:t>68</a:t>
                      </a:r>
                    </a:p>
                  </a:txBody>
                  <a:tcPr>
                    <a:solidFill>
                      <a:schemeClr val="accent4"/>
                    </a:solidFill>
                  </a:tcPr>
                </a:tc>
                <a:tc>
                  <a:txBody>
                    <a:bodyPr/>
                    <a:lstStyle/>
                    <a:p>
                      <a:r>
                        <a:rPr lang="en-GB" dirty="0">
                          <a:solidFill>
                            <a:schemeClr val="bg1"/>
                          </a:solidFill>
                        </a:rPr>
                        <a:t>6</a:t>
                      </a:r>
                    </a:p>
                  </a:txBody>
                  <a:tcPr>
                    <a:solidFill>
                      <a:schemeClr val="accent4"/>
                    </a:solidFill>
                  </a:tcPr>
                </a:tc>
                <a:tc>
                  <a:txBody>
                    <a:bodyPr/>
                    <a:lstStyle/>
                    <a:p>
                      <a:endParaRPr lang="en-GB" dirty="0"/>
                    </a:p>
                  </a:txBody>
                  <a:tcPr>
                    <a:solidFill>
                      <a:schemeClr val="accent4"/>
                    </a:solidFill>
                  </a:tcPr>
                </a:tc>
                <a:extLst>
                  <a:ext uri="{0D108BD9-81ED-4DB2-BD59-A6C34878D82A}">
                    <a16:rowId xmlns:a16="http://schemas.microsoft.com/office/drawing/2014/main" val="252809572"/>
                  </a:ext>
                </a:extLst>
              </a:tr>
              <a:tr h="370840">
                <a:tc>
                  <a:txBody>
                    <a:bodyPr/>
                    <a:lstStyle/>
                    <a:p>
                      <a:endParaRPr lang="en-GB" sz="1400" dirty="0"/>
                    </a:p>
                  </a:txBody>
                  <a:tcPr>
                    <a:solidFill>
                      <a:schemeClr val="accent4">
                        <a:lumMod val="60000"/>
                        <a:lumOff val="40000"/>
                      </a:schemeClr>
                    </a:solidFill>
                  </a:tcPr>
                </a:tc>
                <a:tc>
                  <a:txBody>
                    <a:bodyPr/>
                    <a:lstStyle/>
                    <a:p>
                      <a:r>
                        <a:rPr lang="en-GB" sz="1600" dirty="0"/>
                        <a:t>Variable Total</a:t>
                      </a:r>
                    </a:p>
                  </a:txBody>
                  <a:tcPr>
                    <a:solidFill>
                      <a:schemeClr val="accent4">
                        <a:lumMod val="60000"/>
                        <a:lumOff val="40000"/>
                      </a:schemeClr>
                    </a:solidFill>
                  </a:tcPr>
                </a:tc>
                <a:tc>
                  <a:txBody>
                    <a:bodyPr/>
                    <a:lstStyle/>
                    <a:p>
                      <a:r>
                        <a:rPr lang="en-GB" dirty="0"/>
                        <a:t>1132</a:t>
                      </a:r>
                    </a:p>
                  </a:txBody>
                  <a:tcPr>
                    <a:solidFill>
                      <a:schemeClr val="accent4">
                        <a:lumMod val="60000"/>
                        <a:lumOff val="40000"/>
                      </a:schemeClr>
                    </a:solidFill>
                  </a:tcPr>
                </a:tc>
                <a:tc>
                  <a:txBody>
                    <a:bodyPr/>
                    <a:lstStyle/>
                    <a:p>
                      <a:r>
                        <a:rPr lang="en-GB" dirty="0"/>
                        <a:t>53</a:t>
                      </a:r>
                    </a:p>
                  </a:txBody>
                  <a:tcPr>
                    <a:solidFill>
                      <a:schemeClr val="accent4">
                        <a:lumMod val="60000"/>
                        <a:lumOff val="40000"/>
                      </a:schemeClr>
                    </a:solidFill>
                  </a:tcPr>
                </a:tc>
                <a:tc>
                  <a:txBody>
                    <a:bodyPr/>
                    <a:lstStyle/>
                    <a:p>
                      <a:r>
                        <a:rPr lang="en-GB" dirty="0"/>
                        <a:t>61%</a:t>
                      </a:r>
                    </a:p>
                  </a:txBody>
                  <a:tcPr>
                    <a:solidFill>
                      <a:schemeClr val="accent4">
                        <a:lumMod val="60000"/>
                        <a:lumOff val="40000"/>
                      </a:schemeClr>
                    </a:solidFill>
                  </a:tcPr>
                </a:tc>
                <a:extLst>
                  <a:ext uri="{0D108BD9-81ED-4DB2-BD59-A6C34878D82A}">
                    <a16:rowId xmlns:a16="http://schemas.microsoft.com/office/drawing/2014/main" val="4207947030"/>
                  </a:ext>
                </a:extLst>
              </a:tr>
              <a:tr h="370840">
                <a:tc>
                  <a:txBody>
                    <a:bodyPr/>
                    <a:lstStyle/>
                    <a:p>
                      <a:endParaRPr lang="en-GB" sz="1400" dirty="0">
                        <a:solidFill>
                          <a:schemeClr val="bg1"/>
                        </a:solidFill>
                      </a:endParaRPr>
                    </a:p>
                  </a:txBody>
                  <a:tcPr>
                    <a:solidFill>
                      <a:schemeClr val="accent1"/>
                    </a:solidFill>
                  </a:tcPr>
                </a:tc>
                <a:tc>
                  <a:txBody>
                    <a:bodyPr/>
                    <a:lstStyle/>
                    <a:p>
                      <a:r>
                        <a:rPr lang="en-GB" sz="1600" dirty="0">
                          <a:solidFill>
                            <a:schemeClr val="bg1"/>
                          </a:solidFill>
                        </a:rPr>
                        <a:t>Total Minimum </a:t>
                      </a:r>
                    </a:p>
                  </a:txBody>
                  <a:tcPr>
                    <a:solidFill>
                      <a:schemeClr val="accent1"/>
                    </a:solidFill>
                  </a:tcPr>
                </a:tc>
                <a:tc>
                  <a:txBody>
                    <a:bodyPr/>
                    <a:lstStyle/>
                    <a:p>
                      <a:r>
                        <a:rPr lang="en-GB" dirty="0">
                          <a:solidFill>
                            <a:schemeClr val="bg1"/>
                          </a:solidFill>
                        </a:rPr>
                        <a:t>1866</a:t>
                      </a:r>
                    </a:p>
                  </a:txBody>
                  <a:tcPr>
                    <a:solidFill>
                      <a:schemeClr val="accent1"/>
                    </a:solidFill>
                  </a:tcPr>
                </a:tc>
                <a:tc>
                  <a:txBody>
                    <a:bodyPr/>
                    <a:lstStyle/>
                    <a:p>
                      <a:r>
                        <a:rPr lang="en-GB" dirty="0">
                          <a:solidFill>
                            <a:schemeClr val="bg1"/>
                          </a:solidFill>
                        </a:rPr>
                        <a:t>79</a:t>
                      </a:r>
                    </a:p>
                  </a:txBody>
                  <a:tcPr>
                    <a:solidFill>
                      <a:schemeClr val="accent1"/>
                    </a:solidFill>
                  </a:tcPr>
                </a:tc>
                <a:tc>
                  <a:txBody>
                    <a:bodyPr/>
                    <a:lstStyle/>
                    <a:p>
                      <a:r>
                        <a:rPr lang="en-GB" dirty="0">
                          <a:solidFill>
                            <a:schemeClr val="bg1"/>
                          </a:solidFill>
                        </a:rPr>
                        <a:t>100%</a:t>
                      </a:r>
                    </a:p>
                  </a:txBody>
                  <a:tcPr>
                    <a:solidFill>
                      <a:schemeClr val="accent1"/>
                    </a:solidFill>
                  </a:tcPr>
                </a:tc>
                <a:extLst>
                  <a:ext uri="{0D108BD9-81ED-4DB2-BD59-A6C34878D82A}">
                    <a16:rowId xmlns:a16="http://schemas.microsoft.com/office/drawing/2014/main" val="3400765019"/>
                  </a:ext>
                </a:extLst>
              </a:tr>
            </a:tbl>
          </a:graphicData>
        </a:graphic>
      </p:graphicFrame>
    </p:spTree>
    <p:extLst>
      <p:ext uri="{BB962C8B-B14F-4D97-AF65-F5344CB8AC3E}">
        <p14:creationId xmlns:p14="http://schemas.microsoft.com/office/powerpoint/2010/main" val="3172423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ECF6E0-8E7D-40A5-B1DB-8A5E392BE406}"/>
              </a:ext>
            </a:extLst>
          </p:cNvPr>
          <p:cNvSpPr>
            <a:spLocks noGrp="1"/>
          </p:cNvSpPr>
          <p:nvPr>
            <p:ph type="title"/>
          </p:nvPr>
        </p:nvSpPr>
        <p:spPr>
          <a:xfrm>
            <a:off x="384773" y="137315"/>
            <a:ext cx="6567055" cy="611649"/>
          </a:xfrm>
        </p:spPr>
        <p:txBody>
          <a:bodyPr>
            <a:normAutofit fontScale="90000"/>
          </a:bodyPr>
          <a:lstStyle/>
          <a:p>
            <a:pPr algn="l"/>
            <a:r>
              <a:rPr lang="en-GB" dirty="0"/>
              <a:t>Nutrition Targets </a:t>
            </a:r>
          </a:p>
        </p:txBody>
      </p:sp>
      <p:sp>
        <p:nvSpPr>
          <p:cNvPr id="4" name="Footer Placeholder 3">
            <a:extLst>
              <a:ext uri="{FF2B5EF4-FFF2-40B4-BE49-F238E27FC236}">
                <a16:creationId xmlns:a16="http://schemas.microsoft.com/office/drawing/2014/main" id="{13259B67-776F-4063-B5C9-4A0944E33783}"/>
              </a:ext>
            </a:extLst>
          </p:cNvPr>
          <p:cNvSpPr>
            <a:spLocks noGrp="1"/>
          </p:cNvSpPr>
          <p:nvPr>
            <p:ph type="ftr" sz="quarter" idx="3"/>
            <p:custDataLst>
              <p:tags r:id="rId1"/>
            </p:custDataLst>
          </p:nvPr>
        </p:nvSpPr>
        <p:spPr>
          <a:xfrm>
            <a:off x="0" y="6333439"/>
            <a:ext cx="9144000" cy="365125"/>
          </a:xfrm>
        </p:spPr>
        <p:txBody>
          <a:bodyPr/>
          <a:lstStyle/>
          <a:p>
            <a:r>
              <a:rPr lang="en-US"/>
              <a:t>ISS Classification -</a:t>
            </a:r>
            <a:r>
              <a:rPr lang="en-US">
                <a:solidFill>
                  <a:srgbClr val="000000"/>
                </a:solidFill>
              </a:rPr>
              <a:t> </a:t>
            </a:r>
            <a:r>
              <a:rPr lang="en-US">
                <a:solidFill>
                  <a:srgbClr val="00C000"/>
                </a:solidFill>
              </a:rPr>
              <a:t>Unrestricted</a:t>
            </a:r>
            <a:endParaRPr lang="en-US" dirty="0">
              <a:solidFill>
                <a:srgbClr val="00C000"/>
              </a:solidFill>
            </a:endParaRPr>
          </a:p>
        </p:txBody>
      </p:sp>
      <p:graphicFrame>
        <p:nvGraphicFramePr>
          <p:cNvPr id="8" name="Table 8">
            <a:extLst>
              <a:ext uri="{FF2B5EF4-FFF2-40B4-BE49-F238E27FC236}">
                <a16:creationId xmlns:a16="http://schemas.microsoft.com/office/drawing/2014/main" id="{DF2C6235-C975-449D-9B03-2D864E3A9A00}"/>
              </a:ext>
            </a:extLst>
          </p:cNvPr>
          <p:cNvGraphicFramePr>
            <a:graphicFrameLocks noGrp="1"/>
          </p:cNvGraphicFramePr>
          <p:nvPr/>
        </p:nvGraphicFramePr>
        <p:xfrm>
          <a:off x="504258" y="805180"/>
          <a:ext cx="6096000" cy="1747520"/>
        </p:xfrm>
        <a:graphic>
          <a:graphicData uri="http://schemas.openxmlformats.org/drawingml/2006/table">
            <a:tbl>
              <a:tblPr firstRow="1" bandRow="1">
                <a:tableStyleId>{5C22544A-7EE6-4342-B048-85BDC9FD1C3A}</a:tableStyleId>
              </a:tblPr>
              <a:tblGrid>
                <a:gridCol w="2034417">
                  <a:extLst>
                    <a:ext uri="{9D8B030D-6E8A-4147-A177-3AD203B41FA5}">
                      <a16:colId xmlns:a16="http://schemas.microsoft.com/office/drawing/2014/main" val="410613683"/>
                    </a:ext>
                  </a:extLst>
                </a:gridCol>
                <a:gridCol w="2029583">
                  <a:extLst>
                    <a:ext uri="{9D8B030D-6E8A-4147-A177-3AD203B41FA5}">
                      <a16:colId xmlns:a16="http://schemas.microsoft.com/office/drawing/2014/main" val="3922642571"/>
                    </a:ext>
                  </a:extLst>
                </a:gridCol>
                <a:gridCol w="2032000">
                  <a:extLst>
                    <a:ext uri="{9D8B030D-6E8A-4147-A177-3AD203B41FA5}">
                      <a16:colId xmlns:a16="http://schemas.microsoft.com/office/drawing/2014/main" val="423101481"/>
                    </a:ext>
                  </a:extLst>
                </a:gridCol>
              </a:tblGrid>
              <a:tr h="266935">
                <a:tc gridSpan="3">
                  <a:txBody>
                    <a:bodyPr/>
                    <a:lstStyle/>
                    <a:p>
                      <a:pPr algn="ctr"/>
                      <a:r>
                        <a:rPr lang="en-GB" dirty="0"/>
                        <a:t>Menu requirement per day</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440279077"/>
                  </a:ext>
                </a:extLst>
              </a:tr>
              <a:tr h="370840">
                <a:tc>
                  <a:txBody>
                    <a:bodyPr/>
                    <a:lstStyle/>
                    <a:p>
                      <a:r>
                        <a:rPr lang="en-GB" dirty="0">
                          <a:solidFill>
                            <a:schemeClr val="bg1"/>
                          </a:solidFill>
                        </a:rPr>
                        <a:t>Nutrient</a:t>
                      </a:r>
                    </a:p>
                  </a:txBody>
                  <a:tcPr>
                    <a:solidFill>
                      <a:srgbClr val="005EB8"/>
                    </a:solidFill>
                  </a:tcPr>
                </a:tc>
                <a:tc>
                  <a:txBody>
                    <a:bodyPr/>
                    <a:lstStyle/>
                    <a:p>
                      <a:r>
                        <a:rPr lang="en-GB" dirty="0">
                          <a:solidFill>
                            <a:schemeClr val="bg1"/>
                          </a:solidFill>
                        </a:rPr>
                        <a:t>Nutritionally well</a:t>
                      </a:r>
                    </a:p>
                  </a:txBody>
                  <a:tcPr>
                    <a:solidFill>
                      <a:srgbClr val="005EB8"/>
                    </a:solidFill>
                  </a:tcPr>
                </a:tc>
                <a:tc>
                  <a:txBody>
                    <a:bodyPr/>
                    <a:lstStyle/>
                    <a:p>
                      <a:r>
                        <a:rPr lang="en-GB" dirty="0">
                          <a:solidFill>
                            <a:schemeClr val="bg1"/>
                          </a:solidFill>
                        </a:rPr>
                        <a:t>Nutritionally vulnerable</a:t>
                      </a:r>
                    </a:p>
                  </a:txBody>
                  <a:tcPr>
                    <a:solidFill>
                      <a:srgbClr val="005EB8"/>
                    </a:solidFill>
                  </a:tcPr>
                </a:tc>
                <a:extLst>
                  <a:ext uri="{0D108BD9-81ED-4DB2-BD59-A6C34878D82A}">
                    <a16:rowId xmlns:a16="http://schemas.microsoft.com/office/drawing/2014/main" val="2966338611"/>
                  </a:ext>
                </a:extLst>
              </a:tr>
              <a:tr h="370840">
                <a:tc>
                  <a:txBody>
                    <a:bodyPr/>
                    <a:lstStyle/>
                    <a:p>
                      <a:r>
                        <a:rPr lang="en-GB" dirty="0"/>
                        <a:t>Energy (Kcal)</a:t>
                      </a:r>
                    </a:p>
                  </a:txBody>
                  <a:tcPr/>
                </a:tc>
                <a:tc gridSpan="2">
                  <a:txBody>
                    <a:bodyPr/>
                    <a:lstStyle/>
                    <a:p>
                      <a:pPr algn="ctr"/>
                      <a:r>
                        <a:rPr lang="en-GB" dirty="0"/>
                        <a:t>1840-2772</a:t>
                      </a:r>
                    </a:p>
                  </a:txBody>
                  <a:tcPr/>
                </a:tc>
                <a:tc hMerge="1">
                  <a:txBody>
                    <a:bodyPr/>
                    <a:lstStyle/>
                    <a:p>
                      <a:endParaRPr lang="en-GB" dirty="0"/>
                    </a:p>
                  </a:txBody>
                  <a:tcPr/>
                </a:tc>
                <a:extLst>
                  <a:ext uri="{0D108BD9-81ED-4DB2-BD59-A6C34878D82A}">
                    <a16:rowId xmlns:a16="http://schemas.microsoft.com/office/drawing/2014/main" val="264610867"/>
                  </a:ext>
                </a:extLst>
              </a:tr>
              <a:tr h="370840">
                <a:tc>
                  <a:txBody>
                    <a:bodyPr/>
                    <a:lstStyle/>
                    <a:p>
                      <a:r>
                        <a:rPr lang="en-GB" dirty="0"/>
                        <a:t>Protein (g)</a:t>
                      </a:r>
                    </a:p>
                  </a:txBody>
                  <a:tcPr/>
                </a:tc>
                <a:tc>
                  <a:txBody>
                    <a:bodyPr/>
                    <a:lstStyle/>
                    <a:p>
                      <a:pPr algn="ctr"/>
                      <a:r>
                        <a:rPr lang="en-GB" dirty="0"/>
                        <a:t>56</a:t>
                      </a:r>
                    </a:p>
                  </a:txBody>
                  <a:tcPr/>
                </a:tc>
                <a:tc>
                  <a:txBody>
                    <a:bodyPr/>
                    <a:lstStyle/>
                    <a:p>
                      <a:pPr algn="ctr"/>
                      <a:r>
                        <a:rPr lang="en-GB" dirty="0"/>
                        <a:t>66-83</a:t>
                      </a:r>
                    </a:p>
                  </a:txBody>
                  <a:tcPr/>
                </a:tc>
                <a:extLst>
                  <a:ext uri="{0D108BD9-81ED-4DB2-BD59-A6C34878D82A}">
                    <a16:rowId xmlns:a16="http://schemas.microsoft.com/office/drawing/2014/main" val="2469672299"/>
                  </a:ext>
                </a:extLst>
              </a:tr>
            </a:tbl>
          </a:graphicData>
        </a:graphic>
      </p:graphicFrame>
      <p:graphicFrame>
        <p:nvGraphicFramePr>
          <p:cNvPr id="9" name="Table 8">
            <a:extLst>
              <a:ext uri="{FF2B5EF4-FFF2-40B4-BE49-F238E27FC236}">
                <a16:creationId xmlns:a16="http://schemas.microsoft.com/office/drawing/2014/main" id="{0465DCE9-C447-43B9-BCD7-9975AC31E24C}"/>
              </a:ext>
            </a:extLst>
          </p:cNvPr>
          <p:cNvGraphicFramePr>
            <a:graphicFrameLocks noGrp="1"/>
          </p:cNvGraphicFramePr>
          <p:nvPr/>
        </p:nvGraphicFramePr>
        <p:xfrm>
          <a:off x="504258" y="2664901"/>
          <a:ext cx="6211632" cy="1752600"/>
        </p:xfrm>
        <a:graphic>
          <a:graphicData uri="http://schemas.openxmlformats.org/drawingml/2006/table">
            <a:tbl>
              <a:tblPr firstRow="1" bandRow="1">
                <a:tableStyleId>{5C22544A-7EE6-4342-B048-85BDC9FD1C3A}</a:tableStyleId>
              </a:tblPr>
              <a:tblGrid>
                <a:gridCol w="2034417">
                  <a:extLst>
                    <a:ext uri="{9D8B030D-6E8A-4147-A177-3AD203B41FA5}">
                      <a16:colId xmlns:a16="http://schemas.microsoft.com/office/drawing/2014/main" val="410613683"/>
                    </a:ext>
                  </a:extLst>
                </a:gridCol>
                <a:gridCol w="2029583">
                  <a:extLst>
                    <a:ext uri="{9D8B030D-6E8A-4147-A177-3AD203B41FA5}">
                      <a16:colId xmlns:a16="http://schemas.microsoft.com/office/drawing/2014/main" val="3922642571"/>
                    </a:ext>
                  </a:extLst>
                </a:gridCol>
                <a:gridCol w="2147632">
                  <a:extLst>
                    <a:ext uri="{9D8B030D-6E8A-4147-A177-3AD203B41FA5}">
                      <a16:colId xmlns:a16="http://schemas.microsoft.com/office/drawing/2014/main" val="423101481"/>
                    </a:ext>
                  </a:extLst>
                </a:gridCol>
              </a:tblGrid>
              <a:tr h="370840">
                <a:tc gridSpan="3">
                  <a:txBody>
                    <a:bodyPr/>
                    <a:lstStyle/>
                    <a:p>
                      <a:pPr algn="ctr"/>
                      <a:r>
                        <a:rPr lang="en-GB" dirty="0"/>
                        <a:t>Complete Meal: starter + main+ dessert (60%)</a:t>
                      </a:r>
                    </a:p>
                  </a:txBody>
                  <a:tcPr>
                    <a:solidFill>
                      <a:schemeClr val="accent4">
                        <a:lumMod val="75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440279077"/>
                  </a:ext>
                </a:extLst>
              </a:tr>
              <a:tr h="370840">
                <a:tc>
                  <a:txBody>
                    <a:bodyPr/>
                    <a:lstStyle/>
                    <a:p>
                      <a:r>
                        <a:rPr lang="en-GB" dirty="0">
                          <a:solidFill>
                            <a:schemeClr val="bg1"/>
                          </a:solidFill>
                        </a:rPr>
                        <a:t>Nutrient</a:t>
                      </a:r>
                    </a:p>
                  </a:txBody>
                  <a:tcPr>
                    <a:solidFill>
                      <a:schemeClr val="accent4">
                        <a:lumMod val="75000"/>
                      </a:schemeClr>
                    </a:solidFill>
                  </a:tcPr>
                </a:tc>
                <a:tc>
                  <a:txBody>
                    <a:bodyPr/>
                    <a:lstStyle/>
                    <a:p>
                      <a:r>
                        <a:rPr lang="en-GB" dirty="0">
                          <a:solidFill>
                            <a:schemeClr val="bg1"/>
                          </a:solidFill>
                        </a:rPr>
                        <a:t>Nutritionally well</a:t>
                      </a:r>
                    </a:p>
                  </a:txBody>
                  <a:tcPr>
                    <a:solidFill>
                      <a:schemeClr val="accent4">
                        <a:lumMod val="75000"/>
                      </a:schemeClr>
                    </a:solidFill>
                  </a:tcPr>
                </a:tc>
                <a:tc>
                  <a:txBody>
                    <a:bodyPr/>
                    <a:lstStyle/>
                    <a:p>
                      <a:r>
                        <a:rPr lang="en-GB" dirty="0">
                          <a:solidFill>
                            <a:schemeClr val="bg1"/>
                          </a:solidFill>
                        </a:rPr>
                        <a:t>Nutritionally vulnerable</a:t>
                      </a:r>
                    </a:p>
                  </a:txBody>
                  <a:tcPr>
                    <a:solidFill>
                      <a:schemeClr val="accent4">
                        <a:lumMod val="75000"/>
                      </a:schemeClr>
                    </a:solidFill>
                  </a:tcPr>
                </a:tc>
                <a:extLst>
                  <a:ext uri="{0D108BD9-81ED-4DB2-BD59-A6C34878D82A}">
                    <a16:rowId xmlns:a16="http://schemas.microsoft.com/office/drawing/2014/main" val="2966338611"/>
                  </a:ext>
                </a:extLst>
              </a:tr>
              <a:tr h="370840">
                <a:tc>
                  <a:txBody>
                    <a:bodyPr/>
                    <a:lstStyle/>
                    <a:p>
                      <a:r>
                        <a:rPr lang="en-GB" dirty="0">
                          <a:solidFill>
                            <a:schemeClr val="bg1"/>
                          </a:solidFill>
                        </a:rPr>
                        <a:t>Energy (Kcal)</a:t>
                      </a:r>
                    </a:p>
                  </a:txBody>
                  <a:tcPr>
                    <a:solidFill>
                      <a:schemeClr val="accent4"/>
                    </a:solidFill>
                  </a:tcPr>
                </a:tc>
                <a:tc>
                  <a:txBody>
                    <a:bodyPr/>
                    <a:lstStyle/>
                    <a:p>
                      <a:pPr algn="ctr"/>
                      <a:r>
                        <a:rPr lang="en-GB" dirty="0">
                          <a:solidFill>
                            <a:schemeClr val="bg1"/>
                          </a:solidFill>
                        </a:rPr>
                        <a:t>500</a:t>
                      </a:r>
                    </a:p>
                  </a:txBody>
                  <a:tcPr>
                    <a:solidFill>
                      <a:schemeClr val="accent4"/>
                    </a:solidFill>
                  </a:tcPr>
                </a:tc>
                <a:tc>
                  <a:txBody>
                    <a:bodyPr/>
                    <a:lstStyle/>
                    <a:p>
                      <a:pPr algn="ctr"/>
                      <a:r>
                        <a:rPr lang="en-GB" dirty="0">
                          <a:solidFill>
                            <a:schemeClr val="bg1"/>
                          </a:solidFill>
                        </a:rPr>
                        <a:t>800</a:t>
                      </a:r>
                    </a:p>
                  </a:txBody>
                  <a:tcPr>
                    <a:solidFill>
                      <a:schemeClr val="accent4"/>
                    </a:solidFill>
                  </a:tcPr>
                </a:tc>
                <a:extLst>
                  <a:ext uri="{0D108BD9-81ED-4DB2-BD59-A6C34878D82A}">
                    <a16:rowId xmlns:a16="http://schemas.microsoft.com/office/drawing/2014/main" val="264610867"/>
                  </a:ext>
                </a:extLst>
              </a:tr>
              <a:tr h="370840">
                <a:tc>
                  <a:txBody>
                    <a:bodyPr/>
                    <a:lstStyle/>
                    <a:p>
                      <a:r>
                        <a:rPr lang="en-GB" dirty="0">
                          <a:solidFill>
                            <a:schemeClr val="bg1"/>
                          </a:solidFill>
                        </a:rPr>
                        <a:t>Protein (g)</a:t>
                      </a:r>
                    </a:p>
                  </a:txBody>
                  <a:tcPr>
                    <a:solidFill>
                      <a:schemeClr val="accent4"/>
                    </a:solidFill>
                  </a:tcPr>
                </a:tc>
                <a:tc>
                  <a:txBody>
                    <a:bodyPr/>
                    <a:lstStyle/>
                    <a:p>
                      <a:pPr algn="ctr"/>
                      <a:r>
                        <a:rPr lang="en-GB" dirty="0">
                          <a:solidFill>
                            <a:schemeClr val="bg1"/>
                          </a:solidFill>
                        </a:rPr>
                        <a:t>15</a:t>
                      </a:r>
                    </a:p>
                  </a:txBody>
                  <a:tcPr>
                    <a:solidFill>
                      <a:schemeClr val="accent4"/>
                    </a:solidFill>
                  </a:tcPr>
                </a:tc>
                <a:tc>
                  <a:txBody>
                    <a:bodyPr/>
                    <a:lstStyle/>
                    <a:p>
                      <a:pPr algn="ctr"/>
                      <a:r>
                        <a:rPr lang="en-GB" dirty="0">
                          <a:solidFill>
                            <a:schemeClr val="bg1"/>
                          </a:solidFill>
                        </a:rPr>
                        <a:t>25</a:t>
                      </a:r>
                    </a:p>
                  </a:txBody>
                  <a:tcPr>
                    <a:solidFill>
                      <a:schemeClr val="accent4"/>
                    </a:solidFill>
                  </a:tcPr>
                </a:tc>
                <a:extLst>
                  <a:ext uri="{0D108BD9-81ED-4DB2-BD59-A6C34878D82A}">
                    <a16:rowId xmlns:a16="http://schemas.microsoft.com/office/drawing/2014/main" val="2469672299"/>
                  </a:ext>
                </a:extLst>
              </a:tr>
            </a:tbl>
          </a:graphicData>
        </a:graphic>
      </p:graphicFrame>
      <p:graphicFrame>
        <p:nvGraphicFramePr>
          <p:cNvPr id="10" name="Table 8">
            <a:extLst>
              <a:ext uri="{FF2B5EF4-FFF2-40B4-BE49-F238E27FC236}">
                <a16:creationId xmlns:a16="http://schemas.microsoft.com/office/drawing/2014/main" id="{83258727-4F67-41C9-96A9-D467ADF238B7}"/>
              </a:ext>
            </a:extLst>
          </p:cNvPr>
          <p:cNvGraphicFramePr>
            <a:graphicFrameLocks noGrp="1"/>
          </p:cNvGraphicFramePr>
          <p:nvPr/>
        </p:nvGraphicFramePr>
        <p:xfrm>
          <a:off x="504258" y="4570250"/>
          <a:ext cx="6327867" cy="1483360"/>
        </p:xfrm>
        <a:graphic>
          <a:graphicData uri="http://schemas.openxmlformats.org/drawingml/2006/table">
            <a:tbl>
              <a:tblPr firstRow="1" bandRow="1">
                <a:tableStyleId>{5C22544A-7EE6-4342-B048-85BDC9FD1C3A}</a:tableStyleId>
              </a:tblPr>
              <a:tblGrid>
                <a:gridCol w="1526267">
                  <a:extLst>
                    <a:ext uri="{9D8B030D-6E8A-4147-A177-3AD203B41FA5}">
                      <a16:colId xmlns:a16="http://schemas.microsoft.com/office/drawing/2014/main" val="410613683"/>
                    </a:ext>
                  </a:extLst>
                </a:gridCol>
                <a:gridCol w="1522640">
                  <a:extLst>
                    <a:ext uri="{9D8B030D-6E8A-4147-A177-3AD203B41FA5}">
                      <a16:colId xmlns:a16="http://schemas.microsoft.com/office/drawing/2014/main" val="3922642571"/>
                    </a:ext>
                  </a:extLst>
                </a:gridCol>
                <a:gridCol w="1638876">
                  <a:extLst>
                    <a:ext uri="{9D8B030D-6E8A-4147-A177-3AD203B41FA5}">
                      <a16:colId xmlns:a16="http://schemas.microsoft.com/office/drawing/2014/main" val="2934936106"/>
                    </a:ext>
                  </a:extLst>
                </a:gridCol>
                <a:gridCol w="1640084">
                  <a:extLst>
                    <a:ext uri="{9D8B030D-6E8A-4147-A177-3AD203B41FA5}">
                      <a16:colId xmlns:a16="http://schemas.microsoft.com/office/drawing/2014/main" val="423101481"/>
                    </a:ext>
                  </a:extLst>
                </a:gridCol>
              </a:tblGrid>
              <a:tr h="370840">
                <a:tc gridSpan="4">
                  <a:txBody>
                    <a:bodyPr/>
                    <a:lstStyle/>
                    <a:p>
                      <a:pPr algn="ctr"/>
                      <a:r>
                        <a:rPr lang="en-GB" dirty="0"/>
                        <a:t>Fixed items (40%)</a:t>
                      </a:r>
                    </a:p>
                  </a:txBody>
                  <a:tcPr>
                    <a:solidFill>
                      <a:schemeClr val="accent6">
                        <a:lumMod val="75000"/>
                      </a:schemeClr>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440279077"/>
                  </a:ext>
                </a:extLst>
              </a:tr>
              <a:tr h="370840">
                <a:tc>
                  <a:txBody>
                    <a:bodyPr/>
                    <a:lstStyle/>
                    <a:p>
                      <a:r>
                        <a:rPr lang="en-GB" dirty="0">
                          <a:solidFill>
                            <a:schemeClr val="bg1"/>
                          </a:solidFill>
                        </a:rPr>
                        <a:t>Nutrient</a:t>
                      </a:r>
                    </a:p>
                  </a:txBody>
                  <a:tcPr>
                    <a:solidFill>
                      <a:schemeClr val="accent6">
                        <a:lumMod val="75000"/>
                      </a:schemeClr>
                    </a:solidFill>
                  </a:tcPr>
                </a:tc>
                <a:tc>
                  <a:txBody>
                    <a:bodyPr/>
                    <a:lstStyle/>
                    <a:p>
                      <a:pPr algn="ctr"/>
                      <a:r>
                        <a:rPr lang="en-GB" dirty="0">
                          <a:solidFill>
                            <a:schemeClr val="bg1"/>
                          </a:solidFill>
                        </a:rPr>
                        <a:t>Breakfast</a:t>
                      </a:r>
                    </a:p>
                  </a:txBody>
                  <a:tcPr>
                    <a:solidFill>
                      <a:schemeClr val="accent6">
                        <a:lumMod val="75000"/>
                      </a:schemeClr>
                    </a:solidFill>
                  </a:tcPr>
                </a:tc>
                <a:tc>
                  <a:txBody>
                    <a:bodyPr/>
                    <a:lstStyle/>
                    <a:p>
                      <a:pPr algn="ctr"/>
                      <a:r>
                        <a:rPr lang="en-GB" dirty="0">
                          <a:solidFill>
                            <a:schemeClr val="bg1"/>
                          </a:solidFill>
                        </a:rPr>
                        <a:t>Snacks</a:t>
                      </a:r>
                    </a:p>
                  </a:txBody>
                  <a:tcPr>
                    <a:solidFill>
                      <a:schemeClr val="accent6">
                        <a:lumMod val="75000"/>
                      </a:schemeClr>
                    </a:solidFill>
                  </a:tcPr>
                </a:tc>
                <a:tc>
                  <a:txBody>
                    <a:bodyPr/>
                    <a:lstStyle/>
                    <a:p>
                      <a:pPr algn="ctr"/>
                      <a:r>
                        <a:rPr lang="en-GB" dirty="0">
                          <a:solidFill>
                            <a:schemeClr val="bg1"/>
                          </a:solidFill>
                        </a:rPr>
                        <a:t>Milk</a:t>
                      </a:r>
                    </a:p>
                  </a:txBody>
                  <a:tcPr>
                    <a:solidFill>
                      <a:schemeClr val="accent6">
                        <a:lumMod val="75000"/>
                      </a:schemeClr>
                    </a:solidFill>
                  </a:tcPr>
                </a:tc>
                <a:extLst>
                  <a:ext uri="{0D108BD9-81ED-4DB2-BD59-A6C34878D82A}">
                    <a16:rowId xmlns:a16="http://schemas.microsoft.com/office/drawing/2014/main" val="2966338611"/>
                  </a:ext>
                </a:extLst>
              </a:tr>
              <a:tr h="370840">
                <a:tc>
                  <a:txBody>
                    <a:bodyPr/>
                    <a:lstStyle/>
                    <a:p>
                      <a:r>
                        <a:rPr lang="en-GB" dirty="0"/>
                        <a:t>Energy (Kcal)</a:t>
                      </a:r>
                    </a:p>
                  </a:txBody>
                  <a:tcPr>
                    <a:solidFill>
                      <a:schemeClr val="accent6"/>
                    </a:solidFill>
                  </a:tcPr>
                </a:tc>
                <a:tc>
                  <a:txBody>
                    <a:bodyPr/>
                    <a:lstStyle/>
                    <a:p>
                      <a:pPr algn="ctr"/>
                      <a:r>
                        <a:rPr lang="en-GB" dirty="0"/>
                        <a:t>400-545</a:t>
                      </a:r>
                    </a:p>
                  </a:txBody>
                  <a:tcPr>
                    <a:solidFill>
                      <a:schemeClr val="accent6"/>
                    </a:solidFill>
                  </a:tcPr>
                </a:tc>
                <a:tc>
                  <a:txBody>
                    <a:bodyPr/>
                    <a:lstStyle/>
                    <a:p>
                      <a:pPr algn="ctr"/>
                      <a:r>
                        <a:rPr lang="en-GB" dirty="0"/>
                        <a:t>150-300</a:t>
                      </a:r>
                    </a:p>
                  </a:txBody>
                  <a:tcPr>
                    <a:solidFill>
                      <a:schemeClr val="accent6"/>
                    </a:solidFill>
                  </a:tcPr>
                </a:tc>
                <a:tc>
                  <a:txBody>
                    <a:bodyPr/>
                    <a:lstStyle/>
                    <a:p>
                      <a:pPr algn="ctr"/>
                      <a:r>
                        <a:rPr lang="en-GB" dirty="0"/>
                        <a:t>184-264</a:t>
                      </a:r>
                    </a:p>
                  </a:txBody>
                  <a:tcPr>
                    <a:solidFill>
                      <a:schemeClr val="accent6"/>
                    </a:solidFill>
                  </a:tcPr>
                </a:tc>
                <a:extLst>
                  <a:ext uri="{0D108BD9-81ED-4DB2-BD59-A6C34878D82A}">
                    <a16:rowId xmlns:a16="http://schemas.microsoft.com/office/drawing/2014/main" val="264610867"/>
                  </a:ext>
                </a:extLst>
              </a:tr>
              <a:tr h="370840">
                <a:tc>
                  <a:txBody>
                    <a:bodyPr/>
                    <a:lstStyle/>
                    <a:p>
                      <a:r>
                        <a:rPr lang="en-GB" dirty="0"/>
                        <a:t>Protein (g)</a:t>
                      </a:r>
                    </a:p>
                  </a:txBody>
                  <a:tcPr>
                    <a:solidFill>
                      <a:schemeClr val="accent6"/>
                    </a:solidFill>
                  </a:tcPr>
                </a:tc>
                <a:tc>
                  <a:txBody>
                    <a:bodyPr/>
                    <a:lstStyle/>
                    <a:p>
                      <a:pPr algn="ctr"/>
                      <a:r>
                        <a:rPr lang="en-GB" dirty="0"/>
                        <a:t>10 -16</a:t>
                      </a:r>
                    </a:p>
                  </a:txBody>
                  <a:tcPr>
                    <a:solidFill>
                      <a:schemeClr val="accent6"/>
                    </a:solidFill>
                  </a:tcPr>
                </a:tc>
                <a:tc>
                  <a:txBody>
                    <a:bodyPr/>
                    <a:lstStyle/>
                    <a:p>
                      <a:pPr algn="ctr"/>
                      <a:r>
                        <a:rPr lang="en-GB" dirty="0"/>
                        <a:t>2-4</a:t>
                      </a:r>
                    </a:p>
                  </a:txBody>
                  <a:tcPr>
                    <a:solidFill>
                      <a:schemeClr val="accent6"/>
                    </a:solidFill>
                  </a:tcPr>
                </a:tc>
                <a:tc>
                  <a:txBody>
                    <a:bodyPr/>
                    <a:lstStyle/>
                    <a:p>
                      <a:pPr algn="ctr"/>
                      <a:r>
                        <a:rPr lang="en-GB" dirty="0"/>
                        <a:t>14-13</a:t>
                      </a:r>
                    </a:p>
                  </a:txBody>
                  <a:tcPr>
                    <a:solidFill>
                      <a:schemeClr val="accent6"/>
                    </a:solidFill>
                  </a:tcPr>
                </a:tc>
                <a:extLst>
                  <a:ext uri="{0D108BD9-81ED-4DB2-BD59-A6C34878D82A}">
                    <a16:rowId xmlns:a16="http://schemas.microsoft.com/office/drawing/2014/main" val="2469672299"/>
                  </a:ext>
                </a:extLst>
              </a:tr>
            </a:tbl>
          </a:graphicData>
        </a:graphic>
      </p:graphicFrame>
    </p:spTree>
    <p:extLst>
      <p:ext uri="{BB962C8B-B14F-4D97-AF65-F5344CB8AC3E}">
        <p14:creationId xmlns:p14="http://schemas.microsoft.com/office/powerpoint/2010/main" val="1151726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58FF927-8A24-4AC3-9825-61C69ACEDD2F}"/>
              </a:ext>
            </a:extLst>
          </p:cNvPr>
          <p:cNvSpPr>
            <a:spLocks noGrp="1"/>
          </p:cNvSpPr>
          <p:nvPr>
            <p:ph type="ftr" sz="quarter" idx="3"/>
            <p:custDataLst>
              <p:tags r:id="rId1"/>
            </p:custDataLst>
          </p:nvPr>
        </p:nvSpPr>
        <p:spPr>
          <a:xfrm>
            <a:off x="0" y="6333439"/>
            <a:ext cx="9144000" cy="365125"/>
          </a:xfrm>
        </p:spPr>
        <p:txBody>
          <a:bodyPr/>
          <a:lstStyle/>
          <a:p>
            <a:r>
              <a:rPr lang="en-US"/>
              <a:t>ISS Classification -</a:t>
            </a:r>
            <a:r>
              <a:rPr lang="en-US">
                <a:solidFill>
                  <a:srgbClr val="000000"/>
                </a:solidFill>
              </a:rPr>
              <a:t> </a:t>
            </a:r>
            <a:r>
              <a:rPr lang="en-US">
                <a:solidFill>
                  <a:srgbClr val="00C000"/>
                </a:solidFill>
              </a:rPr>
              <a:t>Unrestricted</a:t>
            </a:r>
            <a:endParaRPr lang="en-US" dirty="0">
              <a:solidFill>
                <a:srgbClr val="00C000"/>
              </a:solidFill>
            </a:endParaRPr>
          </a:p>
        </p:txBody>
      </p:sp>
      <p:pic>
        <p:nvPicPr>
          <p:cNvPr id="3" name="Picture 2">
            <a:extLst>
              <a:ext uri="{FF2B5EF4-FFF2-40B4-BE49-F238E27FC236}">
                <a16:creationId xmlns:a16="http://schemas.microsoft.com/office/drawing/2014/main" id="{FB472092-2130-62DE-3803-CE2A96F6A6F8}"/>
              </a:ext>
            </a:extLst>
          </p:cNvPr>
          <p:cNvPicPr>
            <a:picLocks noChangeAspect="1"/>
          </p:cNvPicPr>
          <p:nvPr/>
        </p:nvPicPr>
        <p:blipFill>
          <a:blip r:embed="rId4"/>
          <a:stretch>
            <a:fillRect/>
          </a:stretch>
        </p:blipFill>
        <p:spPr>
          <a:xfrm>
            <a:off x="107504" y="0"/>
            <a:ext cx="1615098" cy="6813418"/>
          </a:xfrm>
          <a:prstGeom prst="rect">
            <a:avLst/>
          </a:prstGeom>
        </p:spPr>
      </p:pic>
      <p:graphicFrame>
        <p:nvGraphicFramePr>
          <p:cNvPr id="8" name="Table 7">
            <a:extLst>
              <a:ext uri="{FF2B5EF4-FFF2-40B4-BE49-F238E27FC236}">
                <a16:creationId xmlns:a16="http://schemas.microsoft.com/office/drawing/2014/main" id="{E40A9FC1-154B-DD39-1E42-A7DE8130B210}"/>
              </a:ext>
            </a:extLst>
          </p:cNvPr>
          <p:cNvGraphicFramePr>
            <a:graphicFrameLocks noGrp="1"/>
          </p:cNvGraphicFramePr>
          <p:nvPr/>
        </p:nvGraphicFramePr>
        <p:xfrm>
          <a:off x="1907704" y="137139"/>
          <a:ext cx="3983969" cy="6638286"/>
        </p:xfrm>
        <a:graphic>
          <a:graphicData uri="http://schemas.openxmlformats.org/drawingml/2006/table">
            <a:tbl>
              <a:tblPr>
                <a:tableStyleId>{5C22544A-7EE6-4342-B048-85BDC9FD1C3A}</a:tableStyleId>
              </a:tblPr>
              <a:tblGrid>
                <a:gridCol w="596818">
                  <a:extLst>
                    <a:ext uri="{9D8B030D-6E8A-4147-A177-3AD203B41FA5}">
                      <a16:colId xmlns:a16="http://schemas.microsoft.com/office/drawing/2014/main" val="1664780668"/>
                    </a:ext>
                  </a:extLst>
                </a:gridCol>
                <a:gridCol w="2014257">
                  <a:extLst>
                    <a:ext uri="{9D8B030D-6E8A-4147-A177-3AD203B41FA5}">
                      <a16:colId xmlns:a16="http://schemas.microsoft.com/office/drawing/2014/main" val="1057099938"/>
                    </a:ext>
                  </a:extLst>
                </a:gridCol>
                <a:gridCol w="758455">
                  <a:extLst>
                    <a:ext uri="{9D8B030D-6E8A-4147-A177-3AD203B41FA5}">
                      <a16:colId xmlns:a16="http://schemas.microsoft.com/office/drawing/2014/main" val="2652221182"/>
                    </a:ext>
                  </a:extLst>
                </a:gridCol>
                <a:gridCol w="614439">
                  <a:extLst>
                    <a:ext uri="{9D8B030D-6E8A-4147-A177-3AD203B41FA5}">
                      <a16:colId xmlns:a16="http://schemas.microsoft.com/office/drawing/2014/main" val="3691629063"/>
                    </a:ext>
                  </a:extLst>
                </a:gridCol>
              </a:tblGrid>
              <a:tr h="167663">
                <a:tc>
                  <a:txBody>
                    <a:bodyPr/>
                    <a:lstStyle/>
                    <a:p>
                      <a:pPr algn="l" fontAlgn="b"/>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dirty="0">
                          <a:effectLst/>
                        </a:rPr>
                        <a:t>Energy (kcal)</a:t>
                      </a:r>
                      <a:endParaRPr lang="en-GB" sz="700" b="0" i="0" u="none" strike="noStrike" dirty="0">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Protein (g)</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806455170"/>
                  </a:ext>
                </a:extLst>
              </a:tr>
              <a:tr h="167663">
                <a:tc gridSpan="4">
                  <a:txBody>
                    <a:bodyPr/>
                    <a:lstStyle/>
                    <a:p>
                      <a:pPr algn="l" fontAlgn="b"/>
                      <a:r>
                        <a:rPr lang="en-GB" sz="1400" u="none" strike="noStrike" dirty="0">
                          <a:effectLst/>
                        </a:rPr>
                        <a:t>Lunch </a:t>
                      </a:r>
                      <a:endParaRPr lang="en-GB" sz="1400" b="0" i="0" u="none" strike="noStrike" dirty="0">
                        <a:solidFill>
                          <a:srgbClr val="000000"/>
                        </a:solidFill>
                        <a:effectLst/>
                        <a:latin typeface="Calibri" panose="020F0502020204030204" pitchFamily="34" charset="0"/>
                      </a:endParaRPr>
                    </a:p>
                  </a:txBody>
                  <a:tcPr marL="3876" marR="3876" marT="3876"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3605436"/>
                  </a:ext>
                </a:extLst>
              </a:tr>
              <a:tr h="162074">
                <a:tc rowSpan="3">
                  <a:txBody>
                    <a:bodyPr/>
                    <a:lstStyle/>
                    <a:p>
                      <a:pPr algn="ctr" fontAlgn="ctr"/>
                      <a:r>
                        <a:rPr lang="en-GB" sz="700" u="none" strike="noStrike">
                          <a:effectLst/>
                        </a:rPr>
                        <a:t>Starters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Fruit Juice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013694358"/>
                  </a:ext>
                </a:extLst>
              </a:tr>
              <a:tr h="162074">
                <a:tc vMerge="1">
                  <a:txBody>
                    <a:bodyPr/>
                    <a:lstStyle/>
                    <a:p>
                      <a:endParaRPr lang="en-GB"/>
                    </a:p>
                  </a:txBody>
                  <a:tcPr/>
                </a:tc>
                <a:tc>
                  <a:txBody>
                    <a:bodyPr/>
                    <a:lstStyle/>
                    <a:p>
                      <a:pPr algn="l" fontAlgn="b"/>
                      <a:r>
                        <a:rPr lang="en-GB" sz="700" u="none" strike="noStrike" dirty="0">
                          <a:effectLst/>
                        </a:rPr>
                        <a:t>Leek &amp; Potato Soup</a:t>
                      </a:r>
                      <a:endParaRPr lang="en-GB" sz="700" b="0" i="0" u="none" strike="noStrike" dirty="0">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105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602898511"/>
                  </a:ext>
                </a:extLst>
              </a:tr>
              <a:tr h="167663">
                <a:tc vMerge="1">
                  <a:txBody>
                    <a:bodyPr/>
                    <a:lstStyle/>
                    <a:p>
                      <a:endParaRPr lang="en-GB"/>
                    </a:p>
                  </a:txBody>
                  <a:tcPr/>
                </a:tc>
                <a:tc>
                  <a:txBody>
                    <a:bodyPr/>
                    <a:lstStyle/>
                    <a:p>
                      <a:pPr algn="l" fontAlgn="b"/>
                      <a:r>
                        <a:rPr lang="en-GB" sz="700" u="none" strike="noStrike">
                          <a:effectLst/>
                        </a:rPr>
                        <a:t>Bread roll with spread</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154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4</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4153330390"/>
                  </a:ext>
                </a:extLst>
              </a:tr>
              <a:tr h="162074">
                <a:tc rowSpan="2">
                  <a:txBody>
                    <a:bodyPr/>
                    <a:lstStyle/>
                    <a:p>
                      <a:pPr algn="ctr" fontAlgn="ctr"/>
                      <a:r>
                        <a:rPr lang="en-GB" sz="700" u="none" strike="noStrike">
                          <a:effectLst/>
                        </a:rPr>
                        <a:t>Mains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Salmon in Dill and Mustard Sauce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300</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05248448"/>
                  </a:ext>
                </a:extLst>
              </a:tr>
              <a:tr h="167663">
                <a:tc vMerge="1">
                  <a:txBody>
                    <a:bodyPr/>
                    <a:lstStyle/>
                    <a:p>
                      <a:endParaRPr lang="en-GB"/>
                    </a:p>
                  </a:txBody>
                  <a:tcPr/>
                </a:tc>
                <a:tc>
                  <a:txBody>
                    <a:bodyPr/>
                    <a:lstStyle/>
                    <a:p>
                      <a:pPr algn="l" fontAlgn="b"/>
                      <a:r>
                        <a:rPr lang="en-GB" sz="700" u="none" strike="noStrike">
                          <a:effectLst/>
                        </a:rPr>
                        <a:t>Chicken and Mushroom Pie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307</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901514241"/>
                  </a:ext>
                </a:extLst>
              </a:tr>
              <a:tr h="162074">
                <a:tc rowSpan="2">
                  <a:txBody>
                    <a:bodyPr/>
                    <a:lstStyle/>
                    <a:p>
                      <a:pPr algn="ctr" fontAlgn="ctr"/>
                      <a:r>
                        <a:rPr lang="en-GB" sz="700" u="none" strike="noStrike">
                          <a:effectLst/>
                        </a:rPr>
                        <a:t>Carbs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Mashed Potato</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110</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902887891"/>
                  </a:ext>
                </a:extLst>
              </a:tr>
              <a:tr h="167663">
                <a:tc vMerge="1">
                  <a:txBody>
                    <a:bodyPr/>
                    <a:lstStyle/>
                    <a:p>
                      <a:endParaRPr lang="en-GB"/>
                    </a:p>
                  </a:txBody>
                  <a:tcPr/>
                </a:tc>
                <a:tc>
                  <a:txBody>
                    <a:bodyPr/>
                    <a:lstStyle/>
                    <a:p>
                      <a:pPr algn="l" fontAlgn="b"/>
                      <a:r>
                        <a:rPr lang="en-GB" sz="700" u="none" strike="noStrike">
                          <a:effectLst/>
                        </a:rPr>
                        <a:t>Steamed Skin On Potatoes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110</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4040616375"/>
                  </a:ext>
                </a:extLst>
              </a:tr>
              <a:tr h="162074">
                <a:tc rowSpan="2">
                  <a:txBody>
                    <a:bodyPr/>
                    <a:lstStyle/>
                    <a:p>
                      <a:pPr algn="ctr" fontAlgn="ctr"/>
                      <a:r>
                        <a:rPr lang="en-GB" sz="700" u="none" strike="noStrike">
                          <a:effectLst/>
                        </a:rPr>
                        <a:t>Veg</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Garden Peas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4</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795498557"/>
                  </a:ext>
                </a:extLst>
              </a:tr>
              <a:tr h="167663">
                <a:tc vMerge="1">
                  <a:txBody>
                    <a:bodyPr/>
                    <a:lstStyle/>
                    <a:p>
                      <a:endParaRPr lang="en-GB"/>
                    </a:p>
                  </a:txBody>
                  <a:tcPr/>
                </a:tc>
                <a:tc>
                  <a:txBody>
                    <a:bodyPr/>
                    <a:lstStyle/>
                    <a:p>
                      <a:pPr algn="l" fontAlgn="b"/>
                      <a:r>
                        <a:rPr lang="en-GB" sz="700" u="none" strike="noStrike">
                          <a:effectLst/>
                        </a:rPr>
                        <a:t>Vegetable Medley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901924174"/>
                  </a:ext>
                </a:extLst>
              </a:tr>
              <a:tr h="162074">
                <a:tc rowSpan="9">
                  <a:txBody>
                    <a:bodyPr/>
                    <a:lstStyle/>
                    <a:p>
                      <a:pPr algn="ctr" fontAlgn="ctr"/>
                      <a:r>
                        <a:rPr lang="en-GB" sz="700" u="none" strike="noStrike">
                          <a:effectLst/>
                        </a:rPr>
                        <a:t>Dessert</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Apple Sponge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221</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624962190"/>
                  </a:ext>
                </a:extLst>
              </a:tr>
              <a:tr h="162074">
                <a:tc vMerge="1">
                  <a:txBody>
                    <a:bodyPr/>
                    <a:lstStyle/>
                    <a:p>
                      <a:endParaRPr lang="en-GB"/>
                    </a:p>
                  </a:txBody>
                  <a:tcPr/>
                </a:tc>
                <a:tc>
                  <a:txBody>
                    <a:bodyPr/>
                    <a:lstStyle/>
                    <a:p>
                      <a:pPr algn="l" fontAlgn="b"/>
                      <a:r>
                        <a:rPr lang="en-GB" sz="700" u="none" strike="noStrike">
                          <a:effectLst/>
                        </a:rPr>
                        <a:t>Custard</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78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974215515"/>
                  </a:ext>
                </a:extLst>
              </a:tr>
              <a:tr h="162074">
                <a:tc vMerge="1">
                  <a:txBody>
                    <a:bodyPr/>
                    <a:lstStyle/>
                    <a:p>
                      <a:endParaRPr lang="en-GB"/>
                    </a:p>
                  </a:txBody>
                  <a:tcPr/>
                </a:tc>
                <a:tc>
                  <a:txBody>
                    <a:bodyPr/>
                    <a:lstStyle/>
                    <a:p>
                      <a:pPr algn="l" fontAlgn="b"/>
                      <a:r>
                        <a:rPr lang="en-GB" sz="700" u="none" strike="noStrike">
                          <a:effectLst/>
                        </a:rPr>
                        <a:t>Ice cream</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119</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71949359"/>
                  </a:ext>
                </a:extLst>
              </a:tr>
              <a:tr h="162074">
                <a:tc vMerge="1">
                  <a:txBody>
                    <a:bodyPr/>
                    <a:lstStyle/>
                    <a:p>
                      <a:endParaRPr lang="en-GB"/>
                    </a:p>
                  </a:txBody>
                  <a:tcPr/>
                </a:tc>
                <a:tc>
                  <a:txBody>
                    <a:bodyPr/>
                    <a:lstStyle/>
                    <a:p>
                      <a:pPr algn="l" fontAlgn="b"/>
                      <a:r>
                        <a:rPr lang="en-GB" sz="700" u="none" strike="noStrike">
                          <a:effectLst/>
                        </a:rPr>
                        <a:t>Chocolate Mousse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89</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309257972"/>
                  </a:ext>
                </a:extLst>
              </a:tr>
              <a:tr h="162074">
                <a:tc vMerge="1">
                  <a:txBody>
                    <a:bodyPr/>
                    <a:lstStyle/>
                    <a:p>
                      <a:endParaRPr lang="en-GB"/>
                    </a:p>
                  </a:txBody>
                  <a:tcPr/>
                </a:tc>
                <a:tc>
                  <a:txBody>
                    <a:bodyPr/>
                    <a:lstStyle/>
                    <a:p>
                      <a:pPr algn="l" fontAlgn="b"/>
                      <a:r>
                        <a:rPr lang="en-GB" sz="700" u="none" strike="noStrike">
                          <a:effectLst/>
                        </a:rPr>
                        <a:t>Raspberry Jelly</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868023844"/>
                  </a:ext>
                </a:extLst>
              </a:tr>
              <a:tr h="162074">
                <a:tc vMerge="1">
                  <a:txBody>
                    <a:bodyPr/>
                    <a:lstStyle/>
                    <a:p>
                      <a:endParaRPr lang="en-GB"/>
                    </a:p>
                  </a:txBody>
                  <a:tcPr/>
                </a:tc>
                <a:tc>
                  <a:txBody>
                    <a:bodyPr/>
                    <a:lstStyle/>
                    <a:p>
                      <a:pPr algn="l" fontAlgn="b"/>
                      <a:r>
                        <a:rPr lang="en-GB" sz="700" u="none" strike="noStrike">
                          <a:effectLst/>
                        </a:rPr>
                        <a:t>Fruit in Natural Juice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75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88419989"/>
                  </a:ext>
                </a:extLst>
              </a:tr>
              <a:tr h="162074">
                <a:tc vMerge="1">
                  <a:txBody>
                    <a:bodyPr/>
                    <a:lstStyle/>
                    <a:p>
                      <a:endParaRPr lang="en-GB"/>
                    </a:p>
                  </a:txBody>
                  <a:tcPr/>
                </a:tc>
                <a:tc>
                  <a:txBody>
                    <a:bodyPr/>
                    <a:lstStyle/>
                    <a:p>
                      <a:pPr algn="l" fontAlgn="b"/>
                      <a:r>
                        <a:rPr lang="en-GB" sz="700" u="none" strike="noStrike">
                          <a:effectLst/>
                        </a:rPr>
                        <a:t>Thick and Creamy Yoghurt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141</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578106618"/>
                  </a:ext>
                </a:extLst>
              </a:tr>
              <a:tr h="162074">
                <a:tc vMerge="1">
                  <a:txBody>
                    <a:bodyPr/>
                    <a:lstStyle/>
                    <a:p>
                      <a:endParaRPr lang="en-GB"/>
                    </a:p>
                  </a:txBody>
                  <a:tcPr/>
                </a:tc>
                <a:tc>
                  <a:txBody>
                    <a:bodyPr/>
                    <a:lstStyle/>
                    <a:p>
                      <a:pPr algn="l" fontAlgn="b"/>
                      <a:r>
                        <a:rPr lang="en-GB" sz="700" u="none" strike="noStrike">
                          <a:effectLst/>
                        </a:rPr>
                        <a:t>Natural Low Fat Yoghurt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558754686"/>
                  </a:ext>
                </a:extLst>
              </a:tr>
              <a:tr h="167663">
                <a:tc vMerge="1">
                  <a:txBody>
                    <a:bodyPr/>
                    <a:lstStyle/>
                    <a:p>
                      <a:endParaRPr lang="en-GB"/>
                    </a:p>
                  </a:txBody>
                  <a:tcPr/>
                </a:tc>
                <a:tc>
                  <a:txBody>
                    <a:bodyPr/>
                    <a:lstStyle/>
                    <a:p>
                      <a:pPr algn="l" fontAlgn="b"/>
                      <a:r>
                        <a:rPr lang="en-GB" sz="700" u="none" strike="noStrike">
                          <a:effectLst/>
                        </a:rPr>
                        <a:t>Cheese and Crackers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086446774"/>
                  </a:ext>
                </a:extLst>
              </a:tr>
              <a:tr h="167663">
                <a:tc gridSpan="4">
                  <a:txBody>
                    <a:bodyPr/>
                    <a:lstStyle/>
                    <a:p>
                      <a:pPr algn="l" fontAlgn="b"/>
                      <a:r>
                        <a:rPr lang="en-GB" sz="1400" u="none" strike="noStrike" dirty="0">
                          <a:effectLst/>
                        </a:rPr>
                        <a:t>Dinner</a:t>
                      </a:r>
                      <a:endParaRPr lang="en-GB" sz="1400" b="0" i="0" u="none" strike="noStrike" dirty="0">
                        <a:solidFill>
                          <a:srgbClr val="000000"/>
                        </a:solidFill>
                        <a:effectLst/>
                        <a:latin typeface="Calibri" panose="020F0502020204030204" pitchFamily="34" charset="0"/>
                      </a:endParaRPr>
                    </a:p>
                  </a:txBody>
                  <a:tcPr marL="3876" marR="3876" marT="3876"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42120606"/>
                  </a:ext>
                </a:extLst>
              </a:tr>
              <a:tr h="162074">
                <a:tc rowSpan="3">
                  <a:txBody>
                    <a:bodyPr/>
                    <a:lstStyle/>
                    <a:p>
                      <a:pPr algn="ctr" fontAlgn="ctr"/>
                      <a:r>
                        <a:rPr lang="en-GB" sz="700" u="none" strike="noStrike">
                          <a:effectLst/>
                        </a:rPr>
                        <a:t>Starters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Fruit Juice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062785707"/>
                  </a:ext>
                </a:extLst>
              </a:tr>
              <a:tr h="162074">
                <a:tc vMerge="1">
                  <a:txBody>
                    <a:bodyPr/>
                    <a:lstStyle/>
                    <a:p>
                      <a:endParaRPr lang="en-GB"/>
                    </a:p>
                  </a:txBody>
                  <a:tcPr/>
                </a:tc>
                <a:tc>
                  <a:txBody>
                    <a:bodyPr/>
                    <a:lstStyle/>
                    <a:p>
                      <a:pPr algn="l" fontAlgn="b"/>
                      <a:r>
                        <a:rPr lang="en-GB" sz="700" u="none" strike="noStrike">
                          <a:effectLst/>
                        </a:rPr>
                        <a:t>Butternut Squash Soup</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108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428221589"/>
                  </a:ext>
                </a:extLst>
              </a:tr>
              <a:tr h="167663">
                <a:tc vMerge="1">
                  <a:txBody>
                    <a:bodyPr/>
                    <a:lstStyle/>
                    <a:p>
                      <a:endParaRPr lang="en-GB"/>
                    </a:p>
                  </a:txBody>
                  <a:tcPr/>
                </a:tc>
                <a:tc>
                  <a:txBody>
                    <a:bodyPr/>
                    <a:lstStyle/>
                    <a:p>
                      <a:pPr algn="l" fontAlgn="b"/>
                      <a:r>
                        <a:rPr lang="en-GB" sz="700" u="none" strike="noStrike">
                          <a:effectLst/>
                        </a:rPr>
                        <a:t>Bread roll with spread</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154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4</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738721970"/>
                  </a:ext>
                </a:extLst>
              </a:tr>
              <a:tr h="162074">
                <a:tc rowSpan="2">
                  <a:txBody>
                    <a:bodyPr/>
                    <a:lstStyle/>
                    <a:p>
                      <a:pPr algn="ctr" fontAlgn="ctr"/>
                      <a:r>
                        <a:rPr lang="en-GB" sz="700" u="none" strike="noStrike">
                          <a:effectLst/>
                        </a:rPr>
                        <a:t>Mains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Beef Lasagne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302</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19</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314193054"/>
                  </a:ext>
                </a:extLst>
              </a:tr>
              <a:tr h="313260">
                <a:tc vMerge="1">
                  <a:txBody>
                    <a:bodyPr/>
                    <a:lstStyle/>
                    <a:p>
                      <a:endParaRPr lang="en-GB"/>
                    </a:p>
                  </a:txBody>
                  <a:tcPr/>
                </a:tc>
                <a:tc>
                  <a:txBody>
                    <a:bodyPr/>
                    <a:lstStyle/>
                    <a:p>
                      <a:pPr algn="l" fontAlgn="b"/>
                      <a:r>
                        <a:rPr lang="en-GB" sz="700" u="none" strike="noStrike">
                          <a:effectLst/>
                        </a:rPr>
                        <a:t>Smoked Haddock and Florentine Pasta</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264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15</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987559411"/>
                  </a:ext>
                </a:extLst>
              </a:tr>
              <a:tr h="162074">
                <a:tc rowSpan="2">
                  <a:txBody>
                    <a:bodyPr/>
                    <a:lstStyle/>
                    <a:p>
                      <a:pPr algn="ctr" fontAlgn="ctr"/>
                      <a:r>
                        <a:rPr lang="en-GB" sz="700" u="none" strike="noStrike">
                          <a:effectLst/>
                        </a:rPr>
                        <a:t>Carbs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Mashed Potato</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110</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368635974"/>
                  </a:ext>
                </a:extLst>
              </a:tr>
              <a:tr h="167663">
                <a:tc vMerge="1">
                  <a:txBody>
                    <a:bodyPr/>
                    <a:lstStyle/>
                    <a:p>
                      <a:endParaRPr lang="en-GB"/>
                    </a:p>
                  </a:txBody>
                  <a:tcPr/>
                </a:tc>
                <a:tc>
                  <a:txBody>
                    <a:bodyPr/>
                    <a:lstStyle/>
                    <a:p>
                      <a:pPr algn="l" fontAlgn="b"/>
                      <a:r>
                        <a:rPr lang="en-GB" sz="700" u="none" strike="noStrike">
                          <a:effectLst/>
                        </a:rPr>
                        <a:t>Boiled Rice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155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4157874035"/>
                  </a:ext>
                </a:extLst>
              </a:tr>
              <a:tr h="162074">
                <a:tc rowSpan="2">
                  <a:txBody>
                    <a:bodyPr/>
                    <a:lstStyle/>
                    <a:p>
                      <a:pPr algn="ctr" fontAlgn="ctr"/>
                      <a:r>
                        <a:rPr lang="en-GB" sz="700" u="none" strike="noStrike">
                          <a:effectLst/>
                        </a:rPr>
                        <a:t>Veg</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Garden Peas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4</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5942236"/>
                  </a:ext>
                </a:extLst>
              </a:tr>
              <a:tr h="167663">
                <a:tc vMerge="1">
                  <a:txBody>
                    <a:bodyPr/>
                    <a:lstStyle/>
                    <a:p>
                      <a:endParaRPr lang="en-GB"/>
                    </a:p>
                  </a:txBody>
                  <a:tcPr/>
                </a:tc>
                <a:tc>
                  <a:txBody>
                    <a:bodyPr/>
                    <a:lstStyle/>
                    <a:p>
                      <a:pPr algn="l" fontAlgn="b"/>
                      <a:r>
                        <a:rPr lang="en-GB" sz="700" u="none" strike="noStrike">
                          <a:effectLst/>
                        </a:rPr>
                        <a:t>Carrots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834844199"/>
                  </a:ext>
                </a:extLst>
              </a:tr>
              <a:tr h="162074">
                <a:tc rowSpan="9">
                  <a:txBody>
                    <a:bodyPr/>
                    <a:lstStyle/>
                    <a:p>
                      <a:pPr algn="ctr" fontAlgn="ctr"/>
                      <a:r>
                        <a:rPr lang="en-GB" sz="700" u="none" strike="noStrike">
                          <a:effectLst/>
                        </a:rPr>
                        <a:t>Dessert</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Ginger Chocolate Chip Sponge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364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5</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608945207"/>
                  </a:ext>
                </a:extLst>
              </a:tr>
              <a:tr h="162074">
                <a:tc vMerge="1">
                  <a:txBody>
                    <a:bodyPr/>
                    <a:lstStyle/>
                    <a:p>
                      <a:endParaRPr lang="en-GB"/>
                    </a:p>
                  </a:txBody>
                  <a:tcPr/>
                </a:tc>
                <a:tc>
                  <a:txBody>
                    <a:bodyPr/>
                    <a:lstStyle/>
                    <a:p>
                      <a:pPr algn="l" fontAlgn="b"/>
                      <a:r>
                        <a:rPr lang="en-GB" sz="700" u="none" strike="noStrike">
                          <a:effectLst/>
                        </a:rPr>
                        <a:t>Custard</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78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202482398"/>
                  </a:ext>
                </a:extLst>
              </a:tr>
              <a:tr h="162074">
                <a:tc vMerge="1">
                  <a:txBody>
                    <a:bodyPr/>
                    <a:lstStyle/>
                    <a:p>
                      <a:endParaRPr lang="en-GB"/>
                    </a:p>
                  </a:txBody>
                  <a:tcPr/>
                </a:tc>
                <a:tc>
                  <a:txBody>
                    <a:bodyPr/>
                    <a:lstStyle/>
                    <a:p>
                      <a:pPr algn="l" fontAlgn="b"/>
                      <a:r>
                        <a:rPr lang="en-GB" sz="700" u="none" strike="noStrike">
                          <a:effectLst/>
                        </a:rPr>
                        <a:t>Ice cream</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119</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588367884"/>
                  </a:ext>
                </a:extLst>
              </a:tr>
              <a:tr h="162074">
                <a:tc vMerge="1">
                  <a:txBody>
                    <a:bodyPr/>
                    <a:lstStyle/>
                    <a:p>
                      <a:endParaRPr lang="en-GB"/>
                    </a:p>
                  </a:txBody>
                  <a:tcPr/>
                </a:tc>
                <a:tc>
                  <a:txBody>
                    <a:bodyPr/>
                    <a:lstStyle/>
                    <a:p>
                      <a:pPr algn="l" fontAlgn="b"/>
                      <a:r>
                        <a:rPr lang="en-GB" sz="700" u="none" strike="noStrike">
                          <a:effectLst/>
                        </a:rPr>
                        <a:t>Chocolate Mousse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89</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06807478"/>
                  </a:ext>
                </a:extLst>
              </a:tr>
              <a:tr h="162074">
                <a:tc vMerge="1">
                  <a:txBody>
                    <a:bodyPr/>
                    <a:lstStyle/>
                    <a:p>
                      <a:endParaRPr lang="en-GB"/>
                    </a:p>
                  </a:txBody>
                  <a:tcPr/>
                </a:tc>
                <a:tc>
                  <a:txBody>
                    <a:bodyPr/>
                    <a:lstStyle/>
                    <a:p>
                      <a:pPr algn="l" fontAlgn="b"/>
                      <a:r>
                        <a:rPr lang="en-GB" sz="700" u="none" strike="noStrike">
                          <a:effectLst/>
                        </a:rPr>
                        <a:t>Raspberry Jelly</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14404812"/>
                  </a:ext>
                </a:extLst>
              </a:tr>
              <a:tr h="162074">
                <a:tc vMerge="1">
                  <a:txBody>
                    <a:bodyPr/>
                    <a:lstStyle/>
                    <a:p>
                      <a:endParaRPr lang="en-GB"/>
                    </a:p>
                  </a:txBody>
                  <a:tcPr/>
                </a:tc>
                <a:tc>
                  <a:txBody>
                    <a:bodyPr/>
                    <a:lstStyle/>
                    <a:p>
                      <a:pPr algn="l" fontAlgn="b"/>
                      <a:r>
                        <a:rPr lang="en-GB" sz="700" u="none" strike="noStrike">
                          <a:effectLst/>
                        </a:rPr>
                        <a:t>Fruit in Natural Juice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75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719464738"/>
                  </a:ext>
                </a:extLst>
              </a:tr>
              <a:tr h="162074">
                <a:tc vMerge="1">
                  <a:txBody>
                    <a:bodyPr/>
                    <a:lstStyle/>
                    <a:p>
                      <a:endParaRPr lang="en-GB"/>
                    </a:p>
                  </a:txBody>
                  <a:tcPr/>
                </a:tc>
                <a:tc>
                  <a:txBody>
                    <a:bodyPr/>
                    <a:lstStyle/>
                    <a:p>
                      <a:pPr algn="l" fontAlgn="b"/>
                      <a:r>
                        <a:rPr lang="en-GB" sz="700" u="none" strike="noStrike">
                          <a:effectLst/>
                        </a:rPr>
                        <a:t>Thick and Creamy Yoghurt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141</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913316129"/>
                  </a:ext>
                </a:extLst>
              </a:tr>
              <a:tr h="162074">
                <a:tc vMerge="1">
                  <a:txBody>
                    <a:bodyPr/>
                    <a:lstStyle/>
                    <a:p>
                      <a:endParaRPr lang="en-GB"/>
                    </a:p>
                  </a:txBody>
                  <a:tcPr/>
                </a:tc>
                <a:tc>
                  <a:txBody>
                    <a:bodyPr/>
                    <a:lstStyle/>
                    <a:p>
                      <a:pPr algn="l" fontAlgn="b"/>
                      <a:r>
                        <a:rPr lang="en-GB" sz="700" u="none" strike="noStrike">
                          <a:effectLst/>
                        </a:rPr>
                        <a:t>Natural Low Fat Yoghurt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678170011"/>
                  </a:ext>
                </a:extLst>
              </a:tr>
              <a:tr h="167663">
                <a:tc vMerge="1">
                  <a:txBody>
                    <a:bodyPr/>
                    <a:lstStyle/>
                    <a:p>
                      <a:endParaRPr lang="en-GB"/>
                    </a:p>
                  </a:txBody>
                  <a:tcPr/>
                </a:tc>
                <a:tc>
                  <a:txBody>
                    <a:bodyPr/>
                    <a:lstStyle/>
                    <a:p>
                      <a:pPr algn="l" fontAlgn="b"/>
                      <a:r>
                        <a:rPr lang="en-GB" sz="700" u="none" strike="noStrike">
                          <a:effectLst/>
                        </a:rPr>
                        <a:t>Cheese and Crackers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dirty="0">
                          <a:effectLst/>
                        </a:rPr>
                        <a:t>6</a:t>
                      </a:r>
                      <a:endParaRPr lang="en-GB" sz="700" b="0" i="0" u="none" strike="noStrike" dirty="0">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797803288"/>
                  </a:ext>
                </a:extLst>
              </a:tr>
            </a:tbl>
          </a:graphicData>
        </a:graphic>
      </p:graphicFrame>
      <p:sp>
        <p:nvSpPr>
          <p:cNvPr id="9" name="TextBox 8">
            <a:extLst>
              <a:ext uri="{FF2B5EF4-FFF2-40B4-BE49-F238E27FC236}">
                <a16:creationId xmlns:a16="http://schemas.microsoft.com/office/drawing/2014/main" id="{A809A431-3EAA-BAC1-1AFE-259027A98308}"/>
              </a:ext>
            </a:extLst>
          </p:cNvPr>
          <p:cNvSpPr txBox="1"/>
          <p:nvPr/>
        </p:nvSpPr>
        <p:spPr>
          <a:xfrm>
            <a:off x="6156176" y="137139"/>
            <a:ext cx="2736304" cy="2585323"/>
          </a:xfrm>
          <a:prstGeom prst="rect">
            <a:avLst/>
          </a:prstGeom>
          <a:noFill/>
        </p:spPr>
        <p:txBody>
          <a:bodyPr wrap="square" rtlCol="0">
            <a:spAutoFit/>
          </a:bodyPr>
          <a:lstStyle/>
          <a:p>
            <a:r>
              <a:rPr lang="en-GB" b="1" dirty="0"/>
              <a:t>Step 3: </a:t>
            </a:r>
            <a:r>
              <a:rPr lang="en-GB" dirty="0"/>
              <a:t>Identify all of the </a:t>
            </a:r>
            <a:r>
              <a:rPr lang="en-GB" b="1" dirty="0"/>
              <a:t>highest energy options </a:t>
            </a:r>
            <a:r>
              <a:rPr lang="en-GB" dirty="0"/>
              <a:t>for each meal components and add together to get the </a:t>
            </a:r>
            <a:r>
              <a:rPr lang="en-GB" b="1" dirty="0"/>
              <a:t>maximum</a:t>
            </a:r>
            <a:r>
              <a:rPr lang="en-GB" dirty="0"/>
              <a:t> menu capacity for </a:t>
            </a:r>
            <a:r>
              <a:rPr lang="en-GB" b="1" dirty="0"/>
              <a:t>Nutritionally Vulnerable</a:t>
            </a:r>
            <a:r>
              <a:rPr lang="en-GB" dirty="0"/>
              <a:t> patients.</a:t>
            </a:r>
          </a:p>
          <a:p>
            <a:endParaRPr lang="en-GB" dirty="0"/>
          </a:p>
          <a:p>
            <a:r>
              <a:rPr lang="en-GB" dirty="0"/>
              <a:t> </a:t>
            </a:r>
          </a:p>
        </p:txBody>
      </p:sp>
    </p:spTree>
    <p:extLst>
      <p:ext uri="{BB962C8B-B14F-4D97-AF65-F5344CB8AC3E}">
        <p14:creationId xmlns:p14="http://schemas.microsoft.com/office/powerpoint/2010/main" val="553264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58FF927-8A24-4AC3-9825-61C69ACEDD2F}"/>
              </a:ext>
            </a:extLst>
          </p:cNvPr>
          <p:cNvSpPr>
            <a:spLocks noGrp="1"/>
          </p:cNvSpPr>
          <p:nvPr>
            <p:ph type="ftr" sz="quarter" idx="3"/>
            <p:custDataLst>
              <p:tags r:id="rId1"/>
            </p:custDataLst>
          </p:nvPr>
        </p:nvSpPr>
        <p:spPr>
          <a:xfrm>
            <a:off x="0" y="6333439"/>
            <a:ext cx="9144000" cy="365125"/>
          </a:xfrm>
        </p:spPr>
        <p:txBody>
          <a:bodyPr/>
          <a:lstStyle/>
          <a:p>
            <a:r>
              <a:rPr lang="en-US"/>
              <a:t>ISS Classification -</a:t>
            </a:r>
            <a:r>
              <a:rPr lang="en-US">
                <a:solidFill>
                  <a:srgbClr val="000000"/>
                </a:solidFill>
              </a:rPr>
              <a:t> </a:t>
            </a:r>
            <a:r>
              <a:rPr lang="en-US">
                <a:solidFill>
                  <a:srgbClr val="00C000"/>
                </a:solidFill>
              </a:rPr>
              <a:t>Unrestricted</a:t>
            </a:r>
            <a:endParaRPr lang="en-US" dirty="0">
              <a:solidFill>
                <a:srgbClr val="00C000"/>
              </a:solidFill>
            </a:endParaRPr>
          </a:p>
        </p:txBody>
      </p:sp>
      <p:pic>
        <p:nvPicPr>
          <p:cNvPr id="3" name="Picture 2">
            <a:extLst>
              <a:ext uri="{FF2B5EF4-FFF2-40B4-BE49-F238E27FC236}">
                <a16:creationId xmlns:a16="http://schemas.microsoft.com/office/drawing/2014/main" id="{FB472092-2130-62DE-3803-CE2A96F6A6F8}"/>
              </a:ext>
            </a:extLst>
          </p:cNvPr>
          <p:cNvPicPr>
            <a:picLocks noChangeAspect="1"/>
          </p:cNvPicPr>
          <p:nvPr/>
        </p:nvPicPr>
        <p:blipFill>
          <a:blip r:embed="rId4"/>
          <a:stretch>
            <a:fillRect/>
          </a:stretch>
        </p:blipFill>
        <p:spPr>
          <a:xfrm>
            <a:off x="107504" y="0"/>
            <a:ext cx="1615098" cy="6813418"/>
          </a:xfrm>
          <a:prstGeom prst="rect">
            <a:avLst/>
          </a:prstGeom>
        </p:spPr>
      </p:pic>
      <p:graphicFrame>
        <p:nvGraphicFramePr>
          <p:cNvPr id="8" name="Table 7">
            <a:extLst>
              <a:ext uri="{FF2B5EF4-FFF2-40B4-BE49-F238E27FC236}">
                <a16:creationId xmlns:a16="http://schemas.microsoft.com/office/drawing/2014/main" id="{E40A9FC1-154B-DD39-1E42-A7DE8130B210}"/>
              </a:ext>
            </a:extLst>
          </p:cNvPr>
          <p:cNvGraphicFramePr>
            <a:graphicFrameLocks noGrp="1"/>
          </p:cNvGraphicFramePr>
          <p:nvPr>
            <p:extLst>
              <p:ext uri="{D42A27DB-BD31-4B8C-83A1-F6EECF244321}">
                <p14:modId xmlns:p14="http://schemas.microsoft.com/office/powerpoint/2010/main" val="4145605000"/>
              </p:ext>
            </p:extLst>
          </p:nvPr>
        </p:nvGraphicFramePr>
        <p:xfrm>
          <a:off x="1907704" y="137139"/>
          <a:ext cx="3983969" cy="6638286"/>
        </p:xfrm>
        <a:graphic>
          <a:graphicData uri="http://schemas.openxmlformats.org/drawingml/2006/table">
            <a:tbl>
              <a:tblPr>
                <a:tableStyleId>{5C22544A-7EE6-4342-B048-85BDC9FD1C3A}</a:tableStyleId>
              </a:tblPr>
              <a:tblGrid>
                <a:gridCol w="596818">
                  <a:extLst>
                    <a:ext uri="{9D8B030D-6E8A-4147-A177-3AD203B41FA5}">
                      <a16:colId xmlns:a16="http://schemas.microsoft.com/office/drawing/2014/main" val="1664780668"/>
                    </a:ext>
                  </a:extLst>
                </a:gridCol>
                <a:gridCol w="2014257">
                  <a:extLst>
                    <a:ext uri="{9D8B030D-6E8A-4147-A177-3AD203B41FA5}">
                      <a16:colId xmlns:a16="http://schemas.microsoft.com/office/drawing/2014/main" val="1057099938"/>
                    </a:ext>
                  </a:extLst>
                </a:gridCol>
                <a:gridCol w="758455">
                  <a:extLst>
                    <a:ext uri="{9D8B030D-6E8A-4147-A177-3AD203B41FA5}">
                      <a16:colId xmlns:a16="http://schemas.microsoft.com/office/drawing/2014/main" val="2652221182"/>
                    </a:ext>
                  </a:extLst>
                </a:gridCol>
                <a:gridCol w="614439">
                  <a:extLst>
                    <a:ext uri="{9D8B030D-6E8A-4147-A177-3AD203B41FA5}">
                      <a16:colId xmlns:a16="http://schemas.microsoft.com/office/drawing/2014/main" val="3691629063"/>
                    </a:ext>
                  </a:extLst>
                </a:gridCol>
              </a:tblGrid>
              <a:tr h="167663">
                <a:tc>
                  <a:txBody>
                    <a:bodyPr/>
                    <a:lstStyle/>
                    <a:p>
                      <a:pPr algn="l" fontAlgn="b"/>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dirty="0">
                          <a:effectLst/>
                        </a:rPr>
                        <a:t>Energy (kcal)</a:t>
                      </a:r>
                      <a:endParaRPr lang="en-GB" sz="700" b="0" i="0" u="none" strike="noStrike" dirty="0">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Protein (g)</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806455170"/>
                  </a:ext>
                </a:extLst>
              </a:tr>
              <a:tr h="167663">
                <a:tc gridSpan="4">
                  <a:txBody>
                    <a:bodyPr/>
                    <a:lstStyle/>
                    <a:p>
                      <a:pPr algn="l" fontAlgn="b"/>
                      <a:r>
                        <a:rPr lang="en-GB" sz="1400" u="none" strike="noStrike" dirty="0">
                          <a:effectLst/>
                        </a:rPr>
                        <a:t>Lunch </a:t>
                      </a:r>
                      <a:endParaRPr lang="en-GB" sz="1400" b="0" i="0" u="none" strike="noStrike" dirty="0">
                        <a:solidFill>
                          <a:srgbClr val="000000"/>
                        </a:solidFill>
                        <a:effectLst/>
                        <a:latin typeface="Calibri" panose="020F0502020204030204" pitchFamily="34" charset="0"/>
                      </a:endParaRPr>
                    </a:p>
                  </a:txBody>
                  <a:tcPr marL="3876" marR="3876" marT="3876"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3605436"/>
                  </a:ext>
                </a:extLst>
              </a:tr>
              <a:tr h="162074">
                <a:tc rowSpan="3">
                  <a:txBody>
                    <a:bodyPr/>
                    <a:lstStyle/>
                    <a:p>
                      <a:pPr algn="ctr" fontAlgn="ctr"/>
                      <a:r>
                        <a:rPr lang="en-GB" sz="700" u="none" strike="noStrike">
                          <a:effectLst/>
                        </a:rPr>
                        <a:t>Starters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Fruit Juice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013694358"/>
                  </a:ext>
                </a:extLst>
              </a:tr>
              <a:tr h="162074">
                <a:tc vMerge="1">
                  <a:txBody>
                    <a:bodyPr/>
                    <a:lstStyle/>
                    <a:p>
                      <a:endParaRPr lang="en-GB"/>
                    </a:p>
                  </a:txBody>
                  <a:tcPr/>
                </a:tc>
                <a:tc>
                  <a:txBody>
                    <a:bodyPr/>
                    <a:lstStyle/>
                    <a:p>
                      <a:pPr algn="l" fontAlgn="b"/>
                      <a:r>
                        <a:rPr lang="en-GB" sz="700" u="none" strike="noStrike" dirty="0">
                          <a:effectLst/>
                        </a:rPr>
                        <a:t>Leek &amp; Potato Soup</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105</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1602898511"/>
                  </a:ext>
                </a:extLst>
              </a:tr>
              <a:tr h="167663">
                <a:tc vMerge="1">
                  <a:txBody>
                    <a:bodyPr/>
                    <a:lstStyle/>
                    <a:p>
                      <a:endParaRPr lang="en-GB"/>
                    </a:p>
                  </a:txBody>
                  <a:tcPr/>
                </a:tc>
                <a:tc>
                  <a:txBody>
                    <a:bodyPr/>
                    <a:lstStyle/>
                    <a:p>
                      <a:pPr algn="l" fontAlgn="b"/>
                      <a:r>
                        <a:rPr lang="en-GB" sz="700" u="none" strike="noStrike" dirty="0">
                          <a:effectLst/>
                        </a:rPr>
                        <a:t>Bread roll with spread</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154</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4</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4153330390"/>
                  </a:ext>
                </a:extLst>
              </a:tr>
              <a:tr h="162074">
                <a:tc rowSpan="2">
                  <a:txBody>
                    <a:bodyPr/>
                    <a:lstStyle/>
                    <a:p>
                      <a:pPr algn="ctr" fontAlgn="ctr"/>
                      <a:r>
                        <a:rPr lang="en-GB" sz="700" u="none" strike="noStrike">
                          <a:effectLst/>
                        </a:rPr>
                        <a:t>Mains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Salmon in Dill and Mustard Sauce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300</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05248448"/>
                  </a:ext>
                </a:extLst>
              </a:tr>
              <a:tr h="167663">
                <a:tc vMerge="1">
                  <a:txBody>
                    <a:bodyPr/>
                    <a:lstStyle/>
                    <a:p>
                      <a:endParaRPr lang="en-GB"/>
                    </a:p>
                  </a:txBody>
                  <a:tcPr/>
                </a:tc>
                <a:tc>
                  <a:txBody>
                    <a:bodyPr/>
                    <a:lstStyle/>
                    <a:p>
                      <a:pPr algn="l" fontAlgn="b"/>
                      <a:r>
                        <a:rPr lang="en-GB" sz="700" u="none" strike="noStrike" dirty="0">
                          <a:effectLst/>
                        </a:rPr>
                        <a:t>Chicken and Mushroom Pie</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a:effectLst/>
                        </a:rPr>
                        <a:t>307</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14</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3901514241"/>
                  </a:ext>
                </a:extLst>
              </a:tr>
              <a:tr h="162074">
                <a:tc rowSpan="2">
                  <a:txBody>
                    <a:bodyPr/>
                    <a:lstStyle/>
                    <a:p>
                      <a:pPr algn="ctr" fontAlgn="ctr"/>
                      <a:r>
                        <a:rPr lang="en-GB" sz="700" u="none" strike="noStrike">
                          <a:effectLst/>
                        </a:rPr>
                        <a:t>Carbs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dirty="0">
                          <a:effectLst/>
                        </a:rPr>
                        <a:t>Mashed Potato</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110</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2</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3902887891"/>
                  </a:ext>
                </a:extLst>
              </a:tr>
              <a:tr h="167663">
                <a:tc vMerge="1">
                  <a:txBody>
                    <a:bodyPr/>
                    <a:lstStyle/>
                    <a:p>
                      <a:endParaRPr lang="en-GB"/>
                    </a:p>
                  </a:txBody>
                  <a:tcPr/>
                </a:tc>
                <a:tc>
                  <a:txBody>
                    <a:bodyPr/>
                    <a:lstStyle/>
                    <a:p>
                      <a:pPr algn="l" fontAlgn="b"/>
                      <a:r>
                        <a:rPr lang="en-GB" sz="700" u="none" strike="noStrike" dirty="0">
                          <a:effectLst/>
                        </a:rPr>
                        <a:t>Steamed Skin On Potatoes </a:t>
                      </a:r>
                      <a:endParaRPr lang="en-GB" sz="700" b="0" i="0" u="none" strike="noStrike" dirty="0">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110</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4040616375"/>
                  </a:ext>
                </a:extLst>
              </a:tr>
              <a:tr h="162074">
                <a:tc rowSpan="2">
                  <a:txBody>
                    <a:bodyPr/>
                    <a:lstStyle/>
                    <a:p>
                      <a:pPr algn="ctr" fontAlgn="ctr"/>
                      <a:r>
                        <a:rPr lang="en-GB" sz="700" u="none" strike="noStrike">
                          <a:effectLst/>
                        </a:rPr>
                        <a:t>Veg</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dirty="0">
                          <a:effectLst/>
                        </a:rPr>
                        <a:t>Garden Peas</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65</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4</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3795498557"/>
                  </a:ext>
                </a:extLst>
              </a:tr>
              <a:tr h="167663">
                <a:tc vMerge="1">
                  <a:txBody>
                    <a:bodyPr/>
                    <a:lstStyle/>
                    <a:p>
                      <a:endParaRPr lang="en-GB"/>
                    </a:p>
                  </a:txBody>
                  <a:tcPr/>
                </a:tc>
                <a:tc>
                  <a:txBody>
                    <a:bodyPr/>
                    <a:lstStyle/>
                    <a:p>
                      <a:pPr algn="l" fontAlgn="b"/>
                      <a:r>
                        <a:rPr lang="en-GB" sz="700" u="none" strike="noStrike" dirty="0">
                          <a:effectLst/>
                        </a:rPr>
                        <a:t>Vegetable Medley </a:t>
                      </a:r>
                      <a:endParaRPr lang="en-GB" sz="700" b="0" i="0" u="none" strike="noStrike" dirty="0">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901924174"/>
                  </a:ext>
                </a:extLst>
              </a:tr>
              <a:tr h="162074">
                <a:tc rowSpan="9">
                  <a:txBody>
                    <a:bodyPr/>
                    <a:lstStyle/>
                    <a:p>
                      <a:pPr algn="ctr" fontAlgn="ctr"/>
                      <a:r>
                        <a:rPr lang="en-GB" sz="700" u="none" strike="noStrike">
                          <a:effectLst/>
                        </a:rPr>
                        <a:t>Dessert</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dirty="0">
                          <a:effectLst/>
                        </a:rPr>
                        <a:t>Apple Sponge </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a:effectLst/>
                        </a:rPr>
                        <a:t>221</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1624962190"/>
                  </a:ext>
                </a:extLst>
              </a:tr>
              <a:tr h="162074">
                <a:tc vMerge="1">
                  <a:txBody>
                    <a:bodyPr/>
                    <a:lstStyle/>
                    <a:p>
                      <a:endParaRPr lang="en-GB"/>
                    </a:p>
                  </a:txBody>
                  <a:tcPr/>
                </a:tc>
                <a:tc>
                  <a:txBody>
                    <a:bodyPr/>
                    <a:lstStyle/>
                    <a:p>
                      <a:pPr algn="l" fontAlgn="b"/>
                      <a:r>
                        <a:rPr lang="en-GB" sz="700" u="none" strike="noStrike" dirty="0">
                          <a:effectLst/>
                        </a:rPr>
                        <a:t>Custard</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78</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2</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974215515"/>
                  </a:ext>
                </a:extLst>
              </a:tr>
              <a:tr h="162074">
                <a:tc vMerge="1">
                  <a:txBody>
                    <a:bodyPr/>
                    <a:lstStyle/>
                    <a:p>
                      <a:endParaRPr lang="en-GB"/>
                    </a:p>
                  </a:txBody>
                  <a:tcPr/>
                </a:tc>
                <a:tc>
                  <a:txBody>
                    <a:bodyPr/>
                    <a:lstStyle/>
                    <a:p>
                      <a:pPr algn="l" fontAlgn="b"/>
                      <a:r>
                        <a:rPr lang="en-GB" sz="700" u="none" strike="noStrike">
                          <a:effectLst/>
                        </a:rPr>
                        <a:t>Ice cream</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119</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71949359"/>
                  </a:ext>
                </a:extLst>
              </a:tr>
              <a:tr h="162074">
                <a:tc vMerge="1">
                  <a:txBody>
                    <a:bodyPr/>
                    <a:lstStyle/>
                    <a:p>
                      <a:endParaRPr lang="en-GB"/>
                    </a:p>
                  </a:txBody>
                  <a:tcPr/>
                </a:tc>
                <a:tc>
                  <a:txBody>
                    <a:bodyPr/>
                    <a:lstStyle/>
                    <a:p>
                      <a:pPr algn="l" fontAlgn="b"/>
                      <a:r>
                        <a:rPr lang="en-GB" sz="700" u="none" strike="noStrike">
                          <a:effectLst/>
                        </a:rPr>
                        <a:t>Chocolate Mousse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89</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309257972"/>
                  </a:ext>
                </a:extLst>
              </a:tr>
              <a:tr h="162074">
                <a:tc vMerge="1">
                  <a:txBody>
                    <a:bodyPr/>
                    <a:lstStyle/>
                    <a:p>
                      <a:endParaRPr lang="en-GB"/>
                    </a:p>
                  </a:txBody>
                  <a:tcPr/>
                </a:tc>
                <a:tc>
                  <a:txBody>
                    <a:bodyPr/>
                    <a:lstStyle/>
                    <a:p>
                      <a:pPr algn="l" fontAlgn="b"/>
                      <a:r>
                        <a:rPr lang="en-GB" sz="700" u="none" strike="noStrike">
                          <a:effectLst/>
                        </a:rPr>
                        <a:t>Raspberry Jelly</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868023844"/>
                  </a:ext>
                </a:extLst>
              </a:tr>
              <a:tr h="162074">
                <a:tc vMerge="1">
                  <a:txBody>
                    <a:bodyPr/>
                    <a:lstStyle/>
                    <a:p>
                      <a:endParaRPr lang="en-GB"/>
                    </a:p>
                  </a:txBody>
                  <a:tcPr/>
                </a:tc>
                <a:tc>
                  <a:txBody>
                    <a:bodyPr/>
                    <a:lstStyle/>
                    <a:p>
                      <a:pPr algn="l" fontAlgn="b"/>
                      <a:r>
                        <a:rPr lang="en-GB" sz="700" u="none" strike="noStrike">
                          <a:effectLst/>
                        </a:rPr>
                        <a:t>Fruit in Natural Juice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75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88419989"/>
                  </a:ext>
                </a:extLst>
              </a:tr>
              <a:tr h="162074">
                <a:tc vMerge="1">
                  <a:txBody>
                    <a:bodyPr/>
                    <a:lstStyle/>
                    <a:p>
                      <a:endParaRPr lang="en-GB"/>
                    </a:p>
                  </a:txBody>
                  <a:tcPr/>
                </a:tc>
                <a:tc>
                  <a:txBody>
                    <a:bodyPr/>
                    <a:lstStyle/>
                    <a:p>
                      <a:pPr algn="l" fontAlgn="b"/>
                      <a:r>
                        <a:rPr lang="en-GB" sz="700" u="none" strike="noStrike">
                          <a:effectLst/>
                        </a:rPr>
                        <a:t>Thick and Creamy Yoghurt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141</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578106618"/>
                  </a:ext>
                </a:extLst>
              </a:tr>
              <a:tr h="162074">
                <a:tc vMerge="1">
                  <a:txBody>
                    <a:bodyPr/>
                    <a:lstStyle/>
                    <a:p>
                      <a:endParaRPr lang="en-GB"/>
                    </a:p>
                  </a:txBody>
                  <a:tcPr/>
                </a:tc>
                <a:tc>
                  <a:txBody>
                    <a:bodyPr/>
                    <a:lstStyle/>
                    <a:p>
                      <a:pPr algn="l" fontAlgn="b"/>
                      <a:r>
                        <a:rPr lang="en-GB" sz="700" u="none" strike="noStrike">
                          <a:effectLst/>
                        </a:rPr>
                        <a:t>Natural Low Fat Yoghurt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558754686"/>
                  </a:ext>
                </a:extLst>
              </a:tr>
              <a:tr h="167663">
                <a:tc vMerge="1">
                  <a:txBody>
                    <a:bodyPr/>
                    <a:lstStyle/>
                    <a:p>
                      <a:endParaRPr lang="en-GB"/>
                    </a:p>
                  </a:txBody>
                  <a:tcPr/>
                </a:tc>
                <a:tc>
                  <a:txBody>
                    <a:bodyPr/>
                    <a:lstStyle/>
                    <a:p>
                      <a:pPr algn="l" fontAlgn="b"/>
                      <a:r>
                        <a:rPr lang="en-GB" sz="700" u="none" strike="noStrike">
                          <a:effectLst/>
                        </a:rPr>
                        <a:t>Cheese and Crackers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086446774"/>
                  </a:ext>
                </a:extLst>
              </a:tr>
              <a:tr h="167663">
                <a:tc gridSpan="4">
                  <a:txBody>
                    <a:bodyPr/>
                    <a:lstStyle/>
                    <a:p>
                      <a:pPr algn="l" fontAlgn="b"/>
                      <a:r>
                        <a:rPr lang="en-GB" sz="1400" u="none" strike="noStrike" dirty="0">
                          <a:effectLst/>
                        </a:rPr>
                        <a:t>Dinner</a:t>
                      </a:r>
                      <a:endParaRPr lang="en-GB" sz="1400" b="0" i="0" u="none" strike="noStrike" dirty="0">
                        <a:solidFill>
                          <a:srgbClr val="000000"/>
                        </a:solidFill>
                        <a:effectLst/>
                        <a:latin typeface="Calibri" panose="020F0502020204030204" pitchFamily="34" charset="0"/>
                      </a:endParaRPr>
                    </a:p>
                  </a:txBody>
                  <a:tcPr marL="3876" marR="3876" marT="3876"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42120606"/>
                  </a:ext>
                </a:extLst>
              </a:tr>
              <a:tr h="162074">
                <a:tc rowSpan="3">
                  <a:txBody>
                    <a:bodyPr/>
                    <a:lstStyle/>
                    <a:p>
                      <a:pPr algn="ctr" fontAlgn="ctr"/>
                      <a:r>
                        <a:rPr lang="en-GB" sz="700" u="none" strike="noStrike">
                          <a:effectLst/>
                        </a:rPr>
                        <a:t>Starters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Fruit Juice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062785707"/>
                  </a:ext>
                </a:extLst>
              </a:tr>
              <a:tr h="162074">
                <a:tc vMerge="1">
                  <a:txBody>
                    <a:bodyPr/>
                    <a:lstStyle/>
                    <a:p>
                      <a:endParaRPr lang="en-GB"/>
                    </a:p>
                  </a:txBody>
                  <a:tcPr/>
                </a:tc>
                <a:tc>
                  <a:txBody>
                    <a:bodyPr/>
                    <a:lstStyle/>
                    <a:p>
                      <a:pPr algn="l" fontAlgn="b"/>
                      <a:r>
                        <a:rPr lang="en-GB" sz="700" u="none" strike="noStrike">
                          <a:effectLst/>
                        </a:rPr>
                        <a:t>Butternut Squash Soup</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a:effectLst/>
                        </a:rPr>
                        <a:t>108</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2428221589"/>
                  </a:ext>
                </a:extLst>
              </a:tr>
              <a:tr h="167663">
                <a:tc vMerge="1">
                  <a:txBody>
                    <a:bodyPr/>
                    <a:lstStyle/>
                    <a:p>
                      <a:endParaRPr lang="en-GB"/>
                    </a:p>
                  </a:txBody>
                  <a:tcPr/>
                </a:tc>
                <a:tc>
                  <a:txBody>
                    <a:bodyPr/>
                    <a:lstStyle/>
                    <a:p>
                      <a:pPr algn="l" fontAlgn="b"/>
                      <a:r>
                        <a:rPr lang="en-GB" sz="700" u="none" strike="noStrike">
                          <a:effectLst/>
                        </a:rPr>
                        <a:t>Bread roll with spread</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a:effectLst/>
                        </a:rPr>
                        <a:t>154</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4</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2738721970"/>
                  </a:ext>
                </a:extLst>
              </a:tr>
              <a:tr h="162074">
                <a:tc rowSpan="2">
                  <a:txBody>
                    <a:bodyPr/>
                    <a:lstStyle/>
                    <a:p>
                      <a:pPr algn="ctr" fontAlgn="ctr"/>
                      <a:r>
                        <a:rPr lang="en-GB" sz="700" u="none" strike="noStrike">
                          <a:effectLst/>
                        </a:rPr>
                        <a:t>Mains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Beef Lasagne </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a:effectLst/>
                        </a:rPr>
                        <a:t>302</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19</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3314193054"/>
                  </a:ext>
                </a:extLst>
              </a:tr>
              <a:tr h="313260">
                <a:tc vMerge="1">
                  <a:txBody>
                    <a:bodyPr/>
                    <a:lstStyle/>
                    <a:p>
                      <a:endParaRPr lang="en-GB"/>
                    </a:p>
                  </a:txBody>
                  <a:tcPr/>
                </a:tc>
                <a:tc>
                  <a:txBody>
                    <a:bodyPr/>
                    <a:lstStyle/>
                    <a:p>
                      <a:pPr algn="l" fontAlgn="b"/>
                      <a:r>
                        <a:rPr lang="en-GB" sz="700" u="none" strike="noStrike">
                          <a:effectLst/>
                        </a:rPr>
                        <a:t>Smoked Haddock and Florentine Pasta</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264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15</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987559411"/>
                  </a:ext>
                </a:extLst>
              </a:tr>
              <a:tr h="162074">
                <a:tc rowSpan="2">
                  <a:txBody>
                    <a:bodyPr/>
                    <a:lstStyle/>
                    <a:p>
                      <a:pPr algn="ctr" fontAlgn="ctr"/>
                      <a:r>
                        <a:rPr lang="en-GB" sz="700" u="none" strike="noStrike">
                          <a:effectLst/>
                        </a:rPr>
                        <a:t>Carbs</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a:effectLst/>
                        </a:rPr>
                        <a:t>Mashed Potato</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110</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368635974"/>
                  </a:ext>
                </a:extLst>
              </a:tr>
              <a:tr h="167663">
                <a:tc vMerge="1">
                  <a:txBody>
                    <a:bodyPr/>
                    <a:lstStyle/>
                    <a:p>
                      <a:endParaRPr lang="en-GB"/>
                    </a:p>
                  </a:txBody>
                  <a:tcPr/>
                </a:tc>
                <a:tc>
                  <a:txBody>
                    <a:bodyPr/>
                    <a:lstStyle/>
                    <a:p>
                      <a:pPr algn="l" fontAlgn="b"/>
                      <a:r>
                        <a:rPr lang="en-GB" sz="700" u="none" strike="noStrike" dirty="0">
                          <a:effectLst/>
                        </a:rPr>
                        <a:t>Boiled Rice </a:t>
                      </a:r>
                      <a:endParaRPr lang="en-GB" sz="700" b="0" i="0" u="none" strike="noStrike" dirty="0">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155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4157874035"/>
                  </a:ext>
                </a:extLst>
              </a:tr>
              <a:tr h="162074">
                <a:tc rowSpan="2">
                  <a:txBody>
                    <a:bodyPr/>
                    <a:lstStyle/>
                    <a:p>
                      <a:pPr algn="ctr" fontAlgn="ctr"/>
                      <a:r>
                        <a:rPr lang="en-GB" sz="700" u="none" strike="noStrike">
                          <a:effectLst/>
                        </a:rPr>
                        <a:t>Veg</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dirty="0">
                          <a:effectLst/>
                        </a:rPr>
                        <a:t>Garden Peas</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65</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4</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5942236"/>
                  </a:ext>
                </a:extLst>
              </a:tr>
              <a:tr h="167663">
                <a:tc vMerge="1">
                  <a:txBody>
                    <a:bodyPr/>
                    <a:lstStyle/>
                    <a:p>
                      <a:endParaRPr lang="en-GB"/>
                    </a:p>
                  </a:txBody>
                  <a:tcPr/>
                </a:tc>
                <a:tc>
                  <a:txBody>
                    <a:bodyPr/>
                    <a:lstStyle/>
                    <a:p>
                      <a:pPr algn="l" fontAlgn="b"/>
                      <a:r>
                        <a:rPr lang="en-GB" sz="700" u="none" strike="noStrike" dirty="0">
                          <a:effectLst/>
                        </a:rPr>
                        <a:t>Carrots</a:t>
                      </a:r>
                      <a:endParaRPr lang="en-GB" sz="700" b="0" i="0" u="none" strike="noStrike" dirty="0">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35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1834844199"/>
                  </a:ext>
                </a:extLst>
              </a:tr>
              <a:tr h="162074">
                <a:tc rowSpan="9">
                  <a:txBody>
                    <a:bodyPr/>
                    <a:lstStyle/>
                    <a:p>
                      <a:pPr algn="ctr" fontAlgn="ctr"/>
                      <a:r>
                        <a:rPr lang="en-GB" sz="700" u="none" strike="noStrike">
                          <a:effectLst/>
                        </a:rPr>
                        <a:t>Dessert</a:t>
                      </a:r>
                      <a:endParaRPr lang="en-GB" sz="700" b="0" i="0" u="none" strike="noStrike">
                        <a:solidFill>
                          <a:srgbClr val="000000"/>
                        </a:solidFill>
                        <a:effectLst/>
                        <a:latin typeface="Calibri" panose="020F0502020204030204" pitchFamily="34" charset="0"/>
                      </a:endParaRPr>
                    </a:p>
                  </a:txBody>
                  <a:tcPr marL="3876" marR="3876" marT="3876" marB="0" anchor="ctr"/>
                </a:tc>
                <a:tc>
                  <a:txBody>
                    <a:bodyPr/>
                    <a:lstStyle/>
                    <a:p>
                      <a:pPr algn="l" fontAlgn="b"/>
                      <a:r>
                        <a:rPr lang="en-GB" sz="700" u="none" strike="noStrike" dirty="0">
                          <a:effectLst/>
                        </a:rPr>
                        <a:t>Ginger Chocolate Chip Sponge </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a:effectLst/>
                        </a:rPr>
                        <a:t>364</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a:effectLst/>
                        </a:rPr>
                        <a:t>5</a:t>
                      </a:r>
                      <a:endParaRPr lang="en-GB" sz="700" b="0" i="0" u="none" strike="noStrike">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2608945207"/>
                  </a:ext>
                </a:extLst>
              </a:tr>
              <a:tr h="162074">
                <a:tc vMerge="1">
                  <a:txBody>
                    <a:bodyPr/>
                    <a:lstStyle/>
                    <a:p>
                      <a:endParaRPr lang="en-GB"/>
                    </a:p>
                  </a:txBody>
                  <a:tcPr/>
                </a:tc>
                <a:tc>
                  <a:txBody>
                    <a:bodyPr/>
                    <a:lstStyle/>
                    <a:p>
                      <a:pPr algn="l" fontAlgn="b"/>
                      <a:r>
                        <a:rPr lang="en-GB" sz="700" u="none" strike="noStrike" dirty="0">
                          <a:effectLst/>
                        </a:rPr>
                        <a:t>Custard</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78</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tc>
                  <a:txBody>
                    <a:bodyPr/>
                    <a:lstStyle/>
                    <a:p>
                      <a:pPr algn="ctr" fontAlgn="b"/>
                      <a:r>
                        <a:rPr lang="en-GB" sz="700" u="none" strike="noStrike" dirty="0">
                          <a:effectLst/>
                        </a:rPr>
                        <a:t>2</a:t>
                      </a:r>
                      <a:endParaRPr lang="en-GB" sz="700" b="0" i="0" u="none" strike="noStrike" dirty="0">
                        <a:solidFill>
                          <a:srgbClr val="000000"/>
                        </a:solidFill>
                        <a:effectLst/>
                        <a:latin typeface="Calibri" panose="020F0502020204030204" pitchFamily="34" charset="0"/>
                      </a:endParaRPr>
                    </a:p>
                  </a:txBody>
                  <a:tcPr marL="3876" marR="3876" marT="3876" marB="0" anchor="b">
                    <a:solidFill>
                      <a:srgbClr val="FFFF00"/>
                    </a:solidFill>
                  </a:tcPr>
                </a:tc>
                <a:extLst>
                  <a:ext uri="{0D108BD9-81ED-4DB2-BD59-A6C34878D82A}">
                    <a16:rowId xmlns:a16="http://schemas.microsoft.com/office/drawing/2014/main" val="3202482398"/>
                  </a:ext>
                </a:extLst>
              </a:tr>
              <a:tr h="162074">
                <a:tc vMerge="1">
                  <a:txBody>
                    <a:bodyPr/>
                    <a:lstStyle/>
                    <a:p>
                      <a:endParaRPr lang="en-GB"/>
                    </a:p>
                  </a:txBody>
                  <a:tcPr/>
                </a:tc>
                <a:tc>
                  <a:txBody>
                    <a:bodyPr/>
                    <a:lstStyle/>
                    <a:p>
                      <a:pPr algn="l" fontAlgn="b"/>
                      <a:r>
                        <a:rPr lang="en-GB" sz="700" u="none" strike="noStrike">
                          <a:effectLst/>
                        </a:rPr>
                        <a:t>Ice cream</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119</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588367884"/>
                  </a:ext>
                </a:extLst>
              </a:tr>
              <a:tr h="162074">
                <a:tc vMerge="1">
                  <a:txBody>
                    <a:bodyPr/>
                    <a:lstStyle/>
                    <a:p>
                      <a:endParaRPr lang="en-GB"/>
                    </a:p>
                  </a:txBody>
                  <a:tcPr/>
                </a:tc>
                <a:tc>
                  <a:txBody>
                    <a:bodyPr/>
                    <a:lstStyle/>
                    <a:p>
                      <a:pPr algn="l" fontAlgn="b"/>
                      <a:r>
                        <a:rPr lang="en-GB" sz="700" u="none" strike="noStrike">
                          <a:effectLst/>
                        </a:rPr>
                        <a:t>Chocolate Mousse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89</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206807478"/>
                  </a:ext>
                </a:extLst>
              </a:tr>
              <a:tr h="162074">
                <a:tc vMerge="1">
                  <a:txBody>
                    <a:bodyPr/>
                    <a:lstStyle/>
                    <a:p>
                      <a:endParaRPr lang="en-GB"/>
                    </a:p>
                  </a:txBody>
                  <a:tcPr/>
                </a:tc>
                <a:tc>
                  <a:txBody>
                    <a:bodyPr/>
                    <a:lstStyle/>
                    <a:p>
                      <a:pPr algn="l" fontAlgn="b"/>
                      <a:r>
                        <a:rPr lang="en-GB" sz="700" u="none" strike="noStrike">
                          <a:effectLst/>
                        </a:rPr>
                        <a:t>Raspberry Jelly</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14404812"/>
                  </a:ext>
                </a:extLst>
              </a:tr>
              <a:tr h="162074">
                <a:tc vMerge="1">
                  <a:txBody>
                    <a:bodyPr/>
                    <a:lstStyle/>
                    <a:p>
                      <a:endParaRPr lang="en-GB"/>
                    </a:p>
                  </a:txBody>
                  <a:tcPr/>
                </a:tc>
                <a:tc>
                  <a:txBody>
                    <a:bodyPr/>
                    <a:lstStyle/>
                    <a:p>
                      <a:pPr algn="l" fontAlgn="b"/>
                      <a:r>
                        <a:rPr lang="en-GB" sz="700" u="none" strike="noStrike">
                          <a:effectLst/>
                        </a:rPr>
                        <a:t>Fruit in Natural Juice</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75</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719464738"/>
                  </a:ext>
                </a:extLst>
              </a:tr>
              <a:tr h="162074">
                <a:tc vMerge="1">
                  <a:txBody>
                    <a:bodyPr/>
                    <a:lstStyle/>
                    <a:p>
                      <a:endParaRPr lang="en-GB"/>
                    </a:p>
                  </a:txBody>
                  <a:tcPr/>
                </a:tc>
                <a:tc>
                  <a:txBody>
                    <a:bodyPr/>
                    <a:lstStyle/>
                    <a:p>
                      <a:pPr algn="l" fontAlgn="b"/>
                      <a:r>
                        <a:rPr lang="en-GB" sz="700" u="none" strike="noStrike">
                          <a:effectLst/>
                        </a:rPr>
                        <a:t>Thick and Creamy Yoghurt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141</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913316129"/>
                  </a:ext>
                </a:extLst>
              </a:tr>
              <a:tr h="162074">
                <a:tc vMerge="1">
                  <a:txBody>
                    <a:bodyPr/>
                    <a:lstStyle/>
                    <a:p>
                      <a:endParaRPr lang="en-GB"/>
                    </a:p>
                  </a:txBody>
                  <a:tcPr/>
                </a:tc>
                <a:tc>
                  <a:txBody>
                    <a:bodyPr/>
                    <a:lstStyle/>
                    <a:p>
                      <a:pPr algn="l" fontAlgn="b"/>
                      <a:r>
                        <a:rPr lang="en-GB" sz="700" u="none" strike="noStrike">
                          <a:effectLst/>
                        </a:rPr>
                        <a:t>Natural Low Fat Yoghurt </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68</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678170011"/>
                  </a:ext>
                </a:extLst>
              </a:tr>
              <a:tr h="167663">
                <a:tc vMerge="1">
                  <a:txBody>
                    <a:bodyPr/>
                    <a:lstStyle/>
                    <a:p>
                      <a:endParaRPr lang="en-GB"/>
                    </a:p>
                  </a:txBody>
                  <a:tcPr/>
                </a:tc>
                <a:tc>
                  <a:txBody>
                    <a:bodyPr/>
                    <a:lstStyle/>
                    <a:p>
                      <a:pPr algn="l" fontAlgn="b"/>
                      <a:r>
                        <a:rPr lang="en-GB" sz="700" u="none" strike="noStrike">
                          <a:effectLst/>
                        </a:rPr>
                        <a:t>Cheese and Crackers</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a:effectLst/>
                        </a:rPr>
                        <a:t>144</a:t>
                      </a:r>
                      <a:endParaRPr lang="en-GB" sz="700" b="0" i="0" u="none" strike="noStrike">
                        <a:solidFill>
                          <a:srgbClr val="000000"/>
                        </a:solidFill>
                        <a:effectLst/>
                        <a:latin typeface="Calibri" panose="020F0502020204030204" pitchFamily="34" charset="0"/>
                      </a:endParaRPr>
                    </a:p>
                  </a:txBody>
                  <a:tcPr marL="3876" marR="3876" marT="3876" marB="0" anchor="b"/>
                </a:tc>
                <a:tc>
                  <a:txBody>
                    <a:bodyPr/>
                    <a:lstStyle/>
                    <a:p>
                      <a:pPr algn="ctr" fontAlgn="b"/>
                      <a:r>
                        <a:rPr lang="en-GB" sz="700" u="none" strike="noStrike" dirty="0">
                          <a:effectLst/>
                        </a:rPr>
                        <a:t>6</a:t>
                      </a:r>
                      <a:endParaRPr lang="en-GB" sz="700" b="0" i="0" u="none" strike="noStrike" dirty="0">
                        <a:solidFill>
                          <a:srgbClr val="000000"/>
                        </a:solidFill>
                        <a:effectLst/>
                        <a:latin typeface="Calibri" panose="020F0502020204030204" pitchFamily="34" charset="0"/>
                      </a:endParaRPr>
                    </a:p>
                  </a:txBody>
                  <a:tcPr marL="3876" marR="3876" marT="3876" marB="0" anchor="b"/>
                </a:tc>
                <a:extLst>
                  <a:ext uri="{0D108BD9-81ED-4DB2-BD59-A6C34878D82A}">
                    <a16:rowId xmlns:a16="http://schemas.microsoft.com/office/drawing/2014/main" val="3797803288"/>
                  </a:ext>
                </a:extLst>
              </a:tr>
            </a:tbl>
          </a:graphicData>
        </a:graphic>
      </p:graphicFrame>
      <p:sp>
        <p:nvSpPr>
          <p:cNvPr id="9" name="TextBox 8">
            <a:extLst>
              <a:ext uri="{FF2B5EF4-FFF2-40B4-BE49-F238E27FC236}">
                <a16:creationId xmlns:a16="http://schemas.microsoft.com/office/drawing/2014/main" id="{A809A431-3EAA-BAC1-1AFE-259027A98308}"/>
              </a:ext>
            </a:extLst>
          </p:cNvPr>
          <p:cNvSpPr txBox="1"/>
          <p:nvPr/>
        </p:nvSpPr>
        <p:spPr>
          <a:xfrm>
            <a:off x="6156176" y="137139"/>
            <a:ext cx="2736304" cy="3416320"/>
          </a:xfrm>
          <a:prstGeom prst="rect">
            <a:avLst/>
          </a:prstGeom>
          <a:noFill/>
        </p:spPr>
        <p:txBody>
          <a:bodyPr wrap="square" rtlCol="0">
            <a:spAutoFit/>
          </a:bodyPr>
          <a:lstStyle/>
          <a:p>
            <a:r>
              <a:rPr lang="en-GB" b="1" dirty="0"/>
              <a:t>Step 3: </a:t>
            </a:r>
            <a:r>
              <a:rPr lang="en-GB" dirty="0"/>
              <a:t>Identify all of the </a:t>
            </a:r>
            <a:r>
              <a:rPr lang="en-GB" b="1" dirty="0"/>
              <a:t>highest energy options </a:t>
            </a:r>
            <a:r>
              <a:rPr lang="en-GB" dirty="0"/>
              <a:t>for each meal components and add together to get the </a:t>
            </a:r>
            <a:r>
              <a:rPr lang="en-GB" b="1" dirty="0"/>
              <a:t>maximum</a:t>
            </a:r>
            <a:r>
              <a:rPr lang="en-GB" dirty="0"/>
              <a:t> menu capacity for </a:t>
            </a:r>
            <a:r>
              <a:rPr lang="en-GB" b="1" dirty="0"/>
              <a:t>Nutritionally Vulnerable</a:t>
            </a:r>
            <a:r>
              <a:rPr lang="en-GB" dirty="0"/>
              <a:t> patients.</a:t>
            </a:r>
          </a:p>
          <a:p>
            <a:endParaRPr lang="en-GB" dirty="0"/>
          </a:p>
          <a:p>
            <a:r>
              <a:rPr lang="en-GB" dirty="0"/>
              <a:t>Compare to nutrition targets from Chapter 9</a:t>
            </a:r>
          </a:p>
          <a:p>
            <a:endParaRPr lang="en-GB" dirty="0"/>
          </a:p>
          <a:p>
            <a:r>
              <a:rPr lang="en-GB" dirty="0"/>
              <a:t> </a:t>
            </a:r>
          </a:p>
        </p:txBody>
      </p:sp>
    </p:spTree>
    <p:extLst>
      <p:ext uri="{BB962C8B-B14F-4D97-AF65-F5344CB8AC3E}">
        <p14:creationId xmlns:p14="http://schemas.microsoft.com/office/powerpoint/2010/main" val="1912293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61F5C0-E47E-4065-AE54-CAF774E81469}"/>
              </a:ext>
            </a:extLst>
          </p:cNvPr>
          <p:cNvSpPr>
            <a:spLocks noGrp="1"/>
          </p:cNvSpPr>
          <p:nvPr>
            <p:ph type="title"/>
          </p:nvPr>
        </p:nvSpPr>
        <p:spPr>
          <a:xfrm>
            <a:off x="556788" y="77955"/>
            <a:ext cx="6567055" cy="611649"/>
          </a:xfrm>
        </p:spPr>
        <p:txBody>
          <a:bodyPr/>
          <a:lstStyle/>
          <a:p>
            <a:pPr algn="l"/>
            <a:r>
              <a:rPr lang="en-GB" sz="2800" dirty="0"/>
              <a:t>Maximum menu capacity</a:t>
            </a:r>
          </a:p>
        </p:txBody>
      </p:sp>
      <p:sp>
        <p:nvSpPr>
          <p:cNvPr id="4" name="Footer Placeholder 3">
            <a:extLst>
              <a:ext uri="{FF2B5EF4-FFF2-40B4-BE49-F238E27FC236}">
                <a16:creationId xmlns:a16="http://schemas.microsoft.com/office/drawing/2014/main" id="{196C88E1-0272-4A71-B307-345053079130}"/>
              </a:ext>
            </a:extLst>
          </p:cNvPr>
          <p:cNvSpPr>
            <a:spLocks noGrp="1"/>
          </p:cNvSpPr>
          <p:nvPr>
            <p:ph type="ftr" sz="quarter" idx="3"/>
            <p:custDataLst>
              <p:tags r:id="rId1"/>
            </p:custDataLst>
          </p:nvPr>
        </p:nvSpPr>
        <p:spPr>
          <a:xfrm>
            <a:off x="0" y="6333439"/>
            <a:ext cx="9144000" cy="365125"/>
          </a:xfrm>
        </p:spPr>
        <p:txBody>
          <a:bodyPr/>
          <a:lstStyle/>
          <a:p>
            <a:r>
              <a:rPr lang="en-US"/>
              <a:t>ISS Classification -</a:t>
            </a:r>
            <a:r>
              <a:rPr lang="en-US">
                <a:solidFill>
                  <a:srgbClr val="000000"/>
                </a:solidFill>
              </a:rPr>
              <a:t> </a:t>
            </a:r>
            <a:r>
              <a:rPr lang="en-US">
                <a:solidFill>
                  <a:srgbClr val="00C000"/>
                </a:solidFill>
              </a:rPr>
              <a:t>Unrestricted</a:t>
            </a:r>
            <a:endParaRPr lang="en-US" dirty="0">
              <a:solidFill>
                <a:srgbClr val="00C000"/>
              </a:solidFill>
            </a:endParaRPr>
          </a:p>
        </p:txBody>
      </p:sp>
      <p:graphicFrame>
        <p:nvGraphicFramePr>
          <p:cNvPr id="5" name="Table 5">
            <a:extLst>
              <a:ext uri="{FF2B5EF4-FFF2-40B4-BE49-F238E27FC236}">
                <a16:creationId xmlns:a16="http://schemas.microsoft.com/office/drawing/2014/main" id="{2769D369-B393-43BB-87AF-3E7587DD6769}"/>
              </a:ext>
            </a:extLst>
          </p:cNvPr>
          <p:cNvGraphicFramePr>
            <a:graphicFrameLocks noGrp="1"/>
          </p:cNvGraphicFramePr>
          <p:nvPr>
            <p:extLst>
              <p:ext uri="{D42A27DB-BD31-4B8C-83A1-F6EECF244321}">
                <p14:modId xmlns:p14="http://schemas.microsoft.com/office/powerpoint/2010/main" val="1127053449"/>
              </p:ext>
            </p:extLst>
          </p:nvPr>
        </p:nvGraphicFramePr>
        <p:xfrm>
          <a:off x="556788" y="564802"/>
          <a:ext cx="7903644" cy="6199694"/>
        </p:xfrm>
        <a:graphic>
          <a:graphicData uri="http://schemas.openxmlformats.org/drawingml/2006/table">
            <a:tbl>
              <a:tblPr firstRow="1" bandRow="1">
                <a:tableStyleId>{5C22544A-7EE6-4342-B048-85BDC9FD1C3A}</a:tableStyleId>
              </a:tblPr>
              <a:tblGrid>
                <a:gridCol w="1062884">
                  <a:extLst>
                    <a:ext uri="{9D8B030D-6E8A-4147-A177-3AD203B41FA5}">
                      <a16:colId xmlns:a16="http://schemas.microsoft.com/office/drawing/2014/main" val="3095144253"/>
                    </a:ext>
                  </a:extLst>
                </a:gridCol>
                <a:gridCol w="3312368">
                  <a:extLst>
                    <a:ext uri="{9D8B030D-6E8A-4147-A177-3AD203B41FA5}">
                      <a16:colId xmlns:a16="http://schemas.microsoft.com/office/drawing/2014/main" val="186035125"/>
                    </a:ext>
                  </a:extLst>
                </a:gridCol>
                <a:gridCol w="1152128">
                  <a:extLst>
                    <a:ext uri="{9D8B030D-6E8A-4147-A177-3AD203B41FA5}">
                      <a16:colId xmlns:a16="http://schemas.microsoft.com/office/drawing/2014/main" val="2894593814"/>
                    </a:ext>
                  </a:extLst>
                </a:gridCol>
                <a:gridCol w="1224136">
                  <a:extLst>
                    <a:ext uri="{9D8B030D-6E8A-4147-A177-3AD203B41FA5}">
                      <a16:colId xmlns:a16="http://schemas.microsoft.com/office/drawing/2014/main" val="1584908362"/>
                    </a:ext>
                  </a:extLst>
                </a:gridCol>
                <a:gridCol w="1152128">
                  <a:extLst>
                    <a:ext uri="{9D8B030D-6E8A-4147-A177-3AD203B41FA5}">
                      <a16:colId xmlns:a16="http://schemas.microsoft.com/office/drawing/2014/main" val="4272124995"/>
                    </a:ext>
                  </a:extLst>
                </a:gridCol>
              </a:tblGrid>
              <a:tr h="370840">
                <a:tc>
                  <a:txBody>
                    <a:bodyPr/>
                    <a:lstStyle/>
                    <a:p>
                      <a:endParaRPr lang="en-GB" dirty="0"/>
                    </a:p>
                  </a:txBody>
                  <a:tcPr/>
                </a:tc>
                <a:tc>
                  <a:txBody>
                    <a:bodyPr/>
                    <a:lstStyle/>
                    <a:p>
                      <a:r>
                        <a:rPr lang="en-GB" dirty="0"/>
                        <a:t>Daily Max</a:t>
                      </a:r>
                    </a:p>
                  </a:txBody>
                  <a:tcPr/>
                </a:tc>
                <a:tc>
                  <a:txBody>
                    <a:bodyPr/>
                    <a:lstStyle/>
                    <a:p>
                      <a:r>
                        <a:rPr lang="en-GB" dirty="0"/>
                        <a:t>Kcal</a:t>
                      </a:r>
                    </a:p>
                  </a:txBody>
                  <a:tcPr/>
                </a:tc>
                <a:tc>
                  <a:txBody>
                    <a:bodyPr/>
                    <a:lstStyle/>
                    <a:p>
                      <a:r>
                        <a:rPr lang="en-GB" dirty="0"/>
                        <a:t>Protein (g)</a:t>
                      </a:r>
                    </a:p>
                  </a:txBody>
                  <a:tcPr/>
                </a:tc>
                <a:tc>
                  <a:txBody>
                    <a:bodyPr/>
                    <a:lstStyle/>
                    <a:p>
                      <a:r>
                        <a:rPr lang="en-GB" dirty="0"/>
                        <a:t>% energy</a:t>
                      </a:r>
                    </a:p>
                  </a:txBody>
                  <a:tcPr/>
                </a:tc>
                <a:extLst>
                  <a:ext uri="{0D108BD9-81ED-4DB2-BD59-A6C34878D82A}">
                    <a16:rowId xmlns:a16="http://schemas.microsoft.com/office/drawing/2014/main" val="3196852736"/>
                  </a:ext>
                </a:extLst>
              </a:tr>
              <a:tr h="370840">
                <a:tc>
                  <a:txBody>
                    <a:bodyPr/>
                    <a:lstStyle/>
                    <a:p>
                      <a:r>
                        <a:rPr lang="en-GB" dirty="0"/>
                        <a:t>Fixed</a:t>
                      </a:r>
                    </a:p>
                  </a:txBody>
                  <a:tcPr>
                    <a:solidFill>
                      <a:schemeClr val="accent4">
                        <a:lumMod val="20000"/>
                        <a:lumOff val="80000"/>
                      </a:schemeClr>
                    </a:solidFill>
                  </a:tcPr>
                </a:tc>
                <a:tc>
                  <a:txBody>
                    <a:bodyPr/>
                    <a:lstStyle/>
                    <a:p>
                      <a:r>
                        <a:rPr lang="en-GB" sz="1600" dirty="0"/>
                        <a:t>Nutritionally vulnerable Breakfast</a:t>
                      </a:r>
                    </a:p>
                  </a:txBody>
                  <a:tcPr>
                    <a:solidFill>
                      <a:schemeClr val="accent4">
                        <a:lumMod val="20000"/>
                        <a:lumOff val="80000"/>
                      </a:schemeClr>
                    </a:solidFill>
                  </a:tcPr>
                </a:tc>
                <a:tc>
                  <a:txBody>
                    <a:bodyPr/>
                    <a:lstStyle/>
                    <a:p>
                      <a:r>
                        <a:rPr lang="en-GB" dirty="0"/>
                        <a:t>545</a:t>
                      </a:r>
                    </a:p>
                  </a:txBody>
                  <a:tcPr>
                    <a:solidFill>
                      <a:schemeClr val="accent4">
                        <a:lumMod val="20000"/>
                        <a:lumOff val="80000"/>
                      </a:schemeClr>
                    </a:solidFill>
                  </a:tcPr>
                </a:tc>
                <a:tc>
                  <a:txBody>
                    <a:bodyPr/>
                    <a:lstStyle/>
                    <a:p>
                      <a:r>
                        <a:rPr lang="en-GB" dirty="0"/>
                        <a:t>16</a:t>
                      </a:r>
                    </a:p>
                  </a:txBody>
                  <a:tcPr>
                    <a:solidFill>
                      <a:schemeClr val="accent4">
                        <a:lumMod val="20000"/>
                        <a:lumOff val="80000"/>
                      </a:schemeClr>
                    </a:solidFill>
                  </a:tcPr>
                </a:tc>
                <a:tc>
                  <a:txBody>
                    <a:bodyPr/>
                    <a:lstStyle/>
                    <a:p>
                      <a:endParaRPr lang="en-GB"/>
                    </a:p>
                  </a:txBody>
                  <a:tcPr>
                    <a:solidFill>
                      <a:schemeClr val="accent4">
                        <a:lumMod val="20000"/>
                        <a:lumOff val="80000"/>
                      </a:schemeClr>
                    </a:solidFill>
                  </a:tcPr>
                </a:tc>
                <a:extLst>
                  <a:ext uri="{0D108BD9-81ED-4DB2-BD59-A6C34878D82A}">
                    <a16:rowId xmlns:a16="http://schemas.microsoft.com/office/drawing/2014/main" val="3777137898"/>
                  </a:ext>
                </a:extLst>
              </a:tr>
              <a:tr h="370840">
                <a:tc>
                  <a:txBody>
                    <a:bodyPr/>
                    <a:lstStyle/>
                    <a:p>
                      <a:endParaRPr lang="en-GB" dirty="0"/>
                    </a:p>
                  </a:txBody>
                  <a:tcPr>
                    <a:solidFill>
                      <a:schemeClr val="accent4">
                        <a:lumMod val="20000"/>
                        <a:lumOff val="80000"/>
                      </a:schemeClr>
                    </a:solidFill>
                  </a:tcPr>
                </a:tc>
                <a:tc>
                  <a:txBody>
                    <a:bodyPr/>
                    <a:lstStyle/>
                    <a:p>
                      <a:r>
                        <a:rPr lang="en-GB" sz="1600" dirty="0"/>
                        <a:t>Snacks</a:t>
                      </a:r>
                    </a:p>
                  </a:txBody>
                  <a:tcPr>
                    <a:solidFill>
                      <a:schemeClr val="accent4">
                        <a:lumMod val="20000"/>
                        <a:lumOff val="80000"/>
                      </a:schemeClr>
                    </a:solidFill>
                  </a:tcPr>
                </a:tc>
                <a:tc>
                  <a:txBody>
                    <a:bodyPr/>
                    <a:lstStyle/>
                    <a:p>
                      <a:r>
                        <a:rPr lang="en-GB" dirty="0"/>
                        <a:t>300</a:t>
                      </a:r>
                    </a:p>
                  </a:txBody>
                  <a:tcPr>
                    <a:solidFill>
                      <a:schemeClr val="accent4">
                        <a:lumMod val="20000"/>
                        <a:lumOff val="80000"/>
                      </a:schemeClr>
                    </a:solidFill>
                  </a:tcPr>
                </a:tc>
                <a:tc>
                  <a:txBody>
                    <a:bodyPr/>
                    <a:lstStyle/>
                    <a:p>
                      <a:r>
                        <a:rPr lang="en-GB" dirty="0"/>
                        <a:t>4</a:t>
                      </a:r>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extLst>
                  <a:ext uri="{0D108BD9-81ED-4DB2-BD59-A6C34878D82A}">
                    <a16:rowId xmlns:a16="http://schemas.microsoft.com/office/drawing/2014/main" val="3135685111"/>
                  </a:ext>
                </a:extLst>
              </a:tr>
              <a:tr h="370840">
                <a:tc>
                  <a:txBody>
                    <a:bodyPr/>
                    <a:lstStyle/>
                    <a:p>
                      <a:endParaRPr lang="en-GB" dirty="0"/>
                    </a:p>
                  </a:txBody>
                  <a:tcPr>
                    <a:solidFill>
                      <a:schemeClr val="accent4">
                        <a:lumMod val="20000"/>
                        <a:lumOff val="80000"/>
                      </a:schemeClr>
                    </a:solidFill>
                  </a:tcPr>
                </a:tc>
                <a:tc>
                  <a:txBody>
                    <a:bodyPr/>
                    <a:lstStyle/>
                    <a:p>
                      <a:r>
                        <a:rPr lang="en-GB" sz="1600" dirty="0"/>
                        <a:t>Beverages</a:t>
                      </a:r>
                    </a:p>
                  </a:txBody>
                  <a:tcPr>
                    <a:solidFill>
                      <a:schemeClr val="accent4">
                        <a:lumMod val="20000"/>
                        <a:lumOff val="80000"/>
                      </a:schemeClr>
                    </a:solidFill>
                  </a:tcPr>
                </a:tc>
                <a:tc>
                  <a:txBody>
                    <a:bodyPr/>
                    <a:lstStyle/>
                    <a:p>
                      <a:r>
                        <a:rPr lang="en-GB" dirty="0"/>
                        <a:t>264</a:t>
                      </a:r>
                    </a:p>
                  </a:txBody>
                  <a:tcPr>
                    <a:solidFill>
                      <a:schemeClr val="accent4">
                        <a:lumMod val="20000"/>
                        <a:lumOff val="80000"/>
                      </a:schemeClr>
                    </a:solidFill>
                  </a:tcPr>
                </a:tc>
                <a:tc>
                  <a:txBody>
                    <a:bodyPr/>
                    <a:lstStyle/>
                    <a:p>
                      <a:r>
                        <a:rPr lang="en-GB" dirty="0"/>
                        <a:t>13</a:t>
                      </a:r>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extLst>
                  <a:ext uri="{0D108BD9-81ED-4DB2-BD59-A6C34878D82A}">
                    <a16:rowId xmlns:a16="http://schemas.microsoft.com/office/drawing/2014/main" val="219774507"/>
                  </a:ext>
                </a:extLst>
              </a:tr>
              <a:tr h="370840">
                <a:tc>
                  <a:txBody>
                    <a:bodyPr/>
                    <a:lstStyle/>
                    <a:p>
                      <a:endParaRPr lang="en-GB" dirty="0"/>
                    </a:p>
                  </a:txBody>
                  <a:tcPr>
                    <a:solidFill>
                      <a:schemeClr val="accent4">
                        <a:lumMod val="60000"/>
                        <a:lumOff val="40000"/>
                      </a:schemeClr>
                    </a:solidFill>
                  </a:tcPr>
                </a:tc>
                <a:tc>
                  <a:txBody>
                    <a:bodyPr/>
                    <a:lstStyle/>
                    <a:p>
                      <a:r>
                        <a:rPr lang="en-GB" sz="1600" dirty="0"/>
                        <a:t>Fixed Total</a:t>
                      </a:r>
                    </a:p>
                  </a:txBody>
                  <a:tcPr>
                    <a:solidFill>
                      <a:schemeClr val="accent4">
                        <a:lumMod val="60000"/>
                        <a:lumOff val="40000"/>
                      </a:schemeClr>
                    </a:solidFill>
                  </a:tcPr>
                </a:tc>
                <a:tc>
                  <a:txBody>
                    <a:bodyPr/>
                    <a:lstStyle/>
                    <a:p>
                      <a:r>
                        <a:rPr lang="en-GB" dirty="0"/>
                        <a:t>1109</a:t>
                      </a:r>
                    </a:p>
                  </a:txBody>
                  <a:tcPr>
                    <a:solidFill>
                      <a:schemeClr val="accent4">
                        <a:lumMod val="60000"/>
                        <a:lumOff val="40000"/>
                      </a:schemeClr>
                    </a:solidFill>
                  </a:tcPr>
                </a:tc>
                <a:tc>
                  <a:txBody>
                    <a:bodyPr/>
                    <a:lstStyle/>
                    <a:p>
                      <a:r>
                        <a:rPr lang="en-GB" dirty="0"/>
                        <a:t>33</a:t>
                      </a:r>
                    </a:p>
                  </a:txBody>
                  <a:tcPr>
                    <a:solidFill>
                      <a:schemeClr val="accent4">
                        <a:lumMod val="60000"/>
                        <a:lumOff val="40000"/>
                      </a:schemeClr>
                    </a:solidFill>
                  </a:tcPr>
                </a:tc>
                <a:tc>
                  <a:txBody>
                    <a:bodyPr/>
                    <a:lstStyle/>
                    <a:p>
                      <a:r>
                        <a:rPr lang="en-GB" dirty="0"/>
                        <a:t>34%</a:t>
                      </a:r>
                    </a:p>
                  </a:txBody>
                  <a:tcPr>
                    <a:solidFill>
                      <a:schemeClr val="accent4">
                        <a:lumMod val="60000"/>
                        <a:lumOff val="40000"/>
                      </a:schemeClr>
                    </a:solidFill>
                  </a:tcPr>
                </a:tc>
                <a:extLst>
                  <a:ext uri="{0D108BD9-81ED-4DB2-BD59-A6C34878D82A}">
                    <a16:rowId xmlns:a16="http://schemas.microsoft.com/office/drawing/2014/main" val="1169009101"/>
                  </a:ext>
                </a:extLst>
              </a:tr>
              <a:tr h="370840">
                <a:tc>
                  <a:txBody>
                    <a:bodyPr/>
                    <a:lstStyle/>
                    <a:p>
                      <a:r>
                        <a:rPr lang="en-GB" sz="1400" dirty="0">
                          <a:solidFill>
                            <a:schemeClr val="bg1"/>
                          </a:solidFill>
                        </a:rPr>
                        <a:t>Variable 1. </a:t>
                      </a:r>
                    </a:p>
                    <a:p>
                      <a:r>
                        <a:rPr lang="en-GB" sz="1400" dirty="0">
                          <a:solidFill>
                            <a:schemeClr val="bg1"/>
                          </a:solidFill>
                        </a:rPr>
                        <a:t>Lunch</a:t>
                      </a:r>
                    </a:p>
                  </a:txBody>
                  <a:tcPr>
                    <a:solidFill>
                      <a:schemeClr val="accent2"/>
                    </a:solidFill>
                  </a:tcPr>
                </a:tc>
                <a:tc>
                  <a:txBody>
                    <a:bodyPr/>
                    <a:lstStyle/>
                    <a:p>
                      <a:r>
                        <a:rPr lang="en-GB" sz="1600" dirty="0">
                          <a:solidFill>
                            <a:schemeClr val="bg1"/>
                          </a:solidFill>
                        </a:rPr>
                        <a:t>Leek &amp; Potato Soup with Bread Roll + Spread</a:t>
                      </a:r>
                    </a:p>
                  </a:txBody>
                  <a:tcPr>
                    <a:solidFill>
                      <a:schemeClr val="accent2"/>
                    </a:solidFill>
                  </a:tcPr>
                </a:tc>
                <a:tc>
                  <a:txBody>
                    <a:bodyPr/>
                    <a:lstStyle/>
                    <a:p>
                      <a:r>
                        <a:rPr lang="en-GB" dirty="0">
                          <a:solidFill>
                            <a:schemeClr val="bg1"/>
                          </a:solidFill>
                        </a:rPr>
                        <a:t>259</a:t>
                      </a:r>
                    </a:p>
                  </a:txBody>
                  <a:tcPr>
                    <a:solidFill>
                      <a:schemeClr val="accent2"/>
                    </a:solidFill>
                  </a:tcPr>
                </a:tc>
                <a:tc>
                  <a:txBody>
                    <a:bodyPr/>
                    <a:lstStyle/>
                    <a:p>
                      <a:r>
                        <a:rPr lang="en-GB" dirty="0">
                          <a:solidFill>
                            <a:schemeClr val="bg1"/>
                          </a:solidFill>
                        </a:rPr>
                        <a:t>7</a:t>
                      </a:r>
                    </a:p>
                  </a:txBody>
                  <a:tcPr>
                    <a:solidFill>
                      <a:schemeClr val="accent2"/>
                    </a:solidFill>
                  </a:tcPr>
                </a:tc>
                <a:tc>
                  <a:txBody>
                    <a:bodyPr/>
                    <a:lstStyle/>
                    <a:p>
                      <a:endParaRPr lang="en-GB"/>
                    </a:p>
                  </a:txBody>
                  <a:tcPr>
                    <a:solidFill>
                      <a:schemeClr val="accent2"/>
                    </a:solidFill>
                  </a:tcPr>
                </a:tc>
                <a:extLst>
                  <a:ext uri="{0D108BD9-81ED-4DB2-BD59-A6C34878D82A}">
                    <a16:rowId xmlns:a16="http://schemas.microsoft.com/office/drawing/2014/main" val="597567366"/>
                  </a:ext>
                </a:extLst>
              </a:tr>
              <a:tr h="370840">
                <a:tc>
                  <a:txBody>
                    <a:bodyPr/>
                    <a:lstStyle/>
                    <a:p>
                      <a:endParaRPr lang="en-GB" dirty="0">
                        <a:solidFill>
                          <a:schemeClr val="bg1"/>
                        </a:solidFill>
                      </a:endParaRPr>
                    </a:p>
                  </a:txBody>
                  <a:tcPr>
                    <a:solidFill>
                      <a:schemeClr val="accent2"/>
                    </a:solidFill>
                  </a:tcPr>
                </a:tc>
                <a:tc>
                  <a:txBody>
                    <a:bodyPr/>
                    <a:lstStyle/>
                    <a:p>
                      <a:r>
                        <a:rPr lang="en-GB" sz="1600" dirty="0">
                          <a:solidFill>
                            <a:schemeClr val="bg1"/>
                          </a:solidFill>
                        </a:rPr>
                        <a:t>Meal (Chicken Mushroom Pie + Mash + Peas)</a:t>
                      </a:r>
                    </a:p>
                  </a:txBody>
                  <a:tcPr>
                    <a:solidFill>
                      <a:schemeClr val="accent2"/>
                    </a:solidFill>
                  </a:tcPr>
                </a:tc>
                <a:tc>
                  <a:txBody>
                    <a:bodyPr/>
                    <a:lstStyle/>
                    <a:p>
                      <a:r>
                        <a:rPr lang="en-GB" dirty="0">
                          <a:solidFill>
                            <a:schemeClr val="bg1"/>
                          </a:solidFill>
                        </a:rPr>
                        <a:t>482</a:t>
                      </a:r>
                    </a:p>
                  </a:txBody>
                  <a:tcPr>
                    <a:solidFill>
                      <a:schemeClr val="accent2"/>
                    </a:solidFill>
                  </a:tcPr>
                </a:tc>
                <a:tc>
                  <a:txBody>
                    <a:bodyPr/>
                    <a:lstStyle/>
                    <a:p>
                      <a:r>
                        <a:rPr lang="en-GB" dirty="0">
                          <a:solidFill>
                            <a:schemeClr val="bg1"/>
                          </a:solidFill>
                        </a:rPr>
                        <a:t>27</a:t>
                      </a:r>
                    </a:p>
                  </a:txBody>
                  <a:tcPr>
                    <a:solidFill>
                      <a:schemeClr val="accent2"/>
                    </a:solidFill>
                  </a:tcPr>
                </a:tc>
                <a:tc>
                  <a:txBody>
                    <a:bodyPr/>
                    <a:lstStyle/>
                    <a:p>
                      <a:endParaRPr lang="en-GB"/>
                    </a:p>
                  </a:txBody>
                  <a:tcPr>
                    <a:solidFill>
                      <a:schemeClr val="accent2"/>
                    </a:solidFill>
                  </a:tcPr>
                </a:tc>
                <a:extLst>
                  <a:ext uri="{0D108BD9-81ED-4DB2-BD59-A6C34878D82A}">
                    <a16:rowId xmlns:a16="http://schemas.microsoft.com/office/drawing/2014/main" val="683890510"/>
                  </a:ext>
                </a:extLst>
              </a:tr>
              <a:tr h="370840">
                <a:tc>
                  <a:txBody>
                    <a:bodyPr/>
                    <a:lstStyle/>
                    <a:p>
                      <a:endParaRPr lang="en-GB">
                        <a:solidFill>
                          <a:schemeClr val="bg1"/>
                        </a:solidFill>
                      </a:endParaRPr>
                    </a:p>
                  </a:txBody>
                  <a:tcPr>
                    <a:solidFill>
                      <a:schemeClr val="accent2"/>
                    </a:solidFill>
                  </a:tcPr>
                </a:tc>
                <a:tc>
                  <a:txBody>
                    <a:bodyPr/>
                    <a:lstStyle/>
                    <a:p>
                      <a:r>
                        <a:rPr lang="en-GB" sz="1600" dirty="0">
                          <a:solidFill>
                            <a:schemeClr val="bg1"/>
                          </a:solidFill>
                        </a:rPr>
                        <a:t>Apple Sponge + Custard</a:t>
                      </a:r>
                    </a:p>
                  </a:txBody>
                  <a:tcPr>
                    <a:solidFill>
                      <a:schemeClr val="accent2"/>
                    </a:solidFill>
                  </a:tcPr>
                </a:tc>
                <a:tc>
                  <a:txBody>
                    <a:bodyPr/>
                    <a:lstStyle/>
                    <a:p>
                      <a:r>
                        <a:rPr lang="en-GB" dirty="0">
                          <a:solidFill>
                            <a:schemeClr val="bg1"/>
                          </a:solidFill>
                        </a:rPr>
                        <a:t>299</a:t>
                      </a:r>
                    </a:p>
                  </a:txBody>
                  <a:tcPr>
                    <a:solidFill>
                      <a:schemeClr val="accent2"/>
                    </a:solidFill>
                  </a:tcPr>
                </a:tc>
                <a:tc>
                  <a:txBody>
                    <a:bodyPr/>
                    <a:lstStyle/>
                    <a:p>
                      <a:r>
                        <a:rPr lang="en-GB" dirty="0">
                          <a:solidFill>
                            <a:schemeClr val="bg1"/>
                          </a:solidFill>
                        </a:rPr>
                        <a:t>5</a:t>
                      </a:r>
                    </a:p>
                  </a:txBody>
                  <a:tcPr>
                    <a:solidFill>
                      <a:schemeClr val="accent2"/>
                    </a:solidFill>
                  </a:tcPr>
                </a:tc>
                <a:tc>
                  <a:txBody>
                    <a:bodyPr/>
                    <a:lstStyle/>
                    <a:p>
                      <a:endParaRPr lang="en-GB" dirty="0"/>
                    </a:p>
                  </a:txBody>
                  <a:tcPr>
                    <a:solidFill>
                      <a:schemeClr val="accent2"/>
                    </a:solidFill>
                  </a:tcPr>
                </a:tc>
                <a:extLst>
                  <a:ext uri="{0D108BD9-81ED-4DB2-BD59-A6C34878D82A}">
                    <a16:rowId xmlns:a16="http://schemas.microsoft.com/office/drawing/2014/main" val="4019367663"/>
                  </a:ext>
                </a:extLst>
              </a:tr>
              <a:tr h="370840">
                <a:tc>
                  <a:txBody>
                    <a:bodyPr/>
                    <a:lstStyle/>
                    <a:p>
                      <a:r>
                        <a:rPr lang="en-GB" sz="1400" dirty="0">
                          <a:solidFill>
                            <a:schemeClr val="bg1"/>
                          </a:solidFill>
                        </a:rPr>
                        <a:t>Variable 2.</a:t>
                      </a:r>
                    </a:p>
                    <a:p>
                      <a:r>
                        <a:rPr lang="en-GB" sz="1400" dirty="0">
                          <a:solidFill>
                            <a:schemeClr val="bg1"/>
                          </a:solidFill>
                        </a:rPr>
                        <a:t> Dinner</a:t>
                      </a:r>
                    </a:p>
                  </a:txBody>
                  <a:tcPr>
                    <a:solidFill>
                      <a:schemeClr val="accent4"/>
                    </a:solidFill>
                  </a:tcPr>
                </a:tc>
                <a:tc>
                  <a:txBody>
                    <a:bodyPr/>
                    <a:lstStyle/>
                    <a:p>
                      <a:r>
                        <a:rPr lang="en-GB" sz="1600" dirty="0">
                          <a:solidFill>
                            <a:schemeClr val="bg1"/>
                          </a:solidFill>
                        </a:rPr>
                        <a:t>Butternut Squash Soup with Bread Roll + Spread</a:t>
                      </a:r>
                    </a:p>
                  </a:txBody>
                  <a:tcPr>
                    <a:solidFill>
                      <a:schemeClr val="accent4"/>
                    </a:solidFill>
                  </a:tcPr>
                </a:tc>
                <a:tc>
                  <a:txBody>
                    <a:bodyPr/>
                    <a:lstStyle/>
                    <a:p>
                      <a:r>
                        <a:rPr lang="en-GB" dirty="0">
                          <a:solidFill>
                            <a:schemeClr val="bg1"/>
                          </a:solidFill>
                        </a:rPr>
                        <a:t>259</a:t>
                      </a:r>
                    </a:p>
                  </a:txBody>
                  <a:tcPr>
                    <a:solidFill>
                      <a:schemeClr val="accent4"/>
                    </a:solidFill>
                  </a:tcPr>
                </a:tc>
                <a:tc>
                  <a:txBody>
                    <a:bodyPr/>
                    <a:lstStyle/>
                    <a:p>
                      <a:r>
                        <a:rPr lang="en-GB" dirty="0">
                          <a:solidFill>
                            <a:schemeClr val="bg1"/>
                          </a:solidFill>
                        </a:rPr>
                        <a:t>7</a:t>
                      </a:r>
                    </a:p>
                  </a:txBody>
                  <a:tcPr>
                    <a:solidFill>
                      <a:schemeClr val="accent4"/>
                    </a:solidFill>
                  </a:tcPr>
                </a:tc>
                <a:tc>
                  <a:txBody>
                    <a:bodyPr/>
                    <a:lstStyle/>
                    <a:p>
                      <a:endParaRPr lang="en-GB" dirty="0"/>
                    </a:p>
                  </a:txBody>
                  <a:tcPr>
                    <a:solidFill>
                      <a:schemeClr val="accent4"/>
                    </a:solidFill>
                  </a:tcPr>
                </a:tc>
                <a:extLst>
                  <a:ext uri="{0D108BD9-81ED-4DB2-BD59-A6C34878D82A}">
                    <a16:rowId xmlns:a16="http://schemas.microsoft.com/office/drawing/2014/main" val="3462408643"/>
                  </a:ext>
                </a:extLst>
              </a:tr>
              <a:tr h="545654">
                <a:tc>
                  <a:txBody>
                    <a:bodyPr/>
                    <a:lstStyle/>
                    <a:p>
                      <a:endParaRPr lang="en-GB" sz="1400" dirty="0">
                        <a:solidFill>
                          <a:schemeClr val="bg1"/>
                        </a:solidFill>
                      </a:endParaRPr>
                    </a:p>
                  </a:txBody>
                  <a:tcPr>
                    <a:solidFill>
                      <a:schemeClr val="accent4"/>
                    </a:solidFill>
                  </a:tcPr>
                </a:tc>
                <a:tc>
                  <a:txBody>
                    <a:bodyPr/>
                    <a:lstStyle/>
                    <a:p>
                      <a:r>
                        <a:rPr lang="en-GB" sz="1600" dirty="0">
                          <a:solidFill>
                            <a:schemeClr val="bg1"/>
                          </a:solidFill>
                        </a:rPr>
                        <a:t>Meal (Beef Lasagne + Peas)</a:t>
                      </a:r>
                    </a:p>
                  </a:txBody>
                  <a:tcPr>
                    <a:solidFill>
                      <a:schemeClr val="accent4"/>
                    </a:solidFill>
                  </a:tcPr>
                </a:tc>
                <a:tc>
                  <a:txBody>
                    <a:bodyPr/>
                    <a:lstStyle/>
                    <a:p>
                      <a:r>
                        <a:rPr lang="en-GB" dirty="0">
                          <a:solidFill>
                            <a:schemeClr val="bg1"/>
                          </a:solidFill>
                        </a:rPr>
                        <a:t>367</a:t>
                      </a:r>
                    </a:p>
                  </a:txBody>
                  <a:tcPr>
                    <a:solidFill>
                      <a:schemeClr val="accent4"/>
                    </a:solidFill>
                  </a:tcPr>
                </a:tc>
                <a:tc>
                  <a:txBody>
                    <a:bodyPr/>
                    <a:lstStyle/>
                    <a:p>
                      <a:r>
                        <a:rPr lang="en-GB" dirty="0">
                          <a:solidFill>
                            <a:schemeClr val="bg1"/>
                          </a:solidFill>
                        </a:rPr>
                        <a:t>23</a:t>
                      </a:r>
                    </a:p>
                  </a:txBody>
                  <a:tcPr>
                    <a:solidFill>
                      <a:schemeClr val="accent4"/>
                    </a:solidFill>
                  </a:tcPr>
                </a:tc>
                <a:tc>
                  <a:txBody>
                    <a:bodyPr/>
                    <a:lstStyle/>
                    <a:p>
                      <a:endParaRPr lang="en-GB" dirty="0"/>
                    </a:p>
                  </a:txBody>
                  <a:tcPr>
                    <a:solidFill>
                      <a:schemeClr val="accent4"/>
                    </a:solidFill>
                  </a:tcPr>
                </a:tc>
                <a:extLst>
                  <a:ext uri="{0D108BD9-81ED-4DB2-BD59-A6C34878D82A}">
                    <a16:rowId xmlns:a16="http://schemas.microsoft.com/office/drawing/2014/main" val="2535155670"/>
                  </a:ext>
                </a:extLst>
              </a:tr>
              <a:tr h="370840">
                <a:tc>
                  <a:txBody>
                    <a:bodyPr/>
                    <a:lstStyle/>
                    <a:p>
                      <a:endParaRPr lang="en-GB" sz="1400" dirty="0">
                        <a:solidFill>
                          <a:schemeClr val="bg1"/>
                        </a:solidFill>
                      </a:endParaRPr>
                    </a:p>
                  </a:txBody>
                  <a:tcPr>
                    <a:solidFill>
                      <a:schemeClr val="accent4"/>
                    </a:solidFill>
                  </a:tcPr>
                </a:tc>
                <a:tc>
                  <a:txBody>
                    <a:bodyPr/>
                    <a:lstStyle/>
                    <a:p>
                      <a:r>
                        <a:rPr lang="en-GB" sz="1600" dirty="0">
                          <a:solidFill>
                            <a:schemeClr val="bg1"/>
                          </a:solidFill>
                        </a:rPr>
                        <a:t>Ginger Chocolate Chip Sponge + Custard </a:t>
                      </a:r>
                    </a:p>
                  </a:txBody>
                  <a:tcPr>
                    <a:solidFill>
                      <a:schemeClr val="accent4"/>
                    </a:solidFill>
                  </a:tcPr>
                </a:tc>
                <a:tc>
                  <a:txBody>
                    <a:bodyPr/>
                    <a:lstStyle/>
                    <a:p>
                      <a:r>
                        <a:rPr lang="en-GB" dirty="0">
                          <a:solidFill>
                            <a:schemeClr val="bg1"/>
                          </a:solidFill>
                        </a:rPr>
                        <a:t>442</a:t>
                      </a:r>
                    </a:p>
                  </a:txBody>
                  <a:tcPr>
                    <a:solidFill>
                      <a:schemeClr val="accent4"/>
                    </a:solidFill>
                  </a:tcPr>
                </a:tc>
                <a:tc>
                  <a:txBody>
                    <a:bodyPr/>
                    <a:lstStyle/>
                    <a:p>
                      <a:r>
                        <a:rPr lang="en-GB" dirty="0">
                          <a:solidFill>
                            <a:schemeClr val="bg1"/>
                          </a:solidFill>
                        </a:rPr>
                        <a:t>7</a:t>
                      </a:r>
                    </a:p>
                  </a:txBody>
                  <a:tcPr>
                    <a:solidFill>
                      <a:schemeClr val="accent4"/>
                    </a:solidFill>
                  </a:tcPr>
                </a:tc>
                <a:tc>
                  <a:txBody>
                    <a:bodyPr/>
                    <a:lstStyle/>
                    <a:p>
                      <a:endParaRPr lang="en-GB" dirty="0"/>
                    </a:p>
                  </a:txBody>
                  <a:tcPr>
                    <a:solidFill>
                      <a:schemeClr val="accent4"/>
                    </a:solidFill>
                  </a:tcPr>
                </a:tc>
                <a:extLst>
                  <a:ext uri="{0D108BD9-81ED-4DB2-BD59-A6C34878D82A}">
                    <a16:rowId xmlns:a16="http://schemas.microsoft.com/office/drawing/2014/main" val="252809572"/>
                  </a:ext>
                </a:extLst>
              </a:tr>
              <a:tr h="370840">
                <a:tc>
                  <a:txBody>
                    <a:bodyPr/>
                    <a:lstStyle/>
                    <a:p>
                      <a:endParaRPr lang="en-GB" sz="1400" dirty="0"/>
                    </a:p>
                  </a:txBody>
                  <a:tcPr>
                    <a:solidFill>
                      <a:schemeClr val="accent4">
                        <a:lumMod val="60000"/>
                        <a:lumOff val="40000"/>
                      </a:schemeClr>
                    </a:solidFill>
                  </a:tcPr>
                </a:tc>
                <a:tc>
                  <a:txBody>
                    <a:bodyPr/>
                    <a:lstStyle/>
                    <a:p>
                      <a:r>
                        <a:rPr lang="en-GB" sz="1600" dirty="0"/>
                        <a:t>Variable Total</a:t>
                      </a:r>
                    </a:p>
                  </a:txBody>
                  <a:tcPr>
                    <a:solidFill>
                      <a:schemeClr val="accent4">
                        <a:lumMod val="60000"/>
                        <a:lumOff val="40000"/>
                      </a:schemeClr>
                    </a:solidFill>
                  </a:tcPr>
                </a:tc>
                <a:tc>
                  <a:txBody>
                    <a:bodyPr/>
                    <a:lstStyle/>
                    <a:p>
                      <a:r>
                        <a:rPr lang="en-GB" dirty="0"/>
                        <a:t>2108</a:t>
                      </a:r>
                    </a:p>
                  </a:txBody>
                  <a:tcPr>
                    <a:solidFill>
                      <a:schemeClr val="accent4">
                        <a:lumMod val="60000"/>
                        <a:lumOff val="40000"/>
                      </a:schemeClr>
                    </a:solidFill>
                  </a:tcPr>
                </a:tc>
                <a:tc>
                  <a:txBody>
                    <a:bodyPr/>
                    <a:lstStyle/>
                    <a:p>
                      <a:r>
                        <a:rPr lang="en-GB" dirty="0"/>
                        <a:t>76</a:t>
                      </a:r>
                    </a:p>
                  </a:txBody>
                  <a:tcPr>
                    <a:solidFill>
                      <a:schemeClr val="accent4">
                        <a:lumMod val="60000"/>
                        <a:lumOff val="40000"/>
                      </a:schemeClr>
                    </a:solidFill>
                  </a:tcPr>
                </a:tc>
                <a:tc>
                  <a:txBody>
                    <a:bodyPr/>
                    <a:lstStyle/>
                    <a:p>
                      <a:r>
                        <a:rPr lang="en-GB" dirty="0"/>
                        <a:t>66%</a:t>
                      </a:r>
                    </a:p>
                  </a:txBody>
                  <a:tcPr>
                    <a:solidFill>
                      <a:schemeClr val="accent4">
                        <a:lumMod val="60000"/>
                        <a:lumOff val="40000"/>
                      </a:schemeClr>
                    </a:solidFill>
                  </a:tcPr>
                </a:tc>
                <a:extLst>
                  <a:ext uri="{0D108BD9-81ED-4DB2-BD59-A6C34878D82A}">
                    <a16:rowId xmlns:a16="http://schemas.microsoft.com/office/drawing/2014/main" val="4207947030"/>
                  </a:ext>
                </a:extLst>
              </a:tr>
              <a:tr h="370840">
                <a:tc>
                  <a:txBody>
                    <a:bodyPr/>
                    <a:lstStyle/>
                    <a:p>
                      <a:endParaRPr lang="en-GB" sz="1400" dirty="0">
                        <a:solidFill>
                          <a:schemeClr val="bg1"/>
                        </a:solidFill>
                      </a:endParaRPr>
                    </a:p>
                  </a:txBody>
                  <a:tcPr>
                    <a:solidFill>
                      <a:schemeClr val="accent1"/>
                    </a:solidFill>
                  </a:tcPr>
                </a:tc>
                <a:tc>
                  <a:txBody>
                    <a:bodyPr/>
                    <a:lstStyle/>
                    <a:p>
                      <a:r>
                        <a:rPr lang="en-GB" sz="1600" dirty="0">
                          <a:solidFill>
                            <a:schemeClr val="bg1"/>
                          </a:solidFill>
                        </a:rPr>
                        <a:t>Total Maximum</a:t>
                      </a:r>
                    </a:p>
                  </a:txBody>
                  <a:tcPr>
                    <a:solidFill>
                      <a:schemeClr val="accent1"/>
                    </a:solidFill>
                  </a:tcPr>
                </a:tc>
                <a:tc>
                  <a:txBody>
                    <a:bodyPr/>
                    <a:lstStyle/>
                    <a:p>
                      <a:r>
                        <a:rPr lang="en-GB" dirty="0">
                          <a:solidFill>
                            <a:schemeClr val="bg1"/>
                          </a:solidFill>
                        </a:rPr>
                        <a:t>3217</a:t>
                      </a:r>
                    </a:p>
                  </a:txBody>
                  <a:tcPr>
                    <a:solidFill>
                      <a:schemeClr val="accent1"/>
                    </a:solidFill>
                  </a:tcPr>
                </a:tc>
                <a:tc>
                  <a:txBody>
                    <a:bodyPr/>
                    <a:lstStyle/>
                    <a:p>
                      <a:r>
                        <a:rPr lang="en-GB" dirty="0">
                          <a:solidFill>
                            <a:schemeClr val="bg1"/>
                          </a:solidFill>
                        </a:rPr>
                        <a:t>109</a:t>
                      </a:r>
                    </a:p>
                  </a:txBody>
                  <a:tcPr>
                    <a:solidFill>
                      <a:schemeClr val="accent1"/>
                    </a:solidFill>
                  </a:tcPr>
                </a:tc>
                <a:tc>
                  <a:txBody>
                    <a:bodyPr/>
                    <a:lstStyle/>
                    <a:p>
                      <a:r>
                        <a:rPr lang="en-GB" dirty="0">
                          <a:solidFill>
                            <a:schemeClr val="bg1"/>
                          </a:solidFill>
                        </a:rPr>
                        <a:t>100%</a:t>
                      </a:r>
                    </a:p>
                  </a:txBody>
                  <a:tcPr>
                    <a:solidFill>
                      <a:schemeClr val="accent1"/>
                    </a:solidFill>
                  </a:tcPr>
                </a:tc>
                <a:extLst>
                  <a:ext uri="{0D108BD9-81ED-4DB2-BD59-A6C34878D82A}">
                    <a16:rowId xmlns:a16="http://schemas.microsoft.com/office/drawing/2014/main" val="3400765019"/>
                  </a:ext>
                </a:extLst>
              </a:tr>
              <a:tr h="370840">
                <a:tc gridSpan="2">
                  <a:txBody>
                    <a:bodyPr/>
                    <a:lstStyle/>
                    <a:p>
                      <a:r>
                        <a:rPr lang="en-GB" sz="1600" dirty="0">
                          <a:solidFill>
                            <a:schemeClr val="bg1"/>
                          </a:solidFill>
                        </a:rPr>
                        <a:t>Total Average Menu Capacity</a:t>
                      </a:r>
                    </a:p>
                  </a:txBody>
                  <a:tcPr>
                    <a:solidFill>
                      <a:srgbClr val="002060"/>
                    </a:solidFill>
                  </a:tcPr>
                </a:tc>
                <a:tc hMerge="1">
                  <a:txBody>
                    <a:bodyPr/>
                    <a:lstStyle/>
                    <a:p>
                      <a:r>
                        <a:rPr lang="en-GB" sz="1600" dirty="0">
                          <a:solidFill>
                            <a:schemeClr val="bg1"/>
                          </a:solidFill>
                        </a:rPr>
                        <a:t>Total Average Menu Capacity</a:t>
                      </a:r>
                    </a:p>
                  </a:txBody>
                  <a:tcPr>
                    <a:solidFill>
                      <a:schemeClr val="accent1"/>
                    </a:solidFill>
                  </a:tcPr>
                </a:tc>
                <a:tc>
                  <a:txBody>
                    <a:bodyPr/>
                    <a:lstStyle/>
                    <a:p>
                      <a:r>
                        <a:rPr lang="en-GB" dirty="0">
                          <a:solidFill>
                            <a:schemeClr val="bg1"/>
                          </a:solidFill>
                        </a:rPr>
                        <a:t>2542</a:t>
                      </a:r>
                    </a:p>
                  </a:txBody>
                  <a:tcPr>
                    <a:solidFill>
                      <a:srgbClr val="002060"/>
                    </a:solidFill>
                  </a:tcPr>
                </a:tc>
                <a:tc>
                  <a:txBody>
                    <a:bodyPr/>
                    <a:lstStyle/>
                    <a:p>
                      <a:r>
                        <a:rPr lang="en-GB" dirty="0">
                          <a:solidFill>
                            <a:schemeClr val="bg1"/>
                          </a:solidFill>
                        </a:rPr>
                        <a:t>94</a:t>
                      </a:r>
                    </a:p>
                  </a:txBody>
                  <a:tcPr>
                    <a:solidFill>
                      <a:srgbClr val="002060"/>
                    </a:solidFill>
                  </a:tcPr>
                </a:tc>
                <a:tc>
                  <a:txBody>
                    <a:bodyPr/>
                    <a:lstStyle/>
                    <a:p>
                      <a:endParaRPr lang="en-GB" dirty="0">
                        <a:solidFill>
                          <a:schemeClr val="bg1"/>
                        </a:solidFill>
                      </a:endParaRPr>
                    </a:p>
                  </a:txBody>
                  <a:tcPr>
                    <a:solidFill>
                      <a:srgbClr val="002060"/>
                    </a:solidFill>
                  </a:tcPr>
                </a:tc>
                <a:extLst>
                  <a:ext uri="{0D108BD9-81ED-4DB2-BD59-A6C34878D82A}">
                    <a16:rowId xmlns:a16="http://schemas.microsoft.com/office/drawing/2014/main" val="797431155"/>
                  </a:ext>
                </a:extLst>
              </a:tr>
            </a:tbl>
          </a:graphicData>
        </a:graphic>
      </p:graphicFrame>
    </p:spTree>
    <p:extLst>
      <p:ext uri="{BB962C8B-B14F-4D97-AF65-F5344CB8AC3E}">
        <p14:creationId xmlns:p14="http://schemas.microsoft.com/office/powerpoint/2010/main" val="3801401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ECF6E0-8E7D-40A5-B1DB-8A5E392BE406}"/>
              </a:ext>
            </a:extLst>
          </p:cNvPr>
          <p:cNvSpPr>
            <a:spLocks noGrp="1"/>
          </p:cNvSpPr>
          <p:nvPr>
            <p:ph type="title"/>
          </p:nvPr>
        </p:nvSpPr>
        <p:spPr>
          <a:xfrm>
            <a:off x="384773" y="137315"/>
            <a:ext cx="6567055" cy="611649"/>
          </a:xfrm>
        </p:spPr>
        <p:txBody>
          <a:bodyPr>
            <a:normAutofit fontScale="90000"/>
          </a:bodyPr>
          <a:lstStyle/>
          <a:p>
            <a:pPr algn="l"/>
            <a:r>
              <a:rPr lang="en-GB" dirty="0"/>
              <a:t>Nutrition Targets </a:t>
            </a:r>
          </a:p>
        </p:txBody>
      </p:sp>
      <p:sp>
        <p:nvSpPr>
          <p:cNvPr id="4" name="Footer Placeholder 3">
            <a:extLst>
              <a:ext uri="{FF2B5EF4-FFF2-40B4-BE49-F238E27FC236}">
                <a16:creationId xmlns:a16="http://schemas.microsoft.com/office/drawing/2014/main" id="{13259B67-776F-4063-B5C9-4A0944E33783}"/>
              </a:ext>
            </a:extLst>
          </p:cNvPr>
          <p:cNvSpPr>
            <a:spLocks noGrp="1"/>
          </p:cNvSpPr>
          <p:nvPr>
            <p:ph type="ftr" sz="quarter" idx="3"/>
            <p:custDataLst>
              <p:tags r:id="rId1"/>
            </p:custDataLst>
          </p:nvPr>
        </p:nvSpPr>
        <p:spPr>
          <a:xfrm>
            <a:off x="0" y="6333439"/>
            <a:ext cx="9144000" cy="365125"/>
          </a:xfrm>
        </p:spPr>
        <p:txBody>
          <a:bodyPr/>
          <a:lstStyle/>
          <a:p>
            <a:r>
              <a:rPr lang="en-US"/>
              <a:t>ISS Classification -</a:t>
            </a:r>
            <a:r>
              <a:rPr lang="en-US">
                <a:solidFill>
                  <a:srgbClr val="000000"/>
                </a:solidFill>
              </a:rPr>
              <a:t> </a:t>
            </a:r>
            <a:r>
              <a:rPr lang="en-US">
                <a:solidFill>
                  <a:srgbClr val="00C000"/>
                </a:solidFill>
              </a:rPr>
              <a:t>Unrestricted</a:t>
            </a:r>
            <a:endParaRPr lang="en-US" dirty="0">
              <a:solidFill>
                <a:srgbClr val="00C000"/>
              </a:solidFill>
            </a:endParaRPr>
          </a:p>
        </p:txBody>
      </p:sp>
      <p:graphicFrame>
        <p:nvGraphicFramePr>
          <p:cNvPr id="8" name="Table 8">
            <a:extLst>
              <a:ext uri="{FF2B5EF4-FFF2-40B4-BE49-F238E27FC236}">
                <a16:creationId xmlns:a16="http://schemas.microsoft.com/office/drawing/2014/main" id="{DF2C6235-C975-449D-9B03-2D864E3A9A00}"/>
              </a:ext>
            </a:extLst>
          </p:cNvPr>
          <p:cNvGraphicFramePr>
            <a:graphicFrameLocks noGrp="1"/>
          </p:cNvGraphicFramePr>
          <p:nvPr/>
        </p:nvGraphicFramePr>
        <p:xfrm>
          <a:off x="504258" y="805180"/>
          <a:ext cx="6096000" cy="1747520"/>
        </p:xfrm>
        <a:graphic>
          <a:graphicData uri="http://schemas.openxmlformats.org/drawingml/2006/table">
            <a:tbl>
              <a:tblPr firstRow="1" bandRow="1">
                <a:tableStyleId>{5C22544A-7EE6-4342-B048-85BDC9FD1C3A}</a:tableStyleId>
              </a:tblPr>
              <a:tblGrid>
                <a:gridCol w="2034417">
                  <a:extLst>
                    <a:ext uri="{9D8B030D-6E8A-4147-A177-3AD203B41FA5}">
                      <a16:colId xmlns:a16="http://schemas.microsoft.com/office/drawing/2014/main" val="410613683"/>
                    </a:ext>
                  </a:extLst>
                </a:gridCol>
                <a:gridCol w="2029583">
                  <a:extLst>
                    <a:ext uri="{9D8B030D-6E8A-4147-A177-3AD203B41FA5}">
                      <a16:colId xmlns:a16="http://schemas.microsoft.com/office/drawing/2014/main" val="3922642571"/>
                    </a:ext>
                  </a:extLst>
                </a:gridCol>
                <a:gridCol w="2032000">
                  <a:extLst>
                    <a:ext uri="{9D8B030D-6E8A-4147-A177-3AD203B41FA5}">
                      <a16:colId xmlns:a16="http://schemas.microsoft.com/office/drawing/2014/main" val="423101481"/>
                    </a:ext>
                  </a:extLst>
                </a:gridCol>
              </a:tblGrid>
              <a:tr h="266935">
                <a:tc gridSpan="3">
                  <a:txBody>
                    <a:bodyPr/>
                    <a:lstStyle/>
                    <a:p>
                      <a:pPr algn="ctr"/>
                      <a:r>
                        <a:rPr lang="en-GB" dirty="0"/>
                        <a:t>Menu requirement per day</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440279077"/>
                  </a:ext>
                </a:extLst>
              </a:tr>
              <a:tr h="370840">
                <a:tc>
                  <a:txBody>
                    <a:bodyPr/>
                    <a:lstStyle/>
                    <a:p>
                      <a:r>
                        <a:rPr lang="en-GB" dirty="0">
                          <a:solidFill>
                            <a:schemeClr val="bg1"/>
                          </a:solidFill>
                        </a:rPr>
                        <a:t>Nutrient</a:t>
                      </a:r>
                    </a:p>
                  </a:txBody>
                  <a:tcPr>
                    <a:solidFill>
                      <a:srgbClr val="005EB8"/>
                    </a:solidFill>
                  </a:tcPr>
                </a:tc>
                <a:tc>
                  <a:txBody>
                    <a:bodyPr/>
                    <a:lstStyle/>
                    <a:p>
                      <a:r>
                        <a:rPr lang="en-GB" dirty="0">
                          <a:solidFill>
                            <a:schemeClr val="bg1"/>
                          </a:solidFill>
                        </a:rPr>
                        <a:t>Nutritionally well</a:t>
                      </a:r>
                    </a:p>
                  </a:txBody>
                  <a:tcPr>
                    <a:solidFill>
                      <a:srgbClr val="005EB8"/>
                    </a:solidFill>
                  </a:tcPr>
                </a:tc>
                <a:tc>
                  <a:txBody>
                    <a:bodyPr/>
                    <a:lstStyle/>
                    <a:p>
                      <a:r>
                        <a:rPr lang="en-GB" dirty="0">
                          <a:solidFill>
                            <a:schemeClr val="bg1"/>
                          </a:solidFill>
                        </a:rPr>
                        <a:t>Nutritionally vulnerable</a:t>
                      </a:r>
                    </a:p>
                  </a:txBody>
                  <a:tcPr>
                    <a:solidFill>
                      <a:srgbClr val="005EB8"/>
                    </a:solidFill>
                  </a:tcPr>
                </a:tc>
                <a:extLst>
                  <a:ext uri="{0D108BD9-81ED-4DB2-BD59-A6C34878D82A}">
                    <a16:rowId xmlns:a16="http://schemas.microsoft.com/office/drawing/2014/main" val="2966338611"/>
                  </a:ext>
                </a:extLst>
              </a:tr>
              <a:tr h="370840">
                <a:tc>
                  <a:txBody>
                    <a:bodyPr/>
                    <a:lstStyle/>
                    <a:p>
                      <a:r>
                        <a:rPr lang="en-GB" dirty="0"/>
                        <a:t>Energy (Kcal)</a:t>
                      </a:r>
                    </a:p>
                  </a:txBody>
                  <a:tcPr/>
                </a:tc>
                <a:tc gridSpan="2">
                  <a:txBody>
                    <a:bodyPr/>
                    <a:lstStyle/>
                    <a:p>
                      <a:pPr algn="ctr"/>
                      <a:r>
                        <a:rPr lang="en-GB" dirty="0"/>
                        <a:t>1840-2772</a:t>
                      </a:r>
                    </a:p>
                  </a:txBody>
                  <a:tcPr/>
                </a:tc>
                <a:tc hMerge="1">
                  <a:txBody>
                    <a:bodyPr/>
                    <a:lstStyle/>
                    <a:p>
                      <a:endParaRPr lang="en-GB" dirty="0"/>
                    </a:p>
                  </a:txBody>
                  <a:tcPr/>
                </a:tc>
                <a:extLst>
                  <a:ext uri="{0D108BD9-81ED-4DB2-BD59-A6C34878D82A}">
                    <a16:rowId xmlns:a16="http://schemas.microsoft.com/office/drawing/2014/main" val="264610867"/>
                  </a:ext>
                </a:extLst>
              </a:tr>
              <a:tr h="370840">
                <a:tc>
                  <a:txBody>
                    <a:bodyPr/>
                    <a:lstStyle/>
                    <a:p>
                      <a:r>
                        <a:rPr lang="en-GB" dirty="0"/>
                        <a:t>Protein (g)</a:t>
                      </a:r>
                    </a:p>
                  </a:txBody>
                  <a:tcPr/>
                </a:tc>
                <a:tc>
                  <a:txBody>
                    <a:bodyPr/>
                    <a:lstStyle/>
                    <a:p>
                      <a:pPr algn="ctr"/>
                      <a:r>
                        <a:rPr lang="en-GB" dirty="0"/>
                        <a:t>56</a:t>
                      </a:r>
                    </a:p>
                  </a:txBody>
                  <a:tcPr/>
                </a:tc>
                <a:tc>
                  <a:txBody>
                    <a:bodyPr/>
                    <a:lstStyle/>
                    <a:p>
                      <a:pPr algn="ctr"/>
                      <a:r>
                        <a:rPr lang="en-GB" dirty="0"/>
                        <a:t>66-83</a:t>
                      </a:r>
                    </a:p>
                  </a:txBody>
                  <a:tcPr/>
                </a:tc>
                <a:extLst>
                  <a:ext uri="{0D108BD9-81ED-4DB2-BD59-A6C34878D82A}">
                    <a16:rowId xmlns:a16="http://schemas.microsoft.com/office/drawing/2014/main" val="2469672299"/>
                  </a:ext>
                </a:extLst>
              </a:tr>
            </a:tbl>
          </a:graphicData>
        </a:graphic>
      </p:graphicFrame>
      <p:graphicFrame>
        <p:nvGraphicFramePr>
          <p:cNvPr id="9" name="Table 8">
            <a:extLst>
              <a:ext uri="{FF2B5EF4-FFF2-40B4-BE49-F238E27FC236}">
                <a16:creationId xmlns:a16="http://schemas.microsoft.com/office/drawing/2014/main" id="{0465DCE9-C447-43B9-BCD7-9975AC31E24C}"/>
              </a:ext>
            </a:extLst>
          </p:cNvPr>
          <p:cNvGraphicFramePr>
            <a:graphicFrameLocks noGrp="1"/>
          </p:cNvGraphicFramePr>
          <p:nvPr/>
        </p:nvGraphicFramePr>
        <p:xfrm>
          <a:off x="504258" y="2664901"/>
          <a:ext cx="6211632" cy="1752600"/>
        </p:xfrm>
        <a:graphic>
          <a:graphicData uri="http://schemas.openxmlformats.org/drawingml/2006/table">
            <a:tbl>
              <a:tblPr firstRow="1" bandRow="1">
                <a:tableStyleId>{5C22544A-7EE6-4342-B048-85BDC9FD1C3A}</a:tableStyleId>
              </a:tblPr>
              <a:tblGrid>
                <a:gridCol w="2034417">
                  <a:extLst>
                    <a:ext uri="{9D8B030D-6E8A-4147-A177-3AD203B41FA5}">
                      <a16:colId xmlns:a16="http://schemas.microsoft.com/office/drawing/2014/main" val="410613683"/>
                    </a:ext>
                  </a:extLst>
                </a:gridCol>
                <a:gridCol w="2029583">
                  <a:extLst>
                    <a:ext uri="{9D8B030D-6E8A-4147-A177-3AD203B41FA5}">
                      <a16:colId xmlns:a16="http://schemas.microsoft.com/office/drawing/2014/main" val="3922642571"/>
                    </a:ext>
                  </a:extLst>
                </a:gridCol>
                <a:gridCol w="2147632">
                  <a:extLst>
                    <a:ext uri="{9D8B030D-6E8A-4147-A177-3AD203B41FA5}">
                      <a16:colId xmlns:a16="http://schemas.microsoft.com/office/drawing/2014/main" val="423101481"/>
                    </a:ext>
                  </a:extLst>
                </a:gridCol>
              </a:tblGrid>
              <a:tr h="370840">
                <a:tc gridSpan="3">
                  <a:txBody>
                    <a:bodyPr/>
                    <a:lstStyle/>
                    <a:p>
                      <a:pPr algn="ctr"/>
                      <a:r>
                        <a:rPr lang="en-GB" dirty="0"/>
                        <a:t>Complete Meal: starter + main+ dessert (60%)</a:t>
                      </a:r>
                    </a:p>
                  </a:txBody>
                  <a:tcPr>
                    <a:solidFill>
                      <a:schemeClr val="accent4">
                        <a:lumMod val="75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440279077"/>
                  </a:ext>
                </a:extLst>
              </a:tr>
              <a:tr h="370840">
                <a:tc>
                  <a:txBody>
                    <a:bodyPr/>
                    <a:lstStyle/>
                    <a:p>
                      <a:r>
                        <a:rPr lang="en-GB" dirty="0">
                          <a:solidFill>
                            <a:schemeClr val="bg1"/>
                          </a:solidFill>
                        </a:rPr>
                        <a:t>Nutrient</a:t>
                      </a:r>
                    </a:p>
                  </a:txBody>
                  <a:tcPr>
                    <a:solidFill>
                      <a:schemeClr val="accent4">
                        <a:lumMod val="75000"/>
                      </a:schemeClr>
                    </a:solidFill>
                  </a:tcPr>
                </a:tc>
                <a:tc>
                  <a:txBody>
                    <a:bodyPr/>
                    <a:lstStyle/>
                    <a:p>
                      <a:r>
                        <a:rPr lang="en-GB" dirty="0">
                          <a:solidFill>
                            <a:schemeClr val="bg1"/>
                          </a:solidFill>
                        </a:rPr>
                        <a:t>Nutritionally well</a:t>
                      </a:r>
                    </a:p>
                  </a:txBody>
                  <a:tcPr>
                    <a:solidFill>
                      <a:schemeClr val="accent4">
                        <a:lumMod val="75000"/>
                      </a:schemeClr>
                    </a:solidFill>
                  </a:tcPr>
                </a:tc>
                <a:tc>
                  <a:txBody>
                    <a:bodyPr/>
                    <a:lstStyle/>
                    <a:p>
                      <a:r>
                        <a:rPr lang="en-GB" dirty="0">
                          <a:solidFill>
                            <a:schemeClr val="bg1"/>
                          </a:solidFill>
                        </a:rPr>
                        <a:t>Nutritionally vulnerable</a:t>
                      </a:r>
                    </a:p>
                  </a:txBody>
                  <a:tcPr>
                    <a:solidFill>
                      <a:schemeClr val="accent4">
                        <a:lumMod val="75000"/>
                      </a:schemeClr>
                    </a:solidFill>
                  </a:tcPr>
                </a:tc>
                <a:extLst>
                  <a:ext uri="{0D108BD9-81ED-4DB2-BD59-A6C34878D82A}">
                    <a16:rowId xmlns:a16="http://schemas.microsoft.com/office/drawing/2014/main" val="2966338611"/>
                  </a:ext>
                </a:extLst>
              </a:tr>
              <a:tr h="370840">
                <a:tc>
                  <a:txBody>
                    <a:bodyPr/>
                    <a:lstStyle/>
                    <a:p>
                      <a:r>
                        <a:rPr lang="en-GB" dirty="0">
                          <a:solidFill>
                            <a:schemeClr val="bg1"/>
                          </a:solidFill>
                        </a:rPr>
                        <a:t>Energy (Kcal)</a:t>
                      </a:r>
                    </a:p>
                  </a:txBody>
                  <a:tcPr>
                    <a:solidFill>
                      <a:schemeClr val="accent4"/>
                    </a:solidFill>
                  </a:tcPr>
                </a:tc>
                <a:tc>
                  <a:txBody>
                    <a:bodyPr/>
                    <a:lstStyle/>
                    <a:p>
                      <a:pPr algn="ctr"/>
                      <a:r>
                        <a:rPr lang="en-GB" dirty="0">
                          <a:solidFill>
                            <a:schemeClr val="bg1"/>
                          </a:solidFill>
                        </a:rPr>
                        <a:t>500</a:t>
                      </a:r>
                    </a:p>
                  </a:txBody>
                  <a:tcPr>
                    <a:solidFill>
                      <a:schemeClr val="accent4"/>
                    </a:solidFill>
                  </a:tcPr>
                </a:tc>
                <a:tc>
                  <a:txBody>
                    <a:bodyPr/>
                    <a:lstStyle/>
                    <a:p>
                      <a:pPr algn="ctr"/>
                      <a:r>
                        <a:rPr lang="en-GB" dirty="0">
                          <a:solidFill>
                            <a:schemeClr val="bg1"/>
                          </a:solidFill>
                        </a:rPr>
                        <a:t>800</a:t>
                      </a:r>
                    </a:p>
                  </a:txBody>
                  <a:tcPr>
                    <a:solidFill>
                      <a:schemeClr val="accent4"/>
                    </a:solidFill>
                  </a:tcPr>
                </a:tc>
                <a:extLst>
                  <a:ext uri="{0D108BD9-81ED-4DB2-BD59-A6C34878D82A}">
                    <a16:rowId xmlns:a16="http://schemas.microsoft.com/office/drawing/2014/main" val="264610867"/>
                  </a:ext>
                </a:extLst>
              </a:tr>
              <a:tr h="370840">
                <a:tc>
                  <a:txBody>
                    <a:bodyPr/>
                    <a:lstStyle/>
                    <a:p>
                      <a:r>
                        <a:rPr lang="en-GB" dirty="0">
                          <a:solidFill>
                            <a:schemeClr val="bg1"/>
                          </a:solidFill>
                        </a:rPr>
                        <a:t>Protein (g)</a:t>
                      </a:r>
                    </a:p>
                  </a:txBody>
                  <a:tcPr>
                    <a:solidFill>
                      <a:schemeClr val="accent4"/>
                    </a:solidFill>
                  </a:tcPr>
                </a:tc>
                <a:tc>
                  <a:txBody>
                    <a:bodyPr/>
                    <a:lstStyle/>
                    <a:p>
                      <a:pPr algn="ctr"/>
                      <a:r>
                        <a:rPr lang="en-GB" dirty="0">
                          <a:solidFill>
                            <a:schemeClr val="bg1"/>
                          </a:solidFill>
                        </a:rPr>
                        <a:t>15</a:t>
                      </a:r>
                    </a:p>
                  </a:txBody>
                  <a:tcPr>
                    <a:solidFill>
                      <a:schemeClr val="accent4"/>
                    </a:solidFill>
                  </a:tcPr>
                </a:tc>
                <a:tc>
                  <a:txBody>
                    <a:bodyPr/>
                    <a:lstStyle/>
                    <a:p>
                      <a:pPr algn="ctr"/>
                      <a:r>
                        <a:rPr lang="en-GB" dirty="0">
                          <a:solidFill>
                            <a:schemeClr val="bg1"/>
                          </a:solidFill>
                        </a:rPr>
                        <a:t>25</a:t>
                      </a:r>
                    </a:p>
                  </a:txBody>
                  <a:tcPr>
                    <a:solidFill>
                      <a:schemeClr val="accent4"/>
                    </a:solidFill>
                  </a:tcPr>
                </a:tc>
                <a:extLst>
                  <a:ext uri="{0D108BD9-81ED-4DB2-BD59-A6C34878D82A}">
                    <a16:rowId xmlns:a16="http://schemas.microsoft.com/office/drawing/2014/main" val="2469672299"/>
                  </a:ext>
                </a:extLst>
              </a:tr>
            </a:tbl>
          </a:graphicData>
        </a:graphic>
      </p:graphicFrame>
      <p:graphicFrame>
        <p:nvGraphicFramePr>
          <p:cNvPr id="10" name="Table 8">
            <a:extLst>
              <a:ext uri="{FF2B5EF4-FFF2-40B4-BE49-F238E27FC236}">
                <a16:creationId xmlns:a16="http://schemas.microsoft.com/office/drawing/2014/main" id="{83258727-4F67-41C9-96A9-D467ADF238B7}"/>
              </a:ext>
            </a:extLst>
          </p:cNvPr>
          <p:cNvGraphicFramePr>
            <a:graphicFrameLocks noGrp="1"/>
          </p:cNvGraphicFramePr>
          <p:nvPr/>
        </p:nvGraphicFramePr>
        <p:xfrm>
          <a:off x="504258" y="4570250"/>
          <a:ext cx="6327867" cy="1483360"/>
        </p:xfrm>
        <a:graphic>
          <a:graphicData uri="http://schemas.openxmlformats.org/drawingml/2006/table">
            <a:tbl>
              <a:tblPr firstRow="1" bandRow="1">
                <a:tableStyleId>{5C22544A-7EE6-4342-B048-85BDC9FD1C3A}</a:tableStyleId>
              </a:tblPr>
              <a:tblGrid>
                <a:gridCol w="1526267">
                  <a:extLst>
                    <a:ext uri="{9D8B030D-6E8A-4147-A177-3AD203B41FA5}">
                      <a16:colId xmlns:a16="http://schemas.microsoft.com/office/drawing/2014/main" val="410613683"/>
                    </a:ext>
                  </a:extLst>
                </a:gridCol>
                <a:gridCol w="1522640">
                  <a:extLst>
                    <a:ext uri="{9D8B030D-6E8A-4147-A177-3AD203B41FA5}">
                      <a16:colId xmlns:a16="http://schemas.microsoft.com/office/drawing/2014/main" val="3922642571"/>
                    </a:ext>
                  </a:extLst>
                </a:gridCol>
                <a:gridCol w="1638876">
                  <a:extLst>
                    <a:ext uri="{9D8B030D-6E8A-4147-A177-3AD203B41FA5}">
                      <a16:colId xmlns:a16="http://schemas.microsoft.com/office/drawing/2014/main" val="2934936106"/>
                    </a:ext>
                  </a:extLst>
                </a:gridCol>
                <a:gridCol w="1640084">
                  <a:extLst>
                    <a:ext uri="{9D8B030D-6E8A-4147-A177-3AD203B41FA5}">
                      <a16:colId xmlns:a16="http://schemas.microsoft.com/office/drawing/2014/main" val="423101481"/>
                    </a:ext>
                  </a:extLst>
                </a:gridCol>
              </a:tblGrid>
              <a:tr h="370840">
                <a:tc gridSpan="4">
                  <a:txBody>
                    <a:bodyPr/>
                    <a:lstStyle/>
                    <a:p>
                      <a:pPr algn="ctr"/>
                      <a:r>
                        <a:rPr lang="en-GB" dirty="0"/>
                        <a:t>Fixed items (40%)</a:t>
                      </a:r>
                    </a:p>
                  </a:txBody>
                  <a:tcPr>
                    <a:solidFill>
                      <a:schemeClr val="accent6">
                        <a:lumMod val="75000"/>
                      </a:schemeClr>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440279077"/>
                  </a:ext>
                </a:extLst>
              </a:tr>
              <a:tr h="370840">
                <a:tc>
                  <a:txBody>
                    <a:bodyPr/>
                    <a:lstStyle/>
                    <a:p>
                      <a:r>
                        <a:rPr lang="en-GB" dirty="0">
                          <a:solidFill>
                            <a:schemeClr val="bg1"/>
                          </a:solidFill>
                        </a:rPr>
                        <a:t>Nutrient</a:t>
                      </a:r>
                    </a:p>
                  </a:txBody>
                  <a:tcPr>
                    <a:solidFill>
                      <a:schemeClr val="accent6">
                        <a:lumMod val="75000"/>
                      </a:schemeClr>
                    </a:solidFill>
                  </a:tcPr>
                </a:tc>
                <a:tc>
                  <a:txBody>
                    <a:bodyPr/>
                    <a:lstStyle/>
                    <a:p>
                      <a:pPr algn="ctr"/>
                      <a:r>
                        <a:rPr lang="en-GB" dirty="0">
                          <a:solidFill>
                            <a:schemeClr val="bg1"/>
                          </a:solidFill>
                        </a:rPr>
                        <a:t>Breakfast</a:t>
                      </a:r>
                    </a:p>
                  </a:txBody>
                  <a:tcPr>
                    <a:solidFill>
                      <a:schemeClr val="accent6">
                        <a:lumMod val="75000"/>
                      </a:schemeClr>
                    </a:solidFill>
                  </a:tcPr>
                </a:tc>
                <a:tc>
                  <a:txBody>
                    <a:bodyPr/>
                    <a:lstStyle/>
                    <a:p>
                      <a:pPr algn="ctr"/>
                      <a:r>
                        <a:rPr lang="en-GB" dirty="0">
                          <a:solidFill>
                            <a:schemeClr val="bg1"/>
                          </a:solidFill>
                        </a:rPr>
                        <a:t>Snacks</a:t>
                      </a:r>
                    </a:p>
                  </a:txBody>
                  <a:tcPr>
                    <a:solidFill>
                      <a:schemeClr val="accent6">
                        <a:lumMod val="75000"/>
                      </a:schemeClr>
                    </a:solidFill>
                  </a:tcPr>
                </a:tc>
                <a:tc>
                  <a:txBody>
                    <a:bodyPr/>
                    <a:lstStyle/>
                    <a:p>
                      <a:pPr algn="ctr"/>
                      <a:r>
                        <a:rPr lang="en-GB" dirty="0">
                          <a:solidFill>
                            <a:schemeClr val="bg1"/>
                          </a:solidFill>
                        </a:rPr>
                        <a:t>Milk</a:t>
                      </a:r>
                    </a:p>
                  </a:txBody>
                  <a:tcPr>
                    <a:solidFill>
                      <a:schemeClr val="accent6">
                        <a:lumMod val="75000"/>
                      </a:schemeClr>
                    </a:solidFill>
                  </a:tcPr>
                </a:tc>
                <a:extLst>
                  <a:ext uri="{0D108BD9-81ED-4DB2-BD59-A6C34878D82A}">
                    <a16:rowId xmlns:a16="http://schemas.microsoft.com/office/drawing/2014/main" val="2966338611"/>
                  </a:ext>
                </a:extLst>
              </a:tr>
              <a:tr h="370840">
                <a:tc>
                  <a:txBody>
                    <a:bodyPr/>
                    <a:lstStyle/>
                    <a:p>
                      <a:r>
                        <a:rPr lang="en-GB" dirty="0"/>
                        <a:t>Energy (Kcal)</a:t>
                      </a:r>
                    </a:p>
                  </a:txBody>
                  <a:tcPr>
                    <a:solidFill>
                      <a:schemeClr val="accent6"/>
                    </a:solidFill>
                  </a:tcPr>
                </a:tc>
                <a:tc>
                  <a:txBody>
                    <a:bodyPr/>
                    <a:lstStyle/>
                    <a:p>
                      <a:pPr algn="ctr"/>
                      <a:r>
                        <a:rPr lang="en-GB" dirty="0"/>
                        <a:t>400-545</a:t>
                      </a:r>
                    </a:p>
                  </a:txBody>
                  <a:tcPr>
                    <a:solidFill>
                      <a:schemeClr val="accent6"/>
                    </a:solidFill>
                  </a:tcPr>
                </a:tc>
                <a:tc>
                  <a:txBody>
                    <a:bodyPr/>
                    <a:lstStyle/>
                    <a:p>
                      <a:pPr algn="ctr"/>
                      <a:r>
                        <a:rPr lang="en-GB" dirty="0"/>
                        <a:t>150-300</a:t>
                      </a:r>
                    </a:p>
                  </a:txBody>
                  <a:tcPr>
                    <a:solidFill>
                      <a:schemeClr val="accent6"/>
                    </a:solidFill>
                  </a:tcPr>
                </a:tc>
                <a:tc>
                  <a:txBody>
                    <a:bodyPr/>
                    <a:lstStyle/>
                    <a:p>
                      <a:pPr algn="ctr"/>
                      <a:r>
                        <a:rPr lang="en-GB" dirty="0"/>
                        <a:t>184-264</a:t>
                      </a:r>
                    </a:p>
                  </a:txBody>
                  <a:tcPr>
                    <a:solidFill>
                      <a:schemeClr val="accent6"/>
                    </a:solidFill>
                  </a:tcPr>
                </a:tc>
                <a:extLst>
                  <a:ext uri="{0D108BD9-81ED-4DB2-BD59-A6C34878D82A}">
                    <a16:rowId xmlns:a16="http://schemas.microsoft.com/office/drawing/2014/main" val="264610867"/>
                  </a:ext>
                </a:extLst>
              </a:tr>
              <a:tr h="370840">
                <a:tc>
                  <a:txBody>
                    <a:bodyPr/>
                    <a:lstStyle/>
                    <a:p>
                      <a:r>
                        <a:rPr lang="en-GB" dirty="0"/>
                        <a:t>Protein (g)</a:t>
                      </a:r>
                    </a:p>
                  </a:txBody>
                  <a:tcPr>
                    <a:solidFill>
                      <a:schemeClr val="accent6"/>
                    </a:solidFill>
                  </a:tcPr>
                </a:tc>
                <a:tc>
                  <a:txBody>
                    <a:bodyPr/>
                    <a:lstStyle/>
                    <a:p>
                      <a:pPr algn="ctr"/>
                      <a:r>
                        <a:rPr lang="en-GB" dirty="0"/>
                        <a:t>10 -16</a:t>
                      </a:r>
                    </a:p>
                  </a:txBody>
                  <a:tcPr>
                    <a:solidFill>
                      <a:schemeClr val="accent6"/>
                    </a:solidFill>
                  </a:tcPr>
                </a:tc>
                <a:tc>
                  <a:txBody>
                    <a:bodyPr/>
                    <a:lstStyle/>
                    <a:p>
                      <a:pPr algn="ctr"/>
                      <a:r>
                        <a:rPr lang="en-GB" dirty="0"/>
                        <a:t>2-4</a:t>
                      </a:r>
                    </a:p>
                  </a:txBody>
                  <a:tcPr>
                    <a:solidFill>
                      <a:schemeClr val="accent6"/>
                    </a:solidFill>
                  </a:tcPr>
                </a:tc>
                <a:tc>
                  <a:txBody>
                    <a:bodyPr/>
                    <a:lstStyle/>
                    <a:p>
                      <a:pPr algn="ctr"/>
                      <a:r>
                        <a:rPr lang="en-GB" dirty="0"/>
                        <a:t>14-13</a:t>
                      </a:r>
                    </a:p>
                  </a:txBody>
                  <a:tcPr>
                    <a:solidFill>
                      <a:schemeClr val="accent6"/>
                    </a:solidFill>
                  </a:tcPr>
                </a:tc>
                <a:extLst>
                  <a:ext uri="{0D108BD9-81ED-4DB2-BD59-A6C34878D82A}">
                    <a16:rowId xmlns:a16="http://schemas.microsoft.com/office/drawing/2014/main" val="2469672299"/>
                  </a:ext>
                </a:extLst>
              </a:tr>
            </a:tbl>
          </a:graphicData>
        </a:graphic>
      </p:graphicFrame>
    </p:spTree>
    <p:extLst>
      <p:ext uri="{BB962C8B-B14F-4D97-AF65-F5344CB8AC3E}">
        <p14:creationId xmlns:p14="http://schemas.microsoft.com/office/powerpoint/2010/main" val="28561753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082" y="404664"/>
            <a:ext cx="2664005" cy="100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38884" y="2996952"/>
            <a:ext cx="7772400" cy="1470025"/>
          </a:xfrm>
        </p:spPr>
        <p:txBody>
          <a:bodyPr>
            <a:normAutofit fontScale="90000"/>
          </a:bodyPr>
          <a:lstStyle/>
          <a:p>
            <a:r>
              <a:rPr lang="en-GB" sz="4000" b="1" dirty="0">
                <a:latin typeface="Arial" panose="020B0604020202020204" pitchFamily="34" charset="0"/>
                <a:cs typeface="Arial" panose="020B0604020202020204" pitchFamily="34" charset="0"/>
              </a:rPr>
              <a:t>Menu Assessment Checklist </a:t>
            </a:r>
            <a:br>
              <a:rPr lang="en-GB"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Elise Kelly</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Food Service Specialist Dietitian</a:t>
            </a:r>
            <a:br>
              <a:rPr lang="en-GB" sz="3600" dirty="0">
                <a:latin typeface="Arial" panose="020B0604020202020204" pitchFamily="34" charset="0"/>
                <a:cs typeface="Arial" panose="020B0604020202020204" pitchFamily="34" charset="0"/>
              </a:rPr>
            </a:br>
            <a:endParaRPr lang="en-GB" sz="2700"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C05A921C-8FF5-691E-3D25-4698B6E0FCE7}"/>
              </a:ext>
            </a:extLst>
          </p:cNvPr>
          <p:cNvSpPr>
            <a:spLocks noGrp="1"/>
          </p:cNvSpPr>
          <p:nvPr>
            <p:ph type="ftr" sz="quarter" idx="11"/>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3550993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t>Menu Assessment Checklist </a:t>
            </a:r>
          </a:p>
        </p:txBody>
      </p:sp>
      <p:pic>
        <p:nvPicPr>
          <p:cNvPr id="205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7673" y="1424861"/>
            <a:ext cx="6211480" cy="5170646"/>
          </a:xfrm>
          <a:prstGeom prst="rect">
            <a:avLst/>
          </a:prstGeom>
          <a:noFill/>
        </p:spPr>
        <p:txBody>
          <a:bodyPr wrap="square" rtlCol="0">
            <a:spAutoFit/>
          </a:bodyPr>
          <a:lstStyle/>
          <a:p>
            <a:r>
              <a:rPr lang="en-GB" sz="3200" b="1" u="sng" dirty="0"/>
              <a:t>Appendix 2 </a:t>
            </a:r>
            <a:r>
              <a:rPr lang="en-GB" sz="3200" dirty="0"/>
              <a:t>of The Nutrition and Hydration Digest.</a:t>
            </a:r>
          </a:p>
          <a:p>
            <a:endParaRPr lang="en-GB" sz="1000" dirty="0"/>
          </a:p>
          <a:p>
            <a:r>
              <a:rPr lang="en-GB" sz="3200" dirty="0"/>
              <a:t>Provides:</a:t>
            </a:r>
          </a:p>
          <a:p>
            <a:pPr marL="457200" indent="-457200">
              <a:buFont typeface="Arial" panose="020B0604020202020204" pitchFamily="34" charset="0"/>
              <a:buChar char="•"/>
            </a:pPr>
            <a:r>
              <a:rPr lang="en-GB" sz="3200" dirty="0"/>
              <a:t>A food based assessment of menu capacity </a:t>
            </a:r>
          </a:p>
          <a:p>
            <a:pPr marL="457200" indent="-457200">
              <a:buFont typeface="Arial" panose="020B0604020202020204" pitchFamily="34" charset="0"/>
              <a:buChar char="•"/>
            </a:pPr>
            <a:r>
              <a:rPr lang="en-GB" sz="3200" dirty="0"/>
              <a:t>Assessment of key operational requirements for food service in hospitals </a:t>
            </a:r>
          </a:p>
          <a:p>
            <a:endParaRPr lang="en-GB" sz="3200" dirty="0"/>
          </a:p>
          <a:p>
            <a:endParaRPr lang="en-GB" sz="3200" dirty="0"/>
          </a:p>
        </p:txBody>
      </p:sp>
      <p:pic>
        <p:nvPicPr>
          <p:cNvPr id="103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467" t="17436" r="44780" b="6227"/>
          <a:stretch/>
        </p:blipFill>
        <p:spPr bwMode="auto">
          <a:xfrm>
            <a:off x="6879153" y="2636912"/>
            <a:ext cx="2050854" cy="2959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C9C95B03-A385-6654-E040-15D90C5A355C}"/>
              </a:ext>
            </a:extLst>
          </p:cNvPr>
          <p:cNvSpPr>
            <a:spLocks noGrp="1"/>
          </p:cNvSpPr>
          <p:nvPr>
            <p:ph type="ftr" sz="quarter" idx="11"/>
            <p:custDataLst>
              <p:tags r:id="rId1"/>
            </p:custDataLst>
          </p:nvPr>
        </p:nvSpPr>
        <p:spPr>
          <a:xfrm>
            <a:off x="0" y="6356350"/>
            <a:ext cx="9144000" cy="365125"/>
          </a:xfrm>
        </p:spPr>
        <p:txBody>
          <a:bodyPr/>
          <a:lstStyle/>
          <a:p>
            <a:pPr algn="l"/>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66539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082" y="404664"/>
            <a:ext cx="2664005" cy="100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38884" y="2996952"/>
            <a:ext cx="7772400" cy="1470025"/>
          </a:xfrm>
        </p:spPr>
        <p:txBody>
          <a:bodyPr>
            <a:normAutofit fontScale="90000"/>
          </a:bodyPr>
          <a:lstStyle/>
          <a:p>
            <a:r>
              <a:rPr lang="en-GB" sz="4000" b="1" dirty="0">
                <a:latin typeface="Arial" panose="020B0604020202020204" pitchFamily="34" charset="0"/>
                <a:cs typeface="Arial" panose="020B0604020202020204" pitchFamily="34" charset="0"/>
              </a:rPr>
              <a:t>The Nutrition &amp; Hydration Digest 3</a:t>
            </a:r>
            <a:r>
              <a:rPr lang="en-GB" sz="4000" b="1" baseline="30000" dirty="0">
                <a:latin typeface="Arial" panose="020B0604020202020204" pitchFamily="34" charset="0"/>
                <a:cs typeface="Arial" panose="020B0604020202020204" pitchFamily="34" charset="0"/>
              </a:rPr>
              <a:t>rd</a:t>
            </a:r>
            <a:r>
              <a:rPr lang="en-GB" sz="4000" b="1" dirty="0">
                <a:latin typeface="Arial" panose="020B0604020202020204" pitchFamily="34" charset="0"/>
                <a:cs typeface="Arial" panose="020B0604020202020204" pitchFamily="34" charset="0"/>
              </a:rPr>
              <a:t> Edition Review Update</a:t>
            </a:r>
            <a:br>
              <a:rPr lang="en-GB"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Megan Hughes</a:t>
            </a:r>
            <a:br>
              <a:rPr lang="en-GB" sz="36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Digest Review Lead</a:t>
            </a:r>
            <a:br>
              <a:rPr lang="en-GB" sz="3600" dirty="0">
                <a:latin typeface="Arial" panose="020B0604020202020204" pitchFamily="34" charset="0"/>
                <a:cs typeface="Arial" panose="020B0604020202020204" pitchFamily="34" charset="0"/>
              </a:rPr>
            </a:br>
            <a:endParaRPr lang="en-GB" sz="2700"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CF19BA14-F2D7-96B2-0DE4-2CA14F5E165C}"/>
              </a:ext>
            </a:extLst>
          </p:cNvPr>
          <p:cNvSpPr>
            <a:spLocks noGrp="1"/>
          </p:cNvSpPr>
          <p:nvPr>
            <p:ph type="ftr" sz="quarter" idx="11"/>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2821370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807" y="5076080"/>
            <a:ext cx="3445272" cy="584775"/>
          </a:xfrm>
          <a:prstGeom prst="rect">
            <a:avLst/>
          </a:prstGeom>
          <a:noFill/>
        </p:spPr>
        <p:txBody>
          <a:bodyPr wrap="square" rtlCol="0">
            <a:spAutoFit/>
          </a:bodyPr>
          <a:lstStyle/>
          <a:p>
            <a:r>
              <a:rPr lang="en-GB" sz="1600" dirty="0"/>
              <a:t>Appendix 2, page 222, Digest 2</a:t>
            </a:r>
            <a:r>
              <a:rPr lang="en-GB" sz="1600" baseline="30000" dirty="0"/>
              <a:t>nd</a:t>
            </a:r>
            <a:r>
              <a:rPr lang="en-GB" sz="1600" dirty="0"/>
              <a:t> Edition (2019)</a:t>
            </a:r>
          </a:p>
        </p:txBody>
      </p:sp>
      <p:sp>
        <p:nvSpPr>
          <p:cNvPr id="3" name="Footer Placeholder 2">
            <a:extLst>
              <a:ext uri="{FF2B5EF4-FFF2-40B4-BE49-F238E27FC236}">
                <a16:creationId xmlns:a16="http://schemas.microsoft.com/office/drawing/2014/main" id="{C9C95B03-A385-6654-E040-15D90C5A355C}"/>
              </a:ext>
            </a:extLst>
          </p:cNvPr>
          <p:cNvSpPr>
            <a:spLocks noGrp="1"/>
          </p:cNvSpPr>
          <p:nvPr>
            <p:ph type="ftr" sz="quarter" idx="11"/>
            <p:custDataLst>
              <p:tags r:id="rId1"/>
            </p:custDataLst>
          </p:nvPr>
        </p:nvSpPr>
        <p:spPr>
          <a:xfrm>
            <a:off x="0" y="6356350"/>
            <a:ext cx="9144000" cy="365125"/>
          </a:xfrm>
        </p:spPr>
        <p:txBody>
          <a:bodyPr/>
          <a:lstStyle/>
          <a:p>
            <a:pPr algn="l"/>
            <a:r>
              <a:rPr lang="en-GB"/>
              <a:t>ISS Classification -</a:t>
            </a:r>
            <a:r>
              <a:rPr lang="en-GB">
                <a:solidFill>
                  <a:srgbClr val="000000"/>
                </a:solidFill>
              </a:rPr>
              <a:t> </a:t>
            </a:r>
            <a:r>
              <a:rPr lang="en-GB">
                <a:solidFill>
                  <a:srgbClr val="00C000"/>
                </a:solidFill>
              </a:rPr>
              <a:t>Unrestricted</a:t>
            </a:r>
          </a:p>
        </p:txBody>
      </p:sp>
      <p:pic>
        <p:nvPicPr>
          <p:cNvPr id="7" name="Picture 6">
            <a:extLst>
              <a:ext uri="{FF2B5EF4-FFF2-40B4-BE49-F238E27FC236}">
                <a16:creationId xmlns:a16="http://schemas.microsoft.com/office/drawing/2014/main" id="{BBA6822B-B6DB-14E6-3791-131838CC15A0}"/>
              </a:ext>
            </a:extLst>
          </p:cNvPr>
          <p:cNvPicPr>
            <a:picLocks noChangeAspect="1"/>
          </p:cNvPicPr>
          <p:nvPr/>
        </p:nvPicPr>
        <p:blipFill>
          <a:blip r:embed="rId5"/>
          <a:stretch>
            <a:fillRect/>
          </a:stretch>
        </p:blipFill>
        <p:spPr>
          <a:xfrm>
            <a:off x="3483079" y="0"/>
            <a:ext cx="5695319" cy="6858000"/>
          </a:xfrm>
          <a:prstGeom prst="rect">
            <a:avLst/>
          </a:prstGeom>
        </p:spPr>
      </p:pic>
      <p:sp>
        <p:nvSpPr>
          <p:cNvPr id="11" name="TextBox 10">
            <a:extLst>
              <a:ext uri="{FF2B5EF4-FFF2-40B4-BE49-F238E27FC236}">
                <a16:creationId xmlns:a16="http://schemas.microsoft.com/office/drawing/2014/main" id="{E30A836A-45B7-C776-D390-47AC8364BBC4}"/>
              </a:ext>
            </a:extLst>
          </p:cNvPr>
          <p:cNvSpPr txBox="1"/>
          <p:nvPr/>
        </p:nvSpPr>
        <p:spPr>
          <a:xfrm>
            <a:off x="248275" y="136525"/>
            <a:ext cx="3024336" cy="5016758"/>
          </a:xfrm>
          <a:prstGeom prst="rect">
            <a:avLst/>
          </a:prstGeom>
          <a:noFill/>
        </p:spPr>
        <p:txBody>
          <a:bodyPr wrap="square" rtlCol="0">
            <a:spAutoFit/>
          </a:bodyPr>
          <a:lstStyle/>
          <a:p>
            <a:r>
              <a:rPr lang="en-GB" sz="2000" b="1" dirty="0"/>
              <a:t>Covers:</a:t>
            </a:r>
          </a:p>
          <a:p>
            <a:pPr marL="342900" indent="-342900">
              <a:buAutoNum type="arabicPeriod"/>
            </a:pPr>
            <a:r>
              <a:rPr lang="en-GB" sz="2000" dirty="0"/>
              <a:t>Starches and carbohydrates</a:t>
            </a:r>
          </a:p>
          <a:p>
            <a:pPr marL="342900" indent="-342900">
              <a:buAutoNum type="arabicPeriod"/>
            </a:pPr>
            <a:r>
              <a:rPr lang="en-GB" sz="2000" dirty="0"/>
              <a:t>Fruit and vegetables</a:t>
            </a:r>
          </a:p>
          <a:p>
            <a:pPr marL="342900" indent="-342900">
              <a:buAutoNum type="arabicPeriod"/>
            </a:pPr>
            <a:r>
              <a:rPr lang="en-GB" sz="2000" dirty="0"/>
              <a:t>Meat, fish, eggs, beans and other sources of protein</a:t>
            </a:r>
          </a:p>
          <a:p>
            <a:pPr marL="342900" indent="-342900">
              <a:buAutoNum type="arabicPeriod"/>
            </a:pPr>
            <a:r>
              <a:rPr lang="en-GB" sz="2000" dirty="0"/>
              <a:t>Milk and dairy foods</a:t>
            </a:r>
          </a:p>
          <a:p>
            <a:pPr marL="342900" indent="-342900">
              <a:buAutoNum type="arabicPeriod"/>
            </a:pPr>
            <a:r>
              <a:rPr lang="en-GB" sz="2000" dirty="0"/>
              <a:t>Fats and sugars</a:t>
            </a:r>
          </a:p>
          <a:p>
            <a:pPr marL="342900" indent="-342900">
              <a:buAutoNum type="arabicPeriod"/>
            </a:pPr>
            <a:r>
              <a:rPr lang="en-GB" sz="2000" dirty="0"/>
              <a:t>Overall choice – standard menu</a:t>
            </a:r>
          </a:p>
          <a:p>
            <a:pPr marL="342900" indent="-342900">
              <a:buAutoNum type="arabicPeriod"/>
            </a:pPr>
            <a:r>
              <a:rPr lang="en-GB" sz="2000" dirty="0"/>
              <a:t>Other menus</a:t>
            </a:r>
          </a:p>
          <a:p>
            <a:pPr marL="342900" indent="-342900">
              <a:buAutoNum type="arabicPeriod"/>
            </a:pPr>
            <a:r>
              <a:rPr lang="en-GB" sz="2000" dirty="0"/>
              <a:t>24 hour provision </a:t>
            </a:r>
          </a:p>
          <a:p>
            <a:pPr marL="342900" indent="-342900">
              <a:buAutoNum type="arabicPeriod"/>
            </a:pPr>
            <a:r>
              <a:rPr lang="en-GB" sz="2000" dirty="0"/>
              <a:t>Service provision </a:t>
            </a:r>
          </a:p>
          <a:p>
            <a:pPr marL="342900" indent="-342900">
              <a:buAutoNum type="arabicPeriod"/>
            </a:pPr>
            <a:r>
              <a:rPr lang="en-GB" sz="2000" dirty="0"/>
              <a:t>Catering department and service information </a:t>
            </a:r>
          </a:p>
        </p:txBody>
      </p:sp>
    </p:spTree>
    <p:extLst>
      <p:ext uri="{BB962C8B-B14F-4D97-AF65-F5344CB8AC3E}">
        <p14:creationId xmlns:p14="http://schemas.microsoft.com/office/powerpoint/2010/main" val="36948265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082" y="404664"/>
            <a:ext cx="2664005" cy="100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38884" y="2996952"/>
            <a:ext cx="7772400" cy="1470025"/>
          </a:xfrm>
        </p:spPr>
        <p:txBody>
          <a:bodyPr>
            <a:normAutofit fontScale="90000"/>
          </a:bodyPr>
          <a:lstStyle/>
          <a:p>
            <a:r>
              <a:rPr lang="en-GB" sz="4000" b="1" dirty="0">
                <a:latin typeface="Arial" panose="020B0604020202020204" pitchFamily="34" charset="0"/>
                <a:cs typeface="Arial" panose="020B0604020202020204" pitchFamily="34" charset="0"/>
              </a:rPr>
              <a:t>A New Menu Capacity Analysis Method</a:t>
            </a:r>
            <a:br>
              <a:rPr lang="en-GB"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Elise Kelly</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Food Service Specialist Dietitian</a:t>
            </a:r>
            <a:br>
              <a:rPr lang="en-GB" sz="3600" dirty="0">
                <a:latin typeface="Arial" panose="020B0604020202020204" pitchFamily="34" charset="0"/>
                <a:cs typeface="Arial" panose="020B0604020202020204" pitchFamily="34" charset="0"/>
              </a:rPr>
            </a:br>
            <a:endParaRPr lang="en-GB" sz="2700"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C05A921C-8FF5-691E-3D25-4698B6E0FCE7}"/>
              </a:ext>
            </a:extLst>
          </p:cNvPr>
          <p:cNvSpPr>
            <a:spLocks noGrp="1"/>
          </p:cNvSpPr>
          <p:nvPr>
            <p:ph type="ftr" sz="quarter" idx="11"/>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2301101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t>Calculating Menu Capacity Using Analysis Software</a:t>
            </a:r>
          </a:p>
        </p:txBody>
      </p:sp>
      <p:pic>
        <p:nvPicPr>
          <p:cNvPr id="205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2098" y="4775870"/>
            <a:ext cx="864095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This can show where menus may need adjusting to comply with standards</a:t>
            </a:r>
          </a:p>
        </p:txBody>
      </p:sp>
      <p:sp>
        <p:nvSpPr>
          <p:cNvPr id="3" name="Footer Placeholder 2">
            <a:extLst>
              <a:ext uri="{FF2B5EF4-FFF2-40B4-BE49-F238E27FC236}">
                <a16:creationId xmlns:a16="http://schemas.microsoft.com/office/drawing/2014/main" id="{C9C95B03-A385-6654-E040-15D90C5A355C}"/>
              </a:ext>
            </a:extLst>
          </p:cNvPr>
          <p:cNvSpPr>
            <a:spLocks noGrp="1"/>
          </p:cNvSpPr>
          <p:nvPr>
            <p:ph type="ftr" sz="quarter" idx="11"/>
            <p:custDataLst>
              <p:tags r:id="rId1"/>
            </p:custDataLst>
          </p:nvPr>
        </p:nvSpPr>
        <p:spPr>
          <a:xfrm>
            <a:off x="0" y="6356350"/>
            <a:ext cx="91440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ISS Classification -</a:t>
            </a:r>
            <a:r>
              <a:rPr lang="en-GB">
                <a:solidFill>
                  <a:srgbClr val="000000"/>
                </a:solidFill>
              </a:rPr>
              <a:t> </a:t>
            </a:r>
            <a:r>
              <a:rPr lang="en-GB">
                <a:solidFill>
                  <a:srgbClr val="00C000"/>
                </a:solidFill>
              </a:rPr>
              <a:t>Unrestricted</a:t>
            </a:r>
          </a:p>
        </p:txBody>
      </p:sp>
      <p:sp>
        <p:nvSpPr>
          <p:cNvPr id="9" name="TextBox 8">
            <a:extLst>
              <a:ext uri="{FF2B5EF4-FFF2-40B4-BE49-F238E27FC236}">
                <a16:creationId xmlns:a16="http://schemas.microsoft.com/office/drawing/2014/main" id="{A32A32B1-75B9-0BD6-129F-FA68A98881A9}"/>
              </a:ext>
            </a:extLst>
          </p:cNvPr>
          <p:cNvSpPr txBox="1"/>
          <p:nvPr/>
        </p:nvSpPr>
        <p:spPr>
          <a:xfrm>
            <a:off x="433224" y="1556792"/>
            <a:ext cx="3778736" cy="32624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Using electronic meal ordering system’s uptake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Options usually captured as a percentage to allow calculation</a:t>
            </a:r>
          </a:p>
        </p:txBody>
      </p:sp>
      <p:graphicFrame>
        <p:nvGraphicFramePr>
          <p:cNvPr id="10" name="Table 9">
            <a:extLst>
              <a:ext uri="{FF2B5EF4-FFF2-40B4-BE49-F238E27FC236}">
                <a16:creationId xmlns:a16="http://schemas.microsoft.com/office/drawing/2014/main" id="{F1C99FDA-4225-A967-D4F9-EA7D1922ADC3}"/>
              </a:ext>
            </a:extLst>
          </p:cNvPr>
          <p:cNvGraphicFramePr>
            <a:graphicFrameLocks noGrp="1"/>
          </p:cNvGraphicFramePr>
          <p:nvPr>
            <p:extLst>
              <p:ext uri="{D42A27DB-BD31-4B8C-83A1-F6EECF244321}">
                <p14:modId xmlns:p14="http://schemas.microsoft.com/office/powerpoint/2010/main" val="1826661831"/>
              </p:ext>
            </p:extLst>
          </p:nvPr>
        </p:nvGraphicFramePr>
        <p:xfrm>
          <a:off x="4139952" y="1700808"/>
          <a:ext cx="4824535" cy="2791892"/>
        </p:xfrm>
        <a:graphic>
          <a:graphicData uri="http://schemas.openxmlformats.org/drawingml/2006/table">
            <a:tbl>
              <a:tblPr>
                <a:tableStyleId>{5C22544A-7EE6-4342-B048-85BDC9FD1C3A}</a:tableStyleId>
              </a:tblPr>
              <a:tblGrid>
                <a:gridCol w="986147">
                  <a:extLst>
                    <a:ext uri="{9D8B030D-6E8A-4147-A177-3AD203B41FA5}">
                      <a16:colId xmlns:a16="http://schemas.microsoft.com/office/drawing/2014/main" val="804608811"/>
                    </a:ext>
                  </a:extLst>
                </a:gridCol>
                <a:gridCol w="2381924">
                  <a:extLst>
                    <a:ext uri="{9D8B030D-6E8A-4147-A177-3AD203B41FA5}">
                      <a16:colId xmlns:a16="http://schemas.microsoft.com/office/drawing/2014/main" val="2122552342"/>
                    </a:ext>
                  </a:extLst>
                </a:gridCol>
                <a:gridCol w="728232">
                  <a:extLst>
                    <a:ext uri="{9D8B030D-6E8A-4147-A177-3AD203B41FA5}">
                      <a16:colId xmlns:a16="http://schemas.microsoft.com/office/drawing/2014/main" val="2997534511"/>
                    </a:ext>
                  </a:extLst>
                </a:gridCol>
                <a:gridCol w="728232">
                  <a:extLst>
                    <a:ext uri="{9D8B030D-6E8A-4147-A177-3AD203B41FA5}">
                      <a16:colId xmlns:a16="http://schemas.microsoft.com/office/drawing/2014/main" val="753814544"/>
                    </a:ext>
                  </a:extLst>
                </a:gridCol>
              </a:tblGrid>
              <a:tr h="474984">
                <a:tc>
                  <a:txBody>
                    <a:bodyPr/>
                    <a:lstStyle/>
                    <a:p>
                      <a:pPr algn="ctr" fontAlgn="ctr"/>
                      <a:r>
                        <a:rPr lang="en-GB" sz="1400" b="1" u="none" strike="noStrike" dirty="0">
                          <a:solidFill>
                            <a:schemeClr val="bg1"/>
                          </a:solidFill>
                          <a:effectLst/>
                        </a:rPr>
                        <a:t>Meal Component </a:t>
                      </a:r>
                      <a:endParaRPr lang="en-GB" sz="1400" b="1" i="0" u="none" strike="noStrike" dirty="0">
                        <a:solidFill>
                          <a:schemeClr val="bg1"/>
                        </a:solidFill>
                        <a:effectLst/>
                        <a:latin typeface="Calibri" panose="020F0502020204030204" pitchFamily="34" charset="0"/>
                      </a:endParaRPr>
                    </a:p>
                  </a:txBody>
                  <a:tcPr marL="6350" marR="6350" marT="6350" marB="0" anchor="ctr">
                    <a:solidFill>
                      <a:srgbClr val="002060"/>
                    </a:solidFill>
                  </a:tcPr>
                </a:tc>
                <a:tc>
                  <a:txBody>
                    <a:bodyPr/>
                    <a:lstStyle/>
                    <a:p>
                      <a:pPr algn="ctr" fontAlgn="ctr"/>
                      <a:r>
                        <a:rPr lang="en-GB" sz="1400" b="1" u="none" strike="noStrike" dirty="0">
                          <a:solidFill>
                            <a:schemeClr val="bg1"/>
                          </a:solidFill>
                          <a:effectLst/>
                        </a:rPr>
                        <a:t>Option</a:t>
                      </a:r>
                      <a:endParaRPr lang="en-GB" sz="1400" b="1" i="0" u="none" strike="noStrike" dirty="0">
                        <a:solidFill>
                          <a:schemeClr val="bg1"/>
                        </a:solidFill>
                        <a:effectLst/>
                        <a:latin typeface="Calibri" panose="020F0502020204030204" pitchFamily="34" charset="0"/>
                      </a:endParaRPr>
                    </a:p>
                  </a:txBody>
                  <a:tcPr marL="6350" marR="6350" marT="6350" marB="0" anchor="ctr">
                    <a:solidFill>
                      <a:srgbClr val="002060"/>
                    </a:solidFill>
                  </a:tcPr>
                </a:tc>
                <a:tc>
                  <a:txBody>
                    <a:bodyPr/>
                    <a:lstStyle/>
                    <a:p>
                      <a:pPr algn="ctr" fontAlgn="ctr"/>
                      <a:r>
                        <a:rPr lang="en-GB" sz="1400" b="1" u="none" strike="noStrike">
                          <a:solidFill>
                            <a:schemeClr val="bg1"/>
                          </a:solidFill>
                          <a:effectLst/>
                        </a:rPr>
                        <a:t>Uptake number </a:t>
                      </a:r>
                      <a:endParaRPr lang="en-GB" sz="1400" b="1" i="0" u="none" strike="noStrike">
                        <a:solidFill>
                          <a:schemeClr val="bg1"/>
                        </a:solidFill>
                        <a:effectLst/>
                        <a:latin typeface="Calibri" panose="020F0502020204030204" pitchFamily="34" charset="0"/>
                      </a:endParaRPr>
                    </a:p>
                  </a:txBody>
                  <a:tcPr marL="6350" marR="6350" marT="6350" marB="0" anchor="ctr">
                    <a:solidFill>
                      <a:srgbClr val="002060"/>
                    </a:solidFill>
                  </a:tcPr>
                </a:tc>
                <a:tc>
                  <a:txBody>
                    <a:bodyPr/>
                    <a:lstStyle/>
                    <a:p>
                      <a:pPr algn="ctr" fontAlgn="ctr"/>
                      <a:r>
                        <a:rPr lang="en-GB" sz="1400" b="1" u="none" strike="noStrike" dirty="0">
                          <a:solidFill>
                            <a:schemeClr val="bg1"/>
                          </a:solidFill>
                          <a:effectLst/>
                        </a:rPr>
                        <a:t>% uptake</a:t>
                      </a:r>
                      <a:endParaRPr lang="en-GB" sz="1400" b="1" i="0" u="none" strike="noStrike" dirty="0">
                        <a:solidFill>
                          <a:schemeClr val="bg1"/>
                        </a:solidFill>
                        <a:effectLst/>
                        <a:latin typeface="Calibri" panose="020F0502020204030204" pitchFamily="34" charset="0"/>
                      </a:endParaRPr>
                    </a:p>
                  </a:txBody>
                  <a:tcPr marL="6350" marR="6350" marT="6350" marB="0" anchor="ctr">
                    <a:solidFill>
                      <a:srgbClr val="002060"/>
                    </a:solidFill>
                  </a:tcPr>
                </a:tc>
                <a:extLst>
                  <a:ext uri="{0D108BD9-81ED-4DB2-BD59-A6C34878D82A}">
                    <a16:rowId xmlns:a16="http://schemas.microsoft.com/office/drawing/2014/main" val="920246940"/>
                  </a:ext>
                </a:extLst>
              </a:tr>
              <a:tr h="233467">
                <a:tc rowSpan="2">
                  <a:txBody>
                    <a:bodyPr/>
                    <a:lstStyle/>
                    <a:p>
                      <a:pPr algn="ctr" fontAlgn="ctr"/>
                      <a:r>
                        <a:rPr lang="en-GB" sz="1400" u="none" strike="noStrike">
                          <a:effectLst/>
                        </a:rPr>
                        <a:t>Starters</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GB" sz="1400" u="none" strike="noStrike" dirty="0">
                          <a:effectLst/>
                        </a:rPr>
                        <a:t>Fruit Juice</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a:effectLst/>
                        </a:rPr>
                        <a:t>1374</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a:effectLst/>
                        </a:rPr>
                        <a:t>81%</a:t>
                      </a:r>
                      <a:endParaRPr lang="en-GB"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8846485"/>
                  </a:ext>
                </a:extLst>
              </a:tr>
              <a:tr h="241518">
                <a:tc vMerge="1">
                  <a:txBody>
                    <a:bodyPr/>
                    <a:lstStyle/>
                    <a:p>
                      <a:endParaRPr lang="en-GB"/>
                    </a:p>
                  </a:txBody>
                  <a:tcPr/>
                </a:tc>
                <a:tc>
                  <a:txBody>
                    <a:bodyPr/>
                    <a:lstStyle/>
                    <a:p>
                      <a:pPr algn="l" fontAlgn="b"/>
                      <a:r>
                        <a:rPr lang="en-GB" sz="1400" u="none" strike="noStrike" dirty="0">
                          <a:effectLst/>
                        </a:rPr>
                        <a:t>Leek &amp; Potato Soup</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a:effectLst/>
                        </a:rPr>
                        <a:t>312</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dirty="0">
                          <a:effectLst/>
                        </a:rPr>
                        <a:t>19%</a:t>
                      </a:r>
                      <a:endParaRPr lang="en-GB"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40247886"/>
                  </a:ext>
                </a:extLst>
              </a:tr>
              <a:tr h="233467">
                <a:tc rowSpan="3">
                  <a:txBody>
                    <a:bodyPr/>
                    <a:lstStyle/>
                    <a:p>
                      <a:pPr algn="ctr" fontAlgn="ctr"/>
                      <a:r>
                        <a:rPr lang="en-GB" sz="1400" u="none" strike="noStrike">
                          <a:effectLst/>
                        </a:rPr>
                        <a:t>Main</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GB" sz="1400" u="none" strike="noStrike" dirty="0">
                          <a:effectLst/>
                        </a:rPr>
                        <a:t>Salmon in Dill and Mustard Sauce</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a:effectLst/>
                        </a:rPr>
                        <a:t>225</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a:effectLst/>
                        </a:rPr>
                        <a:t>30%</a:t>
                      </a:r>
                      <a:endParaRPr lang="en-GB"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0306738"/>
                  </a:ext>
                </a:extLst>
              </a:tr>
              <a:tr h="241518">
                <a:tc vMerge="1">
                  <a:txBody>
                    <a:bodyPr/>
                    <a:lstStyle/>
                    <a:p>
                      <a:endParaRPr lang="en-GB"/>
                    </a:p>
                  </a:txBody>
                  <a:tcPr/>
                </a:tc>
                <a:tc>
                  <a:txBody>
                    <a:bodyPr/>
                    <a:lstStyle/>
                    <a:p>
                      <a:pPr algn="l" fontAlgn="b"/>
                      <a:r>
                        <a:rPr lang="en-GB" sz="1400" u="none" strike="noStrike">
                          <a:effectLst/>
                        </a:rPr>
                        <a:t>Chicken and Mushroom Pie</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a:effectLst/>
                        </a:rPr>
                        <a:t>442</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a:effectLst/>
                        </a:rPr>
                        <a:t>58%</a:t>
                      </a:r>
                      <a:endParaRPr lang="en-GB"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48205803"/>
                  </a:ext>
                </a:extLst>
              </a:tr>
              <a:tr h="233467">
                <a:tc vMerge="1">
                  <a:txBody>
                    <a:bodyPr/>
                    <a:lstStyle/>
                    <a:p>
                      <a:endParaRPr lang="en-GB"/>
                    </a:p>
                  </a:txBody>
                  <a:tcPr/>
                </a:tc>
                <a:tc>
                  <a:txBody>
                    <a:bodyPr/>
                    <a:lstStyle/>
                    <a:p>
                      <a:pPr algn="l" fontAlgn="b"/>
                      <a:r>
                        <a:rPr lang="en-GB" sz="1400" u="none" strike="noStrike">
                          <a:effectLst/>
                        </a:rPr>
                        <a:t>Vegetable Moussaka </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a:effectLst/>
                        </a:rPr>
                        <a:t>90</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a:effectLst/>
                        </a:rPr>
                        <a:t>12%</a:t>
                      </a:r>
                      <a:endParaRPr lang="en-GB"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69688931"/>
                  </a:ext>
                </a:extLst>
              </a:tr>
              <a:tr h="233467">
                <a:tc rowSpan="2">
                  <a:txBody>
                    <a:bodyPr/>
                    <a:lstStyle/>
                    <a:p>
                      <a:pPr algn="ctr" fontAlgn="ctr"/>
                      <a:r>
                        <a:rPr lang="en-GB" sz="1400" u="none" strike="noStrike">
                          <a:effectLst/>
                        </a:rPr>
                        <a:t>Carb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GB" sz="1400" u="none" strike="noStrike" dirty="0">
                          <a:effectLst/>
                        </a:rPr>
                        <a:t>Mashed Potato</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dirty="0">
                          <a:effectLst/>
                        </a:rPr>
                        <a:t>969</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a:effectLst/>
                        </a:rPr>
                        <a:t>89%</a:t>
                      </a:r>
                      <a:endParaRPr lang="en-GB"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12542308"/>
                  </a:ext>
                </a:extLst>
              </a:tr>
              <a:tr h="233467">
                <a:tc vMerge="1">
                  <a:txBody>
                    <a:bodyPr/>
                    <a:lstStyle/>
                    <a:p>
                      <a:endParaRPr lang="en-GB"/>
                    </a:p>
                  </a:txBody>
                  <a:tcPr/>
                </a:tc>
                <a:tc>
                  <a:txBody>
                    <a:bodyPr/>
                    <a:lstStyle/>
                    <a:p>
                      <a:pPr algn="l" fontAlgn="b"/>
                      <a:r>
                        <a:rPr lang="en-GB" sz="1400" u="none" strike="noStrike">
                          <a:effectLst/>
                        </a:rPr>
                        <a:t>Steamed Skin on Potatoes </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dirty="0">
                          <a:effectLst/>
                        </a:rPr>
                        <a:t>117</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a:effectLst/>
                        </a:rPr>
                        <a:t>11%</a:t>
                      </a:r>
                      <a:endParaRPr lang="en-GB"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89195979"/>
                  </a:ext>
                </a:extLst>
              </a:tr>
              <a:tr h="233467">
                <a:tc rowSpan="2">
                  <a:txBody>
                    <a:bodyPr/>
                    <a:lstStyle/>
                    <a:p>
                      <a:pPr algn="ctr" fontAlgn="ctr"/>
                      <a:r>
                        <a:rPr lang="en-GB" sz="1400" u="none" strike="noStrike">
                          <a:effectLst/>
                        </a:rPr>
                        <a:t>Veg</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GB" sz="1400" u="none" strike="noStrike">
                          <a:effectLst/>
                        </a:rPr>
                        <a:t>Garden Peas</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dirty="0">
                          <a:effectLst/>
                        </a:rPr>
                        <a:t>481</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dirty="0">
                          <a:effectLst/>
                        </a:rPr>
                        <a:t>44%</a:t>
                      </a:r>
                      <a:endParaRPr lang="en-GB"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25771159"/>
                  </a:ext>
                </a:extLst>
              </a:tr>
              <a:tr h="233467">
                <a:tc vMerge="1">
                  <a:txBody>
                    <a:bodyPr/>
                    <a:lstStyle/>
                    <a:p>
                      <a:endParaRPr lang="en-GB"/>
                    </a:p>
                  </a:txBody>
                  <a:tcPr/>
                </a:tc>
                <a:tc>
                  <a:txBody>
                    <a:bodyPr/>
                    <a:lstStyle/>
                    <a:p>
                      <a:pPr algn="l" fontAlgn="b"/>
                      <a:r>
                        <a:rPr lang="en-GB" sz="1400" u="none" strike="noStrike" dirty="0">
                          <a:effectLst/>
                        </a:rPr>
                        <a:t>Vegetable Medley </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dirty="0">
                          <a:effectLst/>
                        </a:rPr>
                        <a:t>605</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dirty="0">
                          <a:effectLst/>
                        </a:rPr>
                        <a:t>56%</a:t>
                      </a:r>
                      <a:endParaRPr lang="en-GB"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5819514"/>
                  </a:ext>
                </a:extLst>
              </a:tr>
            </a:tbl>
          </a:graphicData>
        </a:graphic>
      </p:graphicFrame>
    </p:spTree>
    <p:extLst>
      <p:ext uri="{BB962C8B-B14F-4D97-AF65-F5344CB8AC3E}">
        <p14:creationId xmlns:p14="http://schemas.microsoft.com/office/powerpoint/2010/main" val="2743822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t>Calculating Menu Capacity Using Analysis Software</a:t>
            </a:r>
          </a:p>
        </p:txBody>
      </p:sp>
      <p:pic>
        <p:nvPicPr>
          <p:cNvPr id="205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2098" y="4775870"/>
            <a:ext cx="8640958" cy="954107"/>
          </a:xfrm>
          <a:prstGeom prst="rect">
            <a:avLst/>
          </a:prstGeom>
          <a:noFill/>
        </p:spPr>
        <p:txBody>
          <a:bodyPr wrap="square" rtlCol="0">
            <a:spAutoFit/>
          </a:bodyPr>
          <a:lstStyle/>
          <a:p>
            <a:r>
              <a:rPr lang="en-GB" sz="2800" dirty="0"/>
              <a:t>This can show where menus may need adjusting to comply with standards</a:t>
            </a:r>
          </a:p>
        </p:txBody>
      </p:sp>
      <p:sp>
        <p:nvSpPr>
          <p:cNvPr id="3" name="Footer Placeholder 2">
            <a:extLst>
              <a:ext uri="{FF2B5EF4-FFF2-40B4-BE49-F238E27FC236}">
                <a16:creationId xmlns:a16="http://schemas.microsoft.com/office/drawing/2014/main" id="{C9C95B03-A385-6654-E040-15D90C5A355C}"/>
              </a:ext>
            </a:extLst>
          </p:cNvPr>
          <p:cNvSpPr>
            <a:spLocks noGrp="1"/>
          </p:cNvSpPr>
          <p:nvPr>
            <p:ph type="ftr" sz="quarter" idx="11"/>
            <p:custDataLst>
              <p:tags r:id="rId1"/>
            </p:custDataLst>
          </p:nvPr>
        </p:nvSpPr>
        <p:spPr>
          <a:xfrm>
            <a:off x="0" y="6356350"/>
            <a:ext cx="9144000" cy="365125"/>
          </a:xfrm>
        </p:spPr>
        <p:txBody>
          <a:bodyPr/>
          <a:lstStyle/>
          <a:p>
            <a:pPr algn="l"/>
            <a:r>
              <a:rPr lang="en-GB"/>
              <a:t>ISS Classification -</a:t>
            </a:r>
            <a:r>
              <a:rPr lang="en-GB">
                <a:solidFill>
                  <a:srgbClr val="000000"/>
                </a:solidFill>
              </a:rPr>
              <a:t> </a:t>
            </a:r>
            <a:r>
              <a:rPr lang="en-GB">
                <a:solidFill>
                  <a:srgbClr val="00C000"/>
                </a:solidFill>
              </a:rPr>
              <a:t>Unrestricted</a:t>
            </a:r>
          </a:p>
        </p:txBody>
      </p:sp>
      <p:graphicFrame>
        <p:nvGraphicFramePr>
          <p:cNvPr id="6" name="Table 5">
            <a:extLst>
              <a:ext uri="{FF2B5EF4-FFF2-40B4-BE49-F238E27FC236}">
                <a16:creationId xmlns:a16="http://schemas.microsoft.com/office/drawing/2014/main" id="{C1857E10-C8E5-0460-22AD-5173942CA21C}"/>
              </a:ext>
            </a:extLst>
          </p:cNvPr>
          <p:cNvGraphicFramePr>
            <a:graphicFrameLocks noGrp="1"/>
          </p:cNvGraphicFramePr>
          <p:nvPr>
            <p:extLst>
              <p:ext uri="{D42A27DB-BD31-4B8C-83A1-F6EECF244321}">
                <p14:modId xmlns:p14="http://schemas.microsoft.com/office/powerpoint/2010/main" val="575629430"/>
              </p:ext>
            </p:extLst>
          </p:nvPr>
        </p:nvGraphicFramePr>
        <p:xfrm>
          <a:off x="4139952" y="1700808"/>
          <a:ext cx="4824535" cy="2791892"/>
        </p:xfrm>
        <a:graphic>
          <a:graphicData uri="http://schemas.openxmlformats.org/drawingml/2006/table">
            <a:tbl>
              <a:tblPr>
                <a:tableStyleId>{5C22544A-7EE6-4342-B048-85BDC9FD1C3A}</a:tableStyleId>
              </a:tblPr>
              <a:tblGrid>
                <a:gridCol w="986147">
                  <a:extLst>
                    <a:ext uri="{9D8B030D-6E8A-4147-A177-3AD203B41FA5}">
                      <a16:colId xmlns:a16="http://schemas.microsoft.com/office/drawing/2014/main" val="804608811"/>
                    </a:ext>
                  </a:extLst>
                </a:gridCol>
                <a:gridCol w="2381924">
                  <a:extLst>
                    <a:ext uri="{9D8B030D-6E8A-4147-A177-3AD203B41FA5}">
                      <a16:colId xmlns:a16="http://schemas.microsoft.com/office/drawing/2014/main" val="2122552342"/>
                    </a:ext>
                  </a:extLst>
                </a:gridCol>
                <a:gridCol w="728232">
                  <a:extLst>
                    <a:ext uri="{9D8B030D-6E8A-4147-A177-3AD203B41FA5}">
                      <a16:colId xmlns:a16="http://schemas.microsoft.com/office/drawing/2014/main" val="2997534511"/>
                    </a:ext>
                  </a:extLst>
                </a:gridCol>
                <a:gridCol w="728232">
                  <a:extLst>
                    <a:ext uri="{9D8B030D-6E8A-4147-A177-3AD203B41FA5}">
                      <a16:colId xmlns:a16="http://schemas.microsoft.com/office/drawing/2014/main" val="753814544"/>
                    </a:ext>
                  </a:extLst>
                </a:gridCol>
              </a:tblGrid>
              <a:tr h="474984">
                <a:tc>
                  <a:txBody>
                    <a:bodyPr/>
                    <a:lstStyle/>
                    <a:p>
                      <a:pPr algn="ctr" fontAlgn="ctr"/>
                      <a:r>
                        <a:rPr lang="en-GB" sz="1400" b="1" u="none" strike="noStrike" dirty="0">
                          <a:solidFill>
                            <a:schemeClr val="bg1"/>
                          </a:solidFill>
                          <a:effectLst/>
                        </a:rPr>
                        <a:t>Meal Component </a:t>
                      </a:r>
                      <a:endParaRPr lang="en-GB" sz="1400" b="1" i="0" u="none" strike="noStrike" dirty="0">
                        <a:solidFill>
                          <a:schemeClr val="bg1"/>
                        </a:solidFill>
                        <a:effectLst/>
                        <a:latin typeface="Calibri" panose="020F0502020204030204" pitchFamily="34" charset="0"/>
                      </a:endParaRPr>
                    </a:p>
                  </a:txBody>
                  <a:tcPr marL="6350" marR="6350" marT="6350" marB="0" anchor="ctr">
                    <a:solidFill>
                      <a:srgbClr val="002060"/>
                    </a:solidFill>
                  </a:tcPr>
                </a:tc>
                <a:tc>
                  <a:txBody>
                    <a:bodyPr/>
                    <a:lstStyle/>
                    <a:p>
                      <a:pPr algn="ctr" fontAlgn="ctr"/>
                      <a:r>
                        <a:rPr lang="en-GB" sz="1400" b="1" u="none" strike="noStrike">
                          <a:solidFill>
                            <a:schemeClr val="bg1"/>
                          </a:solidFill>
                          <a:effectLst/>
                        </a:rPr>
                        <a:t>Option</a:t>
                      </a:r>
                      <a:endParaRPr lang="en-GB" sz="1400" b="1" i="0" u="none" strike="noStrike">
                        <a:solidFill>
                          <a:schemeClr val="bg1"/>
                        </a:solidFill>
                        <a:effectLst/>
                        <a:latin typeface="Calibri" panose="020F0502020204030204" pitchFamily="34" charset="0"/>
                      </a:endParaRPr>
                    </a:p>
                  </a:txBody>
                  <a:tcPr marL="6350" marR="6350" marT="6350" marB="0" anchor="ctr">
                    <a:solidFill>
                      <a:srgbClr val="002060"/>
                    </a:solidFill>
                  </a:tcPr>
                </a:tc>
                <a:tc>
                  <a:txBody>
                    <a:bodyPr/>
                    <a:lstStyle/>
                    <a:p>
                      <a:pPr algn="ctr" fontAlgn="ctr"/>
                      <a:r>
                        <a:rPr lang="en-GB" sz="1400" b="1" u="none" strike="noStrike" dirty="0">
                          <a:solidFill>
                            <a:schemeClr val="bg1"/>
                          </a:solidFill>
                          <a:effectLst/>
                        </a:rPr>
                        <a:t>Uptake number </a:t>
                      </a:r>
                      <a:endParaRPr lang="en-GB" sz="1400" b="1" i="0" u="none" strike="noStrike" dirty="0">
                        <a:solidFill>
                          <a:schemeClr val="bg1"/>
                        </a:solidFill>
                        <a:effectLst/>
                        <a:latin typeface="Calibri" panose="020F0502020204030204" pitchFamily="34" charset="0"/>
                      </a:endParaRPr>
                    </a:p>
                  </a:txBody>
                  <a:tcPr marL="6350" marR="6350" marT="6350" marB="0" anchor="ctr">
                    <a:solidFill>
                      <a:srgbClr val="002060"/>
                    </a:solidFill>
                  </a:tcPr>
                </a:tc>
                <a:tc>
                  <a:txBody>
                    <a:bodyPr/>
                    <a:lstStyle/>
                    <a:p>
                      <a:pPr algn="ctr" fontAlgn="ctr"/>
                      <a:r>
                        <a:rPr lang="en-GB" sz="1400" b="1" u="none" strike="noStrike" dirty="0">
                          <a:solidFill>
                            <a:schemeClr val="bg1"/>
                          </a:solidFill>
                          <a:effectLst/>
                        </a:rPr>
                        <a:t>% uptake</a:t>
                      </a:r>
                      <a:endParaRPr lang="en-GB" sz="1400" b="1" i="0" u="none" strike="noStrike" dirty="0">
                        <a:solidFill>
                          <a:schemeClr val="bg1"/>
                        </a:solidFill>
                        <a:effectLst/>
                        <a:latin typeface="Calibri" panose="020F0502020204030204" pitchFamily="34" charset="0"/>
                      </a:endParaRPr>
                    </a:p>
                  </a:txBody>
                  <a:tcPr marL="6350" marR="6350" marT="6350" marB="0" anchor="ctr">
                    <a:solidFill>
                      <a:srgbClr val="002060"/>
                    </a:solidFill>
                  </a:tcPr>
                </a:tc>
                <a:extLst>
                  <a:ext uri="{0D108BD9-81ED-4DB2-BD59-A6C34878D82A}">
                    <a16:rowId xmlns:a16="http://schemas.microsoft.com/office/drawing/2014/main" val="920246940"/>
                  </a:ext>
                </a:extLst>
              </a:tr>
              <a:tr h="233467">
                <a:tc rowSpan="2">
                  <a:txBody>
                    <a:bodyPr/>
                    <a:lstStyle/>
                    <a:p>
                      <a:pPr algn="ctr" fontAlgn="ctr"/>
                      <a:r>
                        <a:rPr lang="en-GB" sz="1400" u="none" strike="noStrike">
                          <a:effectLst/>
                        </a:rPr>
                        <a:t>Starters</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GB" sz="1400" u="none" strike="noStrike" dirty="0">
                          <a:effectLst/>
                        </a:rPr>
                        <a:t>Fruit Juice</a:t>
                      </a:r>
                      <a:endParaRPr lang="en-GB" sz="1400" b="0" i="0" u="none" strike="noStrike" dirty="0">
                        <a:solidFill>
                          <a:srgbClr val="000000"/>
                        </a:solidFill>
                        <a:effectLst/>
                        <a:latin typeface="Calibri" panose="020F0502020204030204" pitchFamily="34" charset="0"/>
                      </a:endParaRPr>
                    </a:p>
                  </a:txBody>
                  <a:tcPr marL="6350" marR="6350" marT="6350" marB="0" anchor="b">
                    <a:solidFill>
                      <a:srgbClr val="FFFF00"/>
                    </a:solidFill>
                  </a:tcPr>
                </a:tc>
                <a:tc>
                  <a:txBody>
                    <a:bodyPr/>
                    <a:lstStyle/>
                    <a:p>
                      <a:pPr algn="ctr" fontAlgn="b"/>
                      <a:r>
                        <a:rPr lang="en-GB" sz="1400" u="none" strike="noStrike" dirty="0">
                          <a:effectLst/>
                        </a:rPr>
                        <a:t>1374</a:t>
                      </a:r>
                      <a:endParaRPr lang="en-GB" sz="1400" b="0" i="0" u="none" strike="noStrike" dirty="0">
                        <a:solidFill>
                          <a:srgbClr val="000000"/>
                        </a:solidFill>
                        <a:effectLst/>
                        <a:latin typeface="Calibri" panose="020F0502020204030204" pitchFamily="34" charset="0"/>
                      </a:endParaRPr>
                    </a:p>
                  </a:txBody>
                  <a:tcPr marL="6350" marR="6350" marT="6350" marB="0" anchor="b">
                    <a:solidFill>
                      <a:srgbClr val="FFFF00"/>
                    </a:solidFill>
                  </a:tcPr>
                </a:tc>
                <a:tc>
                  <a:txBody>
                    <a:bodyPr/>
                    <a:lstStyle/>
                    <a:p>
                      <a:pPr algn="ctr" fontAlgn="b"/>
                      <a:r>
                        <a:rPr lang="en-GB" sz="1400" u="none" strike="noStrike" dirty="0">
                          <a:effectLst/>
                        </a:rPr>
                        <a:t>81%</a:t>
                      </a:r>
                      <a:endParaRPr lang="en-GB" sz="1400" b="0" i="0" u="none" strike="noStrike" dirty="0">
                        <a:solidFill>
                          <a:srgbClr val="000000"/>
                        </a:solidFill>
                        <a:effectLst/>
                        <a:latin typeface="Calibri" panose="020F0502020204030204" pitchFamily="34" charset="0"/>
                      </a:endParaRPr>
                    </a:p>
                  </a:txBody>
                  <a:tcPr marL="6350" marR="6350" marT="6350" marB="0" anchor="b">
                    <a:solidFill>
                      <a:srgbClr val="FFFF00"/>
                    </a:solidFill>
                  </a:tcPr>
                </a:tc>
                <a:extLst>
                  <a:ext uri="{0D108BD9-81ED-4DB2-BD59-A6C34878D82A}">
                    <a16:rowId xmlns:a16="http://schemas.microsoft.com/office/drawing/2014/main" val="848846485"/>
                  </a:ext>
                </a:extLst>
              </a:tr>
              <a:tr h="241518">
                <a:tc vMerge="1">
                  <a:txBody>
                    <a:bodyPr/>
                    <a:lstStyle/>
                    <a:p>
                      <a:endParaRPr lang="en-GB"/>
                    </a:p>
                  </a:txBody>
                  <a:tcPr/>
                </a:tc>
                <a:tc>
                  <a:txBody>
                    <a:bodyPr/>
                    <a:lstStyle/>
                    <a:p>
                      <a:pPr algn="l" fontAlgn="b"/>
                      <a:r>
                        <a:rPr lang="en-GB" sz="1400" u="none" strike="noStrike" dirty="0">
                          <a:effectLst/>
                        </a:rPr>
                        <a:t>Leek &amp; Potato Soup</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a:effectLst/>
                        </a:rPr>
                        <a:t>312</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a:effectLst/>
                        </a:rPr>
                        <a:t>19%</a:t>
                      </a:r>
                      <a:endParaRPr lang="en-GB"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40247886"/>
                  </a:ext>
                </a:extLst>
              </a:tr>
              <a:tr h="233467">
                <a:tc rowSpan="3">
                  <a:txBody>
                    <a:bodyPr/>
                    <a:lstStyle/>
                    <a:p>
                      <a:pPr algn="ctr" fontAlgn="ctr"/>
                      <a:r>
                        <a:rPr lang="en-GB" sz="1400" u="none" strike="noStrike">
                          <a:effectLst/>
                        </a:rPr>
                        <a:t>Main</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GB" sz="1400" u="none" strike="noStrike" dirty="0">
                          <a:effectLst/>
                        </a:rPr>
                        <a:t>Salmon in Dill and Mustard Sauce</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a:effectLst/>
                        </a:rPr>
                        <a:t>225</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a:effectLst/>
                        </a:rPr>
                        <a:t>30%</a:t>
                      </a:r>
                      <a:endParaRPr lang="en-GB"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0306738"/>
                  </a:ext>
                </a:extLst>
              </a:tr>
              <a:tr h="241518">
                <a:tc vMerge="1">
                  <a:txBody>
                    <a:bodyPr/>
                    <a:lstStyle/>
                    <a:p>
                      <a:endParaRPr lang="en-GB"/>
                    </a:p>
                  </a:txBody>
                  <a:tcPr/>
                </a:tc>
                <a:tc>
                  <a:txBody>
                    <a:bodyPr/>
                    <a:lstStyle/>
                    <a:p>
                      <a:pPr algn="l" fontAlgn="b"/>
                      <a:r>
                        <a:rPr lang="en-GB" sz="1400" u="none" strike="noStrike" dirty="0">
                          <a:effectLst/>
                        </a:rPr>
                        <a:t>Chicken and Mushroom Pie</a:t>
                      </a:r>
                      <a:endParaRPr lang="en-GB" sz="1400" b="0" i="0" u="none" strike="noStrike" dirty="0">
                        <a:solidFill>
                          <a:srgbClr val="000000"/>
                        </a:solidFill>
                        <a:effectLst/>
                        <a:latin typeface="Calibri" panose="020F0502020204030204" pitchFamily="34" charset="0"/>
                      </a:endParaRPr>
                    </a:p>
                  </a:txBody>
                  <a:tcPr marL="6350" marR="6350" marT="6350" marB="0" anchor="b">
                    <a:solidFill>
                      <a:srgbClr val="FFFF00"/>
                    </a:solidFill>
                  </a:tcPr>
                </a:tc>
                <a:tc>
                  <a:txBody>
                    <a:bodyPr/>
                    <a:lstStyle/>
                    <a:p>
                      <a:pPr algn="ctr" fontAlgn="b"/>
                      <a:r>
                        <a:rPr lang="en-GB" sz="1400" u="none" strike="noStrike" dirty="0">
                          <a:effectLst/>
                        </a:rPr>
                        <a:t>442</a:t>
                      </a:r>
                      <a:endParaRPr lang="en-GB" sz="1400" b="0" i="0" u="none" strike="noStrike" dirty="0">
                        <a:solidFill>
                          <a:srgbClr val="000000"/>
                        </a:solidFill>
                        <a:effectLst/>
                        <a:latin typeface="Calibri" panose="020F0502020204030204" pitchFamily="34" charset="0"/>
                      </a:endParaRPr>
                    </a:p>
                  </a:txBody>
                  <a:tcPr marL="6350" marR="6350" marT="6350" marB="0" anchor="b">
                    <a:solidFill>
                      <a:srgbClr val="FFFF00"/>
                    </a:solidFill>
                  </a:tcPr>
                </a:tc>
                <a:tc>
                  <a:txBody>
                    <a:bodyPr/>
                    <a:lstStyle/>
                    <a:p>
                      <a:pPr algn="ctr" fontAlgn="b"/>
                      <a:r>
                        <a:rPr lang="en-GB" sz="1400" u="none" strike="noStrike" dirty="0">
                          <a:effectLst/>
                        </a:rPr>
                        <a:t>58%</a:t>
                      </a:r>
                      <a:endParaRPr lang="en-GB" sz="1400" b="0" i="0" u="none" strike="noStrike" dirty="0">
                        <a:solidFill>
                          <a:srgbClr val="000000"/>
                        </a:solidFill>
                        <a:effectLst/>
                        <a:latin typeface="Calibri" panose="020F0502020204030204" pitchFamily="34" charset="0"/>
                      </a:endParaRPr>
                    </a:p>
                  </a:txBody>
                  <a:tcPr marL="6350" marR="6350" marT="6350" marB="0" anchor="b">
                    <a:solidFill>
                      <a:srgbClr val="FFFF00"/>
                    </a:solidFill>
                  </a:tcPr>
                </a:tc>
                <a:extLst>
                  <a:ext uri="{0D108BD9-81ED-4DB2-BD59-A6C34878D82A}">
                    <a16:rowId xmlns:a16="http://schemas.microsoft.com/office/drawing/2014/main" val="548205803"/>
                  </a:ext>
                </a:extLst>
              </a:tr>
              <a:tr h="233467">
                <a:tc vMerge="1">
                  <a:txBody>
                    <a:bodyPr/>
                    <a:lstStyle/>
                    <a:p>
                      <a:endParaRPr lang="en-GB"/>
                    </a:p>
                  </a:txBody>
                  <a:tcPr/>
                </a:tc>
                <a:tc>
                  <a:txBody>
                    <a:bodyPr/>
                    <a:lstStyle/>
                    <a:p>
                      <a:pPr algn="l" fontAlgn="b"/>
                      <a:r>
                        <a:rPr lang="en-GB" sz="1400" u="none" strike="noStrike" dirty="0">
                          <a:effectLst/>
                        </a:rPr>
                        <a:t>Vegetable Moussaka </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a:effectLst/>
                        </a:rPr>
                        <a:t>90</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a:effectLst/>
                        </a:rPr>
                        <a:t>12%</a:t>
                      </a:r>
                      <a:endParaRPr lang="en-GB"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69688931"/>
                  </a:ext>
                </a:extLst>
              </a:tr>
              <a:tr h="233467">
                <a:tc rowSpan="2">
                  <a:txBody>
                    <a:bodyPr/>
                    <a:lstStyle/>
                    <a:p>
                      <a:pPr algn="ctr" fontAlgn="ctr"/>
                      <a:r>
                        <a:rPr lang="en-GB" sz="1400" u="none" strike="noStrike">
                          <a:effectLst/>
                        </a:rPr>
                        <a:t>Carb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GB" sz="1400" u="none" strike="noStrike" dirty="0">
                          <a:effectLst/>
                        </a:rPr>
                        <a:t>Mashed Potato</a:t>
                      </a:r>
                      <a:endParaRPr lang="en-GB" sz="1400" b="0" i="0" u="none" strike="noStrike" dirty="0">
                        <a:solidFill>
                          <a:srgbClr val="000000"/>
                        </a:solidFill>
                        <a:effectLst/>
                        <a:latin typeface="Calibri" panose="020F0502020204030204" pitchFamily="34" charset="0"/>
                      </a:endParaRPr>
                    </a:p>
                  </a:txBody>
                  <a:tcPr marL="6350" marR="6350" marT="6350" marB="0" anchor="b">
                    <a:solidFill>
                      <a:srgbClr val="FFFF00"/>
                    </a:solidFill>
                  </a:tcPr>
                </a:tc>
                <a:tc>
                  <a:txBody>
                    <a:bodyPr/>
                    <a:lstStyle/>
                    <a:p>
                      <a:pPr algn="ctr" fontAlgn="b"/>
                      <a:r>
                        <a:rPr lang="en-GB" sz="1400" u="none" strike="noStrike">
                          <a:effectLst/>
                        </a:rPr>
                        <a:t>969</a:t>
                      </a:r>
                      <a:endParaRPr lang="en-GB" sz="1400" b="0" i="0" u="none" strike="noStrike">
                        <a:solidFill>
                          <a:srgbClr val="000000"/>
                        </a:solidFill>
                        <a:effectLst/>
                        <a:latin typeface="Calibri" panose="020F0502020204030204" pitchFamily="34" charset="0"/>
                      </a:endParaRPr>
                    </a:p>
                  </a:txBody>
                  <a:tcPr marL="6350" marR="6350" marT="6350" marB="0" anchor="b">
                    <a:solidFill>
                      <a:srgbClr val="FFFF00"/>
                    </a:solidFill>
                  </a:tcPr>
                </a:tc>
                <a:tc>
                  <a:txBody>
                    <a:bodyPr/>
                    <a:lstStyle/>
                    <a:p>
                      <a:pPr algn="ctr" fontAlgn="b"/>
                      <a:r>
                        <a:rPr lang="en-GB" sz="1400" u="none" strike="noStrike" dirty="0">
                          <a:effectLst/>
                        </a:rPr>
                        <a:t>89%</a:t>
                      </a:r>
                      <a:endParaRPr lang="en-GB" sz="1400" b="0" i="0" u="none" strike="noStrike" dirty="0">
                        <a:solidFill>
                          <a:srgbClr val="000000"/>
                        </a:solidFill>
                        <a:effectLst/>
                        <a:latin typeface="Calibri" panose="020F0502020204030204" pitchFamily="34" charset="0"/>
                      </a:endParaRPr>
                    </a:p>
                  </a:txBody>
                  <a:tcPr marL="6350" marR="6350" marT="6350" marB="0" anchor="b">
                    <a:solidFill>
                      <a:srgbClr val="FFFF00"/>
                    </a:solidFill>
                  </a:tcPr>
                </a:tc>
                <a:extLst>
                  <a:ext uri="{0D108BD9-81ED-4DB2-BD59-A6C34878D82A}">
                    <a16:rowId xmlns:a16="http://schemas.microsoft.com/office/drawing/2014/main" val="2212542308"/>
                  </a:ext>
                </a:extLst>
              </a:tr>
              <a:tr h="233467">
                <a:tc vMerge="1">
                  <a:txBody>
                    <a:bodyPr/>
                    <a:lstStyle/>
                    <a:p>
                      <a:endParaRPr lang="en-GB"/>
                    </a:p>
                  </a:txBody>
                  <a:tcPr/>
                </a:tc>
                <a:tc>
                  <a:txBody>
                    <a:bodyPr/>
                    <a:lstStyle/>
                    <a:p>
                      <a:pPr algn="l" fontAlgn="b"/>
                      <a:r>
                        <a:rPr lang="en-GB" sz="1400" u="none" strike="noStrike" dirty="0">
                          <a:effectLst/>
                        </a:rPr>
                        <a:t>Steamed Skin on Potatoes </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dirty="0">
                          <a:effectLst/>
                        </a:rPr>
                        <a:t>117</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dirty="0">
                          <a:effectLst/>
                        </a:rPr>
                        <a:t>11%</a:t>
                      </a:r>
                      <a:endParaRPr lang="en-GB"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89195979"/>
                  </a:ext>
                </a:extLst>
              </a:tr>
              <a:tr h="233467">
                <a:tc rowSpan="2">
                  <a:txBody>
                    <a:bodyPr/>
                    <a:lstStyle/>
                    <a:p>
                      <a:pPr algn="ctr" fontAlgn="ctr"/>
                      <a:r>
                        <a:rPr lang="en-GB" sz="1400" u="none" strike="noStrike">
                          <a:effectLst/>
                        </a:rPr>
                        <a:t>Veg</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GB" sz="1400" u="none" strike="noStrike">
                          <a:effectLst/>
                        </a:rPr>
                        <a:t>Garden Peas</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dirty="0">
                          <a:effectLst/>
                        </a:rPr>
                        <a:t>481</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a:effectLst/>
                        </a:rPr>
                        <a:t>44%</a:t>
                      </a:r>
                      <a:endParaRPr lang="en-GB"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25771159"/>
                  </a:ext>
                </a:extLst>
              </a:tr>
              <a:tr h="233467">
                <a:tc vMerge="1">
                  <a:txBody>
                    <a:bodyPr/>
                    <a:lstStyle/>
                    <a:p>
                      <a:endParaRPr lang="en-GB"/>
                    </a:p>
                  </a:txBody>
                  <a:tcPr/>
                </a:tc>
                <a:tc>
                  <a:txBody>
                    <a:bodyPr/>
                    <a:lstStyle/>
                    <a:p>
                      <a:pPr algn="l" fontAlgn="b"/>
                      <a:r>
                        <a:rPr lang="en-GB" sz="1400" u="none" strike="noStrike" dirty="0">
                          <a:effectLst/>
                        </a:rPr>
                        <a:t>Vegetable Medley </a:t>
                      </a:r>
                      <a:endParaRPr lang="en-GB" sz="1400" b="0" i="0" u="none" strike="noStrike" dirty="0">
                        <a:solidFill>
                          <a:srgbClr val="000000"/>
                        </a:solidFill>
                        <a:effectLst/>
                        <a:latin typeface="Calibri" panose="020F0502020204030204" pitchFamily="34" charset="0"/>
                      </a:endParaRPr>
                    </a:p>
                  </a:txBody>
                  <a:tcPr marL="6350" marR="6350" marT="6350" marB="0" anchor="b">
                    <a:solidFill>
                      <a:srgbClr val="FFFF00"/>
                    </a:solidFill>
                  </a:tcPr>
                </a:tc>
                <a:tc>
                  <a:txBody>
                    <a:bodyPr/>
                    <a:lstStyle/>
                    <a:p>
                      <a:pPr algn="ctr" fontAlgn="b"/>
                      <a:r>
                        <a:rPr lang="en-GB" sz="1400" u="none" strike="noStrike" dirty="0">
                          <a:effectLst/>
                        </a:rPr>
                        <a:t>605</a:t>
                      </a:r>
                      <a:endParaRPr lang="en-GB" sz="1400" b="0" i="0" u="none" strike="noStrike" dirty="0">
                        <a:solidFill>
                          <a:srgbClr val="000000"/>
                        </a:solidFill>
                        <a:effectLst/>
                        <a:latin typeface="Calibri" panose="020F0502020204030204" pitchFamily="34" charset="0"/>
                      </a:endParaRPr>
                    </a:p>
                  </a:txBody>
                  <a:tcPr marL="6350" marR="6350" marT="6350" marB="0" anchor="b">
                    <a:solidFill>
                      <a:srgbClr val="FFFF00"/>
                    </a:solidFill>
                  </a:tcPr>
                </a:tc>
                <a:tc>
                  <a:txBody>
                    <a:bodyPr/>
                    <a:lstStyle/>
                    <a:p>
                      <a:pPr algn="ctr" fontAlgn="b"/>
                      <a:r>
                        <a:rPr lang="en-GB" sz="1400" u="none" strike="noStrike" dirty="0">
                          <a:effectLst/>
                        </a:rPr>
                        <a:t>56%</a:t>
                      </a:r>
                      <a:endParaRPr lang="en-GB" sz="1400" b="0" i="0" u="none" strike="noStrike" dirty="0">
                        <a:solidFill>
                          <a:srgbClr val="000000"/>
                        </a:solidFill>
                        <a:effectLst/>
                        <a:latin typeface="Calibri" panose="020F0502020204030204" pitchFamily="34" charset="0"/>
                      </a:endParaRPr>
                    </a:p>
                  </a:txBody>
                  <a:tcPr marL="6350" marR="6350" marT="6350" marB="0" anchor="b">
                    <a:solidFill>
                      <a:srgbClr val="FFFF00"/>
                    </a:solidFill>
                  </a:tcPr>
                </a:tc>
                <a:extLst>
                  <a:ext uri="{0D108BD9-81ED-4DB2-BD59-A6C34878D82A}">
                    <a16:rowId xmlns:a16="http://schemas.microsoft.com/office/drawing/2014/main" val="215819514"/>
                  </a:ext>
                </a:extLst>
              </a:tr>
            </a:tbl>
          </a:graphicData>
        </a:graphic>
      </p:graphicFrame>
      <p:sp>
        <p:nvSpPr>
          <p:cNvPr id="9" name="TextBox 8">
            <a:extLst>
              <a:ext uri="{FF2B5EF4-FFF2-40B4-BE49-F238E27FC236}">
                <a16:creationId xmlns:a16="http://schemas.microsoft.com/office/drawing/2014/main" id="{A32A32B1-75B9-0BD6-129F-FA68A98881A9}"/>
              </a:ext>
            </a:extLst>
          </p:cNvPr>
          <p:cNvSpPr txBox="1"/>
          <p:nvPr/>
        </p:nvSpPr>
        <p:spPr>
          <a:xfrm>
            <a:off x="433224" y="1556792"/>
            <a:ext cx="3778736" cy="3262432"/>
          </a:xfrm>
          <a:prstGeom prst="rect">
            <a:avLst/>
          </a:prstGeom>
          <a:noFill/>
        </p:spPr>
        <p:txBody>
          <a:bodyPr wrap="square" rtlCol="0">
            <a:spAutoFit/>
          </a:bodyPr>
          <a:lstStyle/>
          <a:p>
            <a:r>
              <a:rPr lang="en-GB" sz="2800" dirty="0"/>
              <a:t>Using electronic meal ordering system’s uptake data</a:t>
            </a:r>
          </a:p>
          <a:p>
            <a:endParaRPr lang="en-GB" sz="1000" dirty="0"/>
          </a:p>
          <a:p>
            <a:r>
              <a:rPr lang="en-GB" sz="2800" dirty="0"/>
              <a:t>Options usually captured as a percentage to allow calculation</a:t>
            </a:r>
          </a:p>
        </p:txBody>
      </p:sp>
    </p:spTree>
    <p:extLst>
      <p:ext uri="{BB962C8B-B14F-4D97-AF65-F5344CB8AC3E}">
        <p14:creationId xmlns:p14="http://schemas.microsoft.com/office/powerpoint/2010/main" val="1116357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082" y="404664"/>
            <a:ext cx="2664005" cy="100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38884" y="2996952"/>
            <a:ext cx="7772400" cy="1470025"/>
          </a:xfrm>
        </p:spPr>
        <p:txBody>
          <a:bodyPr>
            <a:normAutofit fontScale="90000"/>
          </a:bodyPr>
          <a:lstStyle/>
          <a:p>
            <a:r>
              <a:rPr lang="en-GB" sz="4000" b="1" dirty="0">
                <a:latin typeface="Arial" panose="020B0604020202020204" pitchFamily="34" charset="0"/>
                <a:cs typeface="Arial" panose="020B0604020202020204" pitchFamily="34" charset="0"/>
              </a:rPr>
              <a:t>Any questions?</a:t>
            </a:r>
            <a:br>
              <a:rPr lang="en-GB"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Thank you for taking part in today’s webinar</a:t>
            </a:r>
            <a:br>
              <a:rPr lang="en-GB" sz="3600" dirty="0">
                <a:latin typeface="Arial" panose="020B0604020202020204" pitchFamily="34" charset="0"/>
                <a:cs typeface="Arial" panose="020B0604020202020204" pitchFamily="34" charset="0"/>
              </a:rPr>
            </a:br>
            <a:endParaRPr lang="en-GB" sz="2700"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C05A921C-8FF5-691E-3D25-4698B6E0FCE7}"/>
              </a:ext>
            </a:extLst>
          </p:cNvPr>
          <p:cNvSpPr>
            <a:spLocks noGrp="1"/>
          </p:cNvSpPr>
          <p:nvPr>
            <p:ph type="ftr" sz="quarter" idx="11"/>
            <p:custDataLst>
              <p:tags r:id="rId1"/>
            </p:custDataLst>
          </p:nvPr>
        </p:nvSpPr>
        <p:spPr/>
        <p:txBody>
          <a:bodyPr/>
          <a:lstStyle/>
          <a:p>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4020229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t>The Digest</a:t>
            </a:r>
          </a:p>
        </p:txBody>
      </p:sp>
      <p:pic>
        <p:nvPicPr>
          <p:cNvPr id="205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3787" y="1484784"/>
            <a:ext cx="7808653" cy="3539430"/>
          </a:xfrm>
          <a:prstGeom prst="rect">
            <a:avLst/>
          </a:prstGeom>
          <a:noFill/>
        </p:spPr>
        <p:txBody>
          <a:bodyPr wrap="square" rtlCol="0">
            <a:spAutoFit/>
          </a:bodyPr>
          <a:lstStyle/>
          <a:p>
            <a:r>
              <a:rPr lang="en-GB" sz="3200" dirty="0"/>
              <a:t>A key national document informing hospital food standards:</a:t>
            </a:r>
          </a:p>
          <a:p>
            <a:pPr algn="ctr"/>
            <a:endParaRPr lang="en-GB" sz="3200" dirty="0"/>
          </a:p>
          <a:p>
            <a:pPr lvl="2"/>
            <a:r>
              <a:rPr lang="en-GB" sz="3200" dirty="0"/>
              <a:t>1</a:t>
            </a:r>
            <a:r>
              <a:rPr lang="en-GB" sz="3200" baseline="30000" dirty="0"/>
              <a:t>st</a:t>
            </a:r>
            <a:r>
              <a:rPr lang="en-GB" sz="3200" dirty="0"/>
              <a:t> edition 2012</a:t>
            </a:r>
          </a:p>
          <a:p>
            <a:pPr lvl="2"/>
            <a:r>
              <a:rPr lang="en-GB" sz="3200" dirty="0"/>
              <a:t>2</a:t>
            </a:r>
            <a:r>
              <a:rPr lang="en-GB" sz="3200" baseline="30000" dirty="0"/>
              <a:t>nd</a:t>
            </a:r>
            <a:r>
              <a:rPr lang="en-GB" sz="3200" dirty="0"/>
              <a:t> edition 2017 </a:t>
            </a:r>
          </a:p>
          <a:p>
            <a:pPr lvl="2"/>
            <a:r>
              <a:rPr lang="en-GB" sz="3200" dirty="0"/>
              <a:t>       &amp; 2019</a:t>
            </a:r>
          </a:p>
          <a:p>
            <a:pPr lvl="2"/>
            <a:r>
              <a:rPr lang="en-GB" sz="3200" b="1" dirty="0"/>
              <a:t>3</a:t>
            </a:r>
            <a:r>
              <a:rPr lang="en-GB" sz="3200" b="1" baseline="30000" dirty="0"/>
              <a:t>rd</a:t>
            </a:r>
            <a:r>
              <a:rPr lang="en-GB" sz="3200" b="1" dirty="0"/>
              <a:t> edition 2022</a:t>
            </a:r>
          </a:p>
        </p:txBody>
      </p:sp>
      <p:pic>
        <p:nvPicPr>
          <p:cNvPr id="103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467" t="17436" r="44780" b="6227"/>
          <a:stretch/>
        </p:blipFill>
        <p:spPr bwMode="auto">
          <a:xfrm>
            <a:off x="5076056" y="2255946"/>
            <a:ext cx="2080043" cy="3001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C9C95B03-A385-6654-E040-15D90C5A355C}"/>
              </a:ext>
            </a:extLst>
          </p:cNvPr>
          <p:cNvSpPr>
            <a:spLocks noGrp="1"/>
          </p:cNvSpPr>
          <p:nvPr>
            <p:ph type="ftr" sz="quarter" idx="11"/>
            <p:custDataLst>
              <p:tags r:id="rId1"/>
            </p:custDataLst>
          </p:nvPr>
        </p:nvSpPr>
        <p:spPr>
          <a:xfrm>
            <a:off x="0" y="6356350"/>
            <a:ext cx="9144000" cy="365125"/>
          </a:xfrm>
        </p:spPr>
        <p:txBody>
          <a:bodyPr/>
          <a:lstStyle/>
          <a:p>
            <a:pPr algn="l"/>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284831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t>The current Digest</a:t>
            </a:r>
          </a:p>
        </p:txBody>
      </p:sp>
      <p:pic>
        <p:nvPicPr>
          <p:cNvPr id="205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5576" y="1432645"/>
            <a:ext cx="7704856" cy="4154984"/>
          </a:xfrm>
          <a:prstGeom prst="rect">
            <a:avLst/>
          </a:prstGeom>
          <a:noFill/>
        </p:spPr>
        <p:txBody>
          <a:bodyPr wrap="square" rtlCol="0">
            <a:spAutoFit/>
          </a:bodyPr>
          <a:lstStyle/>
          <a:p>
            <a:pPr marL="514350" indent="-514350">
              <a:buAutoNum type="arabicPeriod"/>
            </a:pPr>
            <a:r>
              <a:rPr lang="en-GB" sz="2400" dirty="0"/>
              <a:t>International, national &amp; local influences</a:t>
            </a:r>
          </a:p>
          <a:p>
            <a:pPr marL="514350" indent="-514350">
              <a:buAutoNum type="arabicPeriod"/>
            </a:pPr>
            <a:r>
              <a:rPr lang="en-GB" sz="2400" dirty="0"/>
              <a:t>Nutrition &amp; hydration, eating &amp; drinking</a:t>
            </a:r>
          </a:p>
          <a:p>
            <a:pPr marL="514350" indent="-514350">
              <a:buAutoNum type="arabicPeriod"/>
            </a:pPr>
            <a:r>
              <a:rPr lang="en-GB" sz="2400" dirty="0"/>
              <a:t>Catering for staff &amp; visitors in the NHS</a:t>
            </a:r>
          </a:p>
          <a:p>
            <a:pPr marL="514350" indent="-514350">
              <a:buAutoNum type="arabicPeriod"/>
            </a:pPr>
            <a:r>
              <a:rPr lang="en-GB" sz="2400" dirty="0"/>
              <a:t>Role of the Dietitian in food service</a:t>
            </a:r>
          </a:p>
          <a:p>
            <a:pPr marL="514350" indent="-514350">
              <a:buAutoNum type="arabicPeriod"/>
            </a:pPr>
            <a:r>
              <a:rPr lang="en-GB" sz="2400" dirty="0"/>
              <a:t>Food service delivery &amp; planning</a:t>
            </a:r>
          </a:p>
          <a:p>
            <a:pPr marL="514350" indent="-514350">
              <a:buAutoNum type="arabicPeriod"/>
            </a:pPr>
            <a:r>
              <a:rPr lang="en-GB" sz="2400" dirty="0"/>
              <a:t>Catering specifications &amp; contracts</a:t>
            </a:r>
          </a:p>
          <a:p>
            <a:pPr marL="514350" indent="-514350">
              <a:buAutoNum type="arabicPeriod"/>
            </a:pPr>
            <a:r>
              <a:rPr lang="en-GB" sz="2400" dirty="0"/>
              <a:t>Food composition, labelling &amp; recipe analysis</a:t>
            </a:r>
          </a:p>
          <a:p>
            <a:pPr marL="514350" indent="-514350">
              <a:buAutoNum type="arabicPeriod"/>
            </a:pPr>
            <a:r>
              <a:rPr lang="en-GB" sz="2400" dirty="0"/>
              <a:t>Menu design &amp; content</a:t>
            </a:r>
          </a:p>
          <a:p>
            <a:pPr marL="514350" indent="-514350">
              <a:buAutoNum type="arabicPeriod"/>
            </a:pPr>
            <a:r>
              <a:rPr lang="en-GB" sz="2400" dirty="0"/>
              <a:t>Nutritional standards: day parts approach</a:t>
            </a:r>
          </a:p>
          <a:p>
            <a:pPr marL="514350" indent="-514350">
              <a:buAutoNum type="arabicPeriod"/>
            </a:pPr>
            <a:r>
              <a:rPr lang="en-GB" sz="2400" dirty="0"/>
              <a:t>Analysing menu capacity</a:t>
            </a:r>
          </a:p>
          <a:p>
            <a:pPr marL="514350" indent="-514350">
              <a:buAutoNum type="arabicPeriod"/>
            </a:pPr>
            <a:r>
              <a:rPr lang="en-GB" sz="2400" dirty="0"/>
              <a:t>Diets, patient groups &amp; menu coding</a:t>
            </a:r>
          </a:p>
        </p:txBody>
      </p:sp>
      <p:sp>
        <p:nvSpPr>
          <p:cNvPr id="3" name="Footer Placeholder 2">
            <a:extLst>
              <a:ext uri="{FF2B5EF4-FFF2-40B4-BE49-F238E27FC236}">
                <a16:creationId xmlns:a16="http://schemas.microsoft.com/office/drawing/2014/main" id="{62D54757-796D-0606-5E7C-68DB48F1CE7B}"/>
              </a:ext>
            </a:extLst>
          </p:cNvPr>
          <p:cNvSpPr>
            <a:spLocks noGrp="1"/>
          </p:cNvSpPr>
          <p:nvPr>
            <p:ph type="ftr" sz="quarter" idx="11"/>
            <p:custDataLst>
              <p:tags r:id="rId1"/>
            </p:custDataLst>
          </p:nvPr>
        </p:nvSpPr>
        <p:spPr>
          <a:xfrm>
            <a:off x="0" y="6356350"/>
            <a:ext cx="9144000" cy="365125"/>
          </a:xfrm>
        </p:spPr>
        <p:txBody>
          <a:bodyPr/>
          <a:lstStyle/>
          <a:p>
            <a:pPr algn="l"/>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4134794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t>The current Digest</a:t>
            </a:r>
          </a:p>
        </p:txBody>
      </p:sp>
      <p:pic>
        <p:nvPicPr>
          <p:cNvPr id="205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5576" y="1432645"/>
            <a:ext cx="7704856" cy="4154984"/>
          </a:xfrm>
          <a:prstGeom prst="rect">
            <a:avLst/>
          </a:prstGeom>
          <a:noFill/>
        </p:spPr>
        <p:txBody>
          <a:bodyPr wrap="square" rtlCol="0">
            <a:spAutoFit/>
          </a:bodyPr>
          <a:lstStyle/>
          <a:p>
            <a:pPr marL="514350" indent="-514350">
              <a:buAutoNum type="arabicPeriod"/>
            </a:pPr>
            <a:r>
              <a:rPr lang="en-GB" sz="2400" dirty="0"/>
              <a:t>International, national &amp; local influences</a:t>
            </a:r>
          </a:p>
          <a:p>
            <a:pPr marL="514350" indent="-514350">
              <a:buAutoNum type="arabicPeriod"/>
            </a:pPr>
            <a:r>
              <a:rPr lang="en-GB" sz="2400" dirty="0"/>
              <a:t>Nutrition &amp; hydration, eating &amp; drinking</a:t>
            </a:r>
          </a:p>
          <a:p>
            <a:pPr marL="514350" indent="-514350">
              <a:buAutoNum type="arabicPeriod"/>
            </a:pPr>
            <a:r>
              <a:rPr lang="en-GB" sz="2400" dirty="0"/>
              <a:t>Catering for staff &amp; visitors in the NHS</a:t>
            </a:r>
          </a:p>
          <a:p>
            <a:pPr marL="514350" indent="-514350">
              <a:buAutoNum type="arabicPeriod"/>
            </a:pPr>
            <a:r>
              <a:rPr lang="en-GB" sz="2400" dirty="0"/>
              <a:t>Role of the Dietitian in food service</a:t>
            </a:r>
          </a:p>
          <a:p>
            <a:pPr marL="514350" indent="-514350">
              <a:buAutoNum type="arabicPeriod"/>
            </a:pPr>
            <a:r>
              <a:rPr lang="en-GB" sz="2400" dirty="0"/>
              <a:t>Food service delivery &amp; planning</a:t>
            </a:r>
          </a:p>
          <a:p>
            <a:pPr marL="514350" indent="-514350">
              <a:buAutoNum type="arabicPeriod"/>
            </a:pPr>
            <a:r>
              <a:rPr lang="en-GB" sz="2400" dirty="0"/>
              <a:t>Catering specifications &amp; contracts</a:t>
            </a:r>
          </a:p>
          <a:p>
            <a:pPr marL="514350" indent="-514350">
              <a:buAutoNum type="arabicPeriod"/>
            </a:pPr>
            <a:r>
              <a:rPr lang="en-GB" sz="2400" dirty="0"/>
              <a:t>Food composition, labelling &amp; recipe analysis</a:t>
            </a:r>
          </a:p>
          <a:p>
            <a:pPr marL="514350" indent="-514350">
              <a:buAutoNum type="arabicPeriod"/>
            </a:pPr>
            <a:r>
              <a:rPr lang="en-GB" sz="2400" dirty="0"/>
              <a:t>Menu design &amp; content</a:t>
            </a:r>
          </a:p>
          <a:p>
            <a:pPr marL="514350" indent="-514350">
              <a:buAutoNum type="arabicPeriod"/>
            </a:pPr>
            <a:r>
              <a:rPr lang="en-GB" sz="2400" b="1" dirty="0"/>
              <a:t>Nutritional standards: day parts approach</a:t>
            </a:r>
          </a:p>
          <a:p>
            <a:pPr marL="514350" indent="-514350">
              <a:buAutoNum type="arabicPeriod"/>
            </a:pPr>
            <a:r>
              <a:rPr lang="en-GB" sz="2400" b="1" dirty="0"/>
              <a:t>Analysing menu capacity</a:t>
            </a:r>
          </a:p>
          <a:p>
            <a:pPr marL="514350" indent="-514350">
              <a:buAutoNum type="arabicPeriod"/>
            </a:pPr>
            <a:r>
              <a:rPr lang="en-GB" sz="2400" dirty="0"/>
              <a:t>Diets, patient groups &amp; menu coding</a:t>
            </a:r>
          </a:p>
        </p:txBody>
      </p:sp>
      <p:sp>
        <p:nvSpPr>
          <p:cNvPr id="3" name="Oval 2">
            <a:extLst>
              <a:ext uri="{FF2B5EF4-FFF2-40B4-BE49-F238E27FC236}">
                <a16:creationId xmlns:a16="http://schemas.microsoft.com/office/drawing/2014/main" id="{25404B35-5B6B-46A3-AD69-934CB83F546D}"/>
              </a:ext>
            </a:extLst>
          </p:cNvPr>
          <p:cNvSpPr/>
          <p:nvPr/>
        </p:nvSpPr>
        <p:spPr>
          <a:xfrm>
            <a:off x="428114" y="4365104"/>
            <a:ext cx="6624736"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78733BE-D677-43B2-9786-F411017E9EAC}"/>
              </a:ext>
            </a:extLst>
          </p:cNvPr>
          <p:cNvSpPr txBox="1"/>
          <p:nvPr/>
        </p:nvSpPr>
        <p:spPr>
          <a:xfrm>
            <a:off x="6819342" y="1494763"/>
            <a:ext cx="2065998" cy="2031325"/>
          </a:xfrm>
          <a:prstGeom prst="rect">
            <a:avLst/>
          </a:prstGeom>
          <a:noFill/>
          <a:ln w="57150">
            <a:solidFill>
              <a:schemeClr val="tx1"/>
            </a:solidFill>
          </a:ln>
        </p:spPr>
        <p:txBody>
          <a:bodyPr wrap="square" rtlCol="0">
            <a:spAutoFit/>
          </a:bodyPr>
          <a:lstStyle/>
          <a:p>
            <a:r>
              <a:rPr lang="en-GB" dirty="0"/>
              <a:t>Search ‘digest’ on the BDA website to find the 2</a:t>
            </a:r>
            <a:r>
              <a:rPr lang="en-GB" baseline="30000" dirty="0"/>
              <a:t>nd</a:t>
            </a:r>
            <a:r>
              <a:rPr lang="en-GB" dirty="0"/>
              <a:t> edition and information &amp; slides from the 3</a:t>
            </a:r>
            <a:r>
              <a:rPr lang="en-GB" baseline="30000" dirty="0"/>
              <a:t>rd</a:t>
            </a:r>
            <a:r>
              <a:rPr lang="en-GB" dirty="0"/>
              <a:t> edition consultation event!</a:t>
            </a:r>
          </a:p>
        </p:txBody>
      </p:sp>
      <p:sp>
        <p:nvSpPr>
          <p:cNvPr id="6" name="Footer Placeholder 5">
            <a:extLst>
              <a:ext uri="{FF2B5EF4-FFF2-40B4-BE49-F238E27FC236}">
                <a16:creationId xmlns:a16="http://schemas.microsoft.com/office/drawing/2014/main" id="{63F0C54F-C28F-8F1E-8068-9B10B548C1BC}"/>
              </a:ext>
            </a:extLst>
          </p:cNvPr>
          <p:cNvSpPr>
            <a:spLocks noGrp="1"/>
          </p:cNvSpPr>
          <p:nvPr>
            <p:ph type="ftr" sz="quarter" idx="11"/>
            <p:custDataLst>
              <p:tags r:id="rId1"/>
            </p:custDataLst>
          </p:nvPr>
        </p:nvSpPr>
        <p:spPr>
          <a:xfrm>
            <a:off x="0" y="6356350"/>
            <a:ext cx="9144000" cy="365125"/>
          </a:xfrm>
        </p:spPr>
        <p:txBody>
          <a:bodyPr/>
          <a:lstStyle/>
          <a:p>
            <a:pPr algn="l"/>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422093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t>The review process</a:t>
            </a:r>
          </a:p>
        </p:txBody>
      </p:sp>
      <p:pic>
        <p:nvPicPr>
          <p:cNvPr id="205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0881"/>
          <a:stretch/>
        </p:blipFill>
        <p:spPr bwMode="auto">
          <a:xfrm>
            <a:off x="4525085" y="5735088"/>
            <a:ext cx="458851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9222" y="5735088"/>
            <a:ext cx="450764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31638" y="1484784"/>
            <a:ext cx="7606159" cy="4031873"/>
          </a:xfrm>
          <a:prstGeom prst="rect">
            <a:avLst/>
          </a:prstGeom>
          <a:noFill/>
        </p:spPr>
        <p:txBody>
          <a:bodyPr wrap="square" rtlCol="0">
            <a:spAutoFit/>
          </a:bodyPr>
          <a:lstStyle/>
          <a:p>
            <a:r>
              <a:rPr lang="en-GB" sz="3200" b="1" dirty="0"/>
              <a:t>The working group: </a:t>
            </a:r>
            <a:r>
              <a:rPr lang="en-GB" sz="3200" dirty="0"/>
              <a:t>35 BDA and HCA members working in catering across the UK</a:t>
            </a:r>
          </a:p>
          <a:p>
            <a:endParaRPr lang="en-GB" sz="3200" dirty="0"/>
          </a:p>
          <a:p>
            <a:r>
              <a:rPr lang="en-GB" sz="3200" b="1" dirty="0"/>
              <a:t>The timeline: </a:t>
            </a:r>
            <a:r>
              <a:rPr lang="en-GB" sz="3200" dirty="0"/>
              <a:t>Feb 2021        Nov 2022</a:t>
            </a:r>
          </a:p>
          <a:p>
            <a:endParaRPr lang="en-GB" sz="3200" dirty="0"/>
          </a:p>
          <a:p>
            <a:r>
              <a:rPr lang="en-GB" sz="3200" b="1" dirty="0"/>
              <a:t>The process: </a:t>
            </a:r>
            <a:r>
              <a:rPr lang="en-GB" sz="3200" dirty="0"/>
              <a:t>Role allocations, brainstorm meetings, stakeholder consultations, write up &amp; review, design &amp; launch</a:t>
            </a:r>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317" t="28943" r="20183" b="26992"/>
          <a:stretch/>
        </p:blipFill>
        <p:spPr bwMode="auto">
          <a:xfrm>
            <a:off x="492803" y="4149080"/>
            <a:ext cx="729479" cy="803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9329" t="39795" r="22378" b="16374"/>
          <a:stretch/>
        </p:blipFill>
        <p:spPr bwMode="auto">
          <a:xfrm>
            <a:off x="492803" y="1628800"/>
            <a:ext cx="642477" cy="86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5436096" y="3225552"/>
            <a:ext cx="28803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6067" t="33333" r="18323" b="21789"/>
          <a:stretch/>
        </p:blipFill>
        <p:spPr bwMode="auto">
          <a:xfrm>
            <a:off x="492803" y="2913916"/>
            <a:ext cx="824630" cy="81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AB7870B5-2DB6-EBCB-0CC4-E26D829DA2E5}"/>
              </a:ext>
            </a:extLst>
          </p:cNvPr>
          <p:cNvSpPr>
            <a:spLocks noGrp="1"/>
          </p:cNvSpPr>
          <p:nvPr>
            <p:ph type="ftr" sz="quarter" idx="11"/>
            <p:custDataLst>
              <p:tags r:id="rId1"/>
            </p:custDataLst>
          </p:nvPr>
        </p:nvSpPr>
        <p:spPr>
          <a:xfrm>
            <a:off x="0" y="6356350"/>
            <a:ext cx="9144000" cy="365125"/>
          </a:xfrm>
        </p:spPr>
        <p:txBody>
          <a:bodyPr/>
          <a:lstStyle/>
          <a:p>
            <a:pPr algn="l"/>
            <a:r>
              <a:rPr lang="en-GB"/>
              <a:t>ISS Classification -</a:t>
            </a:r>
            <a:r>
              <a:rPr lang="en-GB">
                <a:solidFill>
                  <a:srgbClr val="000000"/>
                </a:solidFill>
              </a:rPr>
              <a:t> </a:t>
            </a:r>
            <a:r>
              <a:rPr lang="en-GB">
                <a:solidFill>
                  <a:srgbClr val="00C000"/>
                </a:solidFill>
              </a:rPr>
              <a:t>Unrestricted</a:t>
            </a:r>
          </a:p>
        </p:txBody>
      </p:sp>
    </p:spTree>
    <p:extLst>
      <p:ext uri="{BB962C8B-B14F-4D97-AF65-F5344CB8AC3E}">
        <p14:creationId xmlns:p14="http://schemas.microsoft.com/office/powerpoint/2010/main" val="25309446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0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0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0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0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0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0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0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0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0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9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9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9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02a33dc5-68fb-45a3-a44b-1f1925e9e97f" origin="userSelected">
  <element uid="id_classification_nonbusiness" value=""/>
  <element uid="0cc89652-11b5-49e3-a18e-266955d938be" value=""/>
</sisl>
</file>

<file path=customXml/itemProps1.xml><?xml version="1.0" encoding="utf-8"?>
<ds:datastoreItem xmlns:ds="http://schemas.openxmlformats.org/officeDocument/2006/customXml" ds:itemID="{129269B0-3521-4E0C-8033-B58DD24D8F48}">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7019</TotalTime>
  <Words>5183</Words>
  <Application>Microsoft Office PowerPoint</Application>
  <PresentationFormat>On-screen Show (4:3)</PresentationFormat>
  <Paragraphs>1548</Paragraphs>
  <Slides>54</Slides>
  <Notes>54</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54</vt:i4>
      </vt:variant>
    </vt:vector>
  </HeadingPairs>
  <TitlesOfParts>
    <vt:vector size="59" baseType="lpstr">
      <vt:lpstr>Arial</vt:lpstr>
      <vt:lpstr>Calibri</vt:lpstr>
      <vt:lpstr>Office Theme</vt:lpstr>
      <vt:lpstr>1_Office Theme</vt:lpstr>
      <vt:lpstr>Office Theme</vt:lpstr>
      <vt:lpstr>Measuring Menu Capacity   Food Services Specialist Group Webinar  14th June 2022</vt:lpstr>
      <vt:lpstr>Webinar Outline </vt:lpstr>
      <vt:lpstr>Making the most of the webinar</vt:lpstr>
      <vt:lpstr>Get in contact after the event </vt:lpstr>
      <vt:lpstr>The Nutrition &amp; Hydration Digest 3rd Edition Review Update  Megan Hughes Digest Review Lead </vt:lpstr>
      <vt:lpstr>The Digest</vt:lpstr>
      <vt:lpstr>The current Digest</vt:lpstr>
      <vt:lpstr>The current Digest</vt:lpstr>
      <vt:lpstr>The review process</vt:lpstr>
      <vt:lpstr>The timeline</vt:lpstr>
      <vt:lpstr>Key Updates</vt:lpstr>
      <vt:lpstr>Key Updates</vt:lpstr>
      <vt:lpstr>Stay tuned…</vt:lpstr>
      <vt:lpstr>Summary of Digest Chapter 9 Nutritional Standards: Day Parts Approach  Rachel Liston  Digest Review Lead for Chapter 9 </vt:lpstr>
      <vt:lpstr>Nutritional targets to be used when menu planning</vt:lpstr>
      <vt:lpstr>PowerPoint Presentation</vt:lpstr>
      <vt:lpstr>Analysing Menu Capacity Activity: A la Carte Menu  Joanna Instone NHS England and NHS Improvement Digest Review Lead for Chapter 7 </vt:lpstr>
      <vt:lpstr>Principles</vt:lpstr>
      <vt:lpstr>Method: one day</vt:lpstr>
      <vt:lpstr>Nutrition Targets</vt:lpstr>
      <vt:lpstr>Minimum menu capacity</vt:lpstr>
      <vt:lpstr>Maximum menu capacity - example</vt:lpstr>
      <vt:lpstr>Sample A La Carte menu</vt:lpstr>
      <vt:lpstr>PowerPoint Presentation</vt:lpstr>
      <vt:lpstr>PowerPoint Presentation</vt:lpstr>
      <vt:lpstr>Minimum menu capacity</vt:lpstr>
      <vt:lpstr>Nutrition Targets</vt:lpstr>
      <vt:lpstr>PowerPoint Presentation</vt:lpstr>
      <vt:lpstr>PowerPoint Presentation</vt:lpstr>
      <vt:lpstr>Maximum menu capacity</vt:lpstr>
      <vt:lpstr>Nutrition Targets</vt:lpstr>
      <vt:lpstr>Break   See you back here in 5 minutes.  </vt:lpstr>
      <vt:lpstr>Analysing Menu Capacity Activity: Cyclical Menu  Elise Kelly Specialist Food Service Dietitian  Digest Review Lead for Chapter 11 </vt:lpstr>
      <vt:lpstr>Principles</vt:lpstr>
      <vt:lpstr>Methodology </vt:lpstr>
      <vt:lpstr>Nutrition Targets </vt:lpstr>
      <vt:lpstr>Sample 2 Week Cycle Menu</vt:lpstr>
      <vt:lpstr>Sample 2 Week Cycle Menu</vt:lpstr>
      <vt:lpstr>PowerPoint Presentation</vt:lpstr>
      <vt:lpstr>PowerPoint Presentation</vt:lpstr>
      <vt:lpstr>PowerPoint Presentation</vt:lpstr>
      <vt:lpstr>Minimum menu capacity</vt:lpstr>
      <vt:lpstr>Nutrition Targets </vt:lpstr>
      <vt:lpstr>PowerPoint Presentation</vt:lpstr>
      <vt:lpstr>PowerPoint Presentation</vt:lpstr>
      <vt:lpstr>Maximum menu capacity</vt:lpstr>
      <vt:lpstr>Nutrition Targets </vt:lpstr>
      <vt:lpstr>Menu Assessment Checklist   Elise Kelly Food Service Specialist Dietitian </vt:lpstr>
      <vt:lpstr>Menu Assessment Checklist </vt:lpstr>
      <vt:lpstr>PowerPoint Presentation</vt:lpstr>
      <vt:lpstr>A New Menu Capacity Analysis Method  Elise Kelly Food Service Specialist Dietitian </vt:lpstr>
      <vt:lpstr>Calculating Menu Capacity Using Analysis Software</vt:lpstr>
      <vt:lpstr>Calculating Menu Capacity Using Analysis Software</vt:lpstr>
      <vt:lpstr>Any questions?  Thank you for taking part in today’s webinar </vt:lpstr>
    </vt:vector>
  </TitlesOfParts>
  <Company>LNWH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Nutrition &amp; Hydration Digest</dc:title>
  <dc:creator>Megan Cameron-Lee</dc:creator>
  <cp:lastModifiedBy>Kelly, Elise</cp:lastModifiedBy>
  <cp:revision>48</cp:revision>
  <dcterms:created xsi:type="dcterms:W3CDTF">2021-06-24T13:40:04Z</dcterms:created>
  <dcterms:modified xsi:type="dcterms:W3CDTF">2022-06-14T13:45:47Z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78f011e7-d8ba-4bd5-bb89-e48a9eb39d2d</vt:lpwstr>
  </property>
  <property fmtid="{D5CDD505-2E9C-101B-9397-08002B2CF9AE}" pid="3" name="bjSaver">
    <vt:lpwstr>uwNKglW4x1TSs2Y+casdv2XZ2iPTRvTL</vt:lpwstr>
  </property>
  <property fmtid="{D5CDD505-2E9C-101B-9397-08002B2CF9AE}" pid="4" name="bjDocumentLabelXML">
    <vt:lpwstr>&lt;?xml version="1.0" encoding="us-ascii"?&gt;&lt;sisl xmlns:xsd="http://www.w3.org/2001/XMLSchema" xmlns:xsi="http://www.w3.org/2001/XMLSchema-instance" sislVersion="0" policy="02a33dc5-68fb-45a3-a44b-1f1925e9e97f" origin="userSelected" xmlns="http://www.boldonj</vt:lpwstr>
  </property>
  <property fmtid="{D5CDD505-2E9C-101B-9397-08002B2CF9AE}" pid="5" name="bjDocumentLabelXML-0">
    <vt:lpwstr>ames.com/2008/01/sie/internal/label"&gt;&lt;element uid="id_classification_nonbusiness" value="" /&gt;&lt;element uid="0cc89652-11b5-49e3-a18e-266955d938be" value="" /&gt;&lt;/sisl&gt;</vt:lpwstr>
  </property>
  <property fmtid="{D5CDD505-2E9C-101B-9397-08002B2CF9AE}" pid="6" name="bjDocumentSecurityLabel">
    <vt:lpwstr>Unrestricted</vt:lpwstr>
  </property>
  <property fmtid="{D5CDD505-2E9C-101B-9397-08002B2CF9AE}" pid="7" name="bjSlideMasterFooterText">
    <vt:lpwstr>ISS Classification - Unrestricted</vt:lpwstr>
  </property>
</Properties>
</file>