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handoutMasterIdLst>
    <p:handoutMasterId r:id="rId81"/>
  </p:handoutMasterIdLst>
  <p:sldIdLst>
    <p:sldId id="256" r:id="rId2"/>
    <p:sldId id="264" r:id="rId3"/>
    <p:sldId id="263" r:id="rId4"/>
    <p:sldId id="257" r:id="rId5"/>
    <p:sldId id="258" r:id="rId6"/>
    <p:sldId id="259" r:id="rId7"/>
    <p:sldId id="260" r:id="rId8"/>
    <p:sldId id="261" r:id="rId9"/>
    <p:sldId id="262" r:id="rId10"/>
    <p:sldId id="265" r:id="rId11"/>
    <p:sldId id="271" r:id="rId12"/>
    <p:sldId id="266" r:id="rId13"/>
    <p:sldId id="267" r:id="rId14"/>
    <p:sldId id="268" r:id="rId15"/>
    <p:sldId id="269" r:id="rId16"/>
    <p:sldId id="270"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6" r:id="rId38"/>
    <p:sldId id="295" r:id="rId39"/>
    <p:sldId id="329" r:id="rId40"/>
    <p:sldId id="330" r:id="rId41"/>
    <p:sldId id="331" r:id="rId42"/>
    <p:sldId id="332" r:id="rId43"/>
    <p:sldId id="333" r:id="rId44"/>
    <p:sldId id="297" r:id="rId45"/>
    <p:sldId id="298" r:id="rId46"/>
    <p:sldId id="299" r:id="rId47"/>
    <p:sldId id="300" r:id="rId48"/>
    <p:sldId id="334" r:id="rId49"/>
    <p:sldId id="335" r:id="rId50"/>
    <p:sldId id="323" r:id="rId51"/>
    <p:sldId id="324" r:id="rId52"/>
    <p:sldId id="325" r:id="rId53"/>
    <p:sldId id="326" r:id="rId54"/>
    <p:sldId id="327" r:id="rId55"/>
    <p:sldId id="328"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38" r:id="rId70"/>
    <p:sldId id="337" r:id="rId71"/>
    <p:sldId id="316" r:id="rId72"/>
    <p:sldId id="317" r:id="rId73"/>
    <p:sldId id="318" r:id="rId74"/>
    <p:sldId id="319" r:id="rId75"/>
    <p:sldId id="320" r:id="rId76"/>
    <p:sldId id="321" r:id="rId77"/>
    <p:sldId id="322" r:id="rId78"/>
    <p:sldId id="336" r:id="rId7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55" autoAdjust="0"/>
  </p:normalViewPr>
  <p:slideViewPr>
    <p:cSldViewPr snapToGrid="0" snapToObjects="1">
      <p:cViewPr varScale="1">
        <p:scale>
          <a:sx n="83" d="100"/>
          <a:sy n="83" d="100"/>
        </p:scale>
        <p:origin x="60"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C8239-6DEB-4AFE-9C4F-F040E8513A6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857A224C-D4A7-4D98-B0F2-F4CDDB18C1EF}">
      <dgm:prSet/>
      <dgm:spPr>
        <a:ln w="3175"/>
      </dgm:spPr>
      <dgm:t>
        <a:bodyPr/>
        <a:lstStyle/>
        <a:p>
          <a:pPr rtl="0"/>
          <a:r>
            <a:rPr lang="en-GB" b="1" dirty="0"/>
            <a:t>Labelling</a:t>
          </a:r>
          <a:r>
            <a:rPr lang="en-GB" dirty="0"/>
            <a:t> [</a:t>
          </a:r>
          <a:r>
            <a:rPr lang="en-GB" i="1" dirty="0"/>
            <a:t>Food Information to Consumers (FIR) (The European Parliament and the Council of the European Union, 2011)].</a:t>
          </a:r>
          <a:r>
            <a:rPr lang="en-GB" dirty="0"/>
            <a:t> </a:t>
          </a:r>
        </a:p>
      </dgm:t>
    </dgm:pt>
    <dgm:pt modelId="{1E71E94B-4EEC-4034-9194-666BC7A067A2}" type="parTrans" cxnId="{B0429C47-A536-481A-A58B-F615E1381978}">
      <dgm:prSet/>
      <dgm:spPr/>
      <dgm:t>
        <a:bodyPr/>
        <a:lstStyle/>
        <a:p>
          <a:endParaRPr lang="en-GB"/>
        </a:p>
      </dgm:t>
    </dgm:pt>
    <dgm:pt modelId="{CF7EBD70-C934-4BB2-B083-F13FDED49B4C}" type="sibTrans" cxnId="{B0429C47-A536-481A-A58B-F615E1381978}">
      <dgm:prSet/>
      <dgm:spPr/>
      <dgm:t>
        <a:bodyPr/>
        <a:lstStyle/>
        <a:p>
          <a:endParaRPr lang="en-GB"/>
        </a:p>
      </dgm:t>
    </dgm:pt>
    <dgm:pt modelId="{E0FA2665-27F6-400D-8D37-CEA666D6DB9A}">
      <dgm:prSet/>
      <dgm:spPr/>
      <dgm:t>
        <a:bodyPr/>
        <a:lstStyle/>
        <a:p>
          <a:pPr rtl="0"/>
          <a:r>
            <a:rPr lang="en-GB" dirty="0"/>
            <a:t>Brings together EU rules on general food labelling and nutrition labelling into one piece of legislation.</a:t>
          </a:r>
        </a:p>
      </dgm:t>
    </dgm:pt>
    <dgm:pt modelId="{03B4B1EE-5F27-4C1C-AFCE-FD5107527BDD}" type="parTrans" cxnId="{FFA5C5DA-FB09-409C-9C57-7466172E4452}">
      <dgm:prSet/>
      <dgm:spPr/>
      <dgm:t>
        <a:bodyPr/>
        <a:lstStyle/>
        <a:p>
          <a:endParaRPr lang="en-GB"/>
        </a:p>
      </dgm:t>
    </dgm:pt>
    <dgm:pt modelId="{79F1C056-D71E-4201-BA33-BE5334ADE06B}" type="sibTrans" cxnId="{FFA5C5DA-FB09-409C-9C57-7466172E4452}">
      <dgm:prSet/>
      <dgm:spPr/>
      <dgm:t>
        <a:bodyPr/>
        <a:lstStyle/>
        <a:p>
          <a:endParaRPr lang="en-GB"/>
        </a:p>
      </dgm:t>
    </dgm:pt>
    <dgm:pt modelId="{5164C6AC-1391-4F42-BEF9-3977B6BC10E6}">
      <dgm:prSet/>
      <dgm:spPr/>
      <dgm:t>
        <a:bodyPr/>
        <a:lstStyle/>
        <a:p>
          <a:pPr rtl="0"/>
          <a:r>
            <a:rPr lang="en-GB" dirty="0"/>
            <a:t>BDA Food Services Specialist Group &amp; Hospital Caterers Association toolkit addressing food allergies/intolerances within healthcare catering settings. </a:t>
          </a:r>
        </a:p>
      </dgm:t>
    </dgm:pt>
    <dgm:pt modelId="{1BAB5E0B-A984-4016-99B7-7F3E1AED8181}" type="parTrans" cxnId="{BF5F7191-53BA-468C-A2AF-DBD3AE206AD4}">
      <dgm:prSet/>
      <dgm:spPr/>
      <dgm:t>
        <a:bodyPr/>
        <a:lstStyle/>
        <a:p>
          <a:endParaRPr lang="en-GB"/>
        </a:p>
      </dgm:t>
    </dgm:pt>
    <dgm:pt modelId="{FF6F96B7-5441-43BB-895C-34265257B392}" type="sibTrans" cxnId="{BF5F7191-53BA-468C-A2AF-DBD3AE206AD4}">
      <dgm:prSet/>
      <dgm:spPr/>
      <dgm:t>
        <a:bodyPr/>
        <a:lstStyle/>
        <a:p>
          <a:endParaRPr lang="en-GB"/>
        </a:p>
      </dgm:t>
    </dgm:pt>
    <dgm:pt modelId="{8139A963-C610-491A-AFC0-13561A9EF024}">
      <dgm:prSet/>
      <dgm:spPr/>
      <dgm:t>
        <a:bodyPr/>
        <a:lstStyle/>
        <a:p>
          <a:pPr rtl="0"/>
          <a:r>
            <a:rPr lang="en-GB" dirty="0"/>
            <a:t>Mandatory nutrition declarations for most pre-packed foods came into force in December 2016</a:t>
          </a:r>
        </a:p>
      </dgm:t>
    </dgm:pt>
    <dgm:pt modelId="{EDEA59AC-250C-48E6-BA7C-FB8E211247FC}" type="parTrans" cxnId="{EC804DB1-03CF-444C-85CE-0F85EC869A95}">
      <dgm:prSet/>
      <dgm:spPr/>
      <dgm:t>
        <a:bodyPr/>
        <a:lstStyle/>
        <a:p>
          <a:endParaRPr lang="en-GB"/>
        </a:p>
      </dgm:t>
    </dgm:pt>
    <dgm:pt modelId="{2ED82413-3AC5-48F6-942B-82B80B235A1B}" type="sibTrans" cxnId="{EC804DB1-03CF-444C-85CE-0F85EC869A95}">
      <dgm:prSet/>
      <dgm:spPr/>
      <dgm:t>
        <a:bodyPr/>
        <a:lstStyle/>
        <a:p>
          <a:endParaRPr lang="en-GB"/>
        </a:p>
      </dgm:t>
    </dgm:pt>
    <dgm:pt modelId="{6BCAF11B-48CB-4636-90D4-67F398DEA856}">
      <dgm:prSet/>
      <dgm:spPr>
        <a:ln w="3175"/>
      </dgm:spPr>
      <dgm:t>
        <a:bodyPr/>
        <a:lstStyle/>
        <a:p>
          <a:pPr rtl="0"/>
          <a:r>
            <a:rPr lang="en-GB" b="1" dirty="0" err="1"/>
            <a:t>Eatwell</a:t>
          </a:r>
          <a:r>
            <a:rPr lang="en-GB" b="1" dirty="0"/>
            <a:t> Plate replaced by the </a:t>
          </a:r>
          <a:r>
            <a:rPr lang="en-GB" b="1" dirty="0" err="1"/>
            <a:t>Eatwell</a:t>
          </a:r>
          <a:r>
            <a:rPr lang="en-GB" b="1" dirty="0"/>
            <a:t> Guide in March 2016.</a:t>
          </a:r>
        </a:p>
      </dgm:t>
    </dgm:pt>
    <dgm:pt modelId="{AF538BDC-FD2B-410B-B1A4-FE618E2CEEA7}" type="parTrans" cxnId="{C14D96FC-1A47-4ABC-90B5-665368EA8684}">
      <dgm:prSet/>
      <dgm:spPr/>
      <dgm:t>
        <a:bodyPr/>
        <a:lstStyle/>
        <a:p>
          <a:endParaRPr lang="en-GB"/>
        </a:p>
      </dgm:t>
    </dgm:pt>
    <dgm:pt modelId="{1A21C538-C284-4E92-8FC1-3AA7F7A0C999}" type="sibTrans" cxnId="{C14D96FC-1A47-4ABC-90B5-665368EA8684}">
      <dgm:prSet/>
      <dgm:spPr/>
      <dgm:t>
        <a:bodyPr/>
        <a:lstStyle/>
        <a:p>
          <a:endParaRPr lang="en-GB"/>
        </a:p>
      </dgm:t>
    </dgm:pt>
    <dgm:pt modelId="{034D80AA-7DAD-4179-B87F-27E05D4D9610}">
      <dgm:prSet/>
      <dgm:spPr/>
      <dgm:t>
        <a:bodyPr/>
        <a:lstStyle/>
        <a:p>
          <a:pPr rtl="0"/>
          <a:r>
            <a:rPr lang="en-GB" dirty="0"/>
            <a:t>Most legal requirements of this directive (including allergen information) came into force in December 2014.</a:t>
          </a:r>
        </a:p>
      </dgm:t>
    </dgm:pt>
    <dgm:pt modelId="{7EEB7CDE-2055-4E53-84AE-50445F57E71D}" type="parTrans" cxnId="{A83DF413-066D-41C5-8C05-559847627128}">
      <dgm:prSet/>
      <dgm:spPr/>
      <dgm:t>
        <a:bodyPr/>
        <a:lstStyle/>
        <a:p>
          <a:endParaRPr lang="en-GB"/>
        </a:p>
      </dgm:t>
    </dgm:pt>
    <dgm:pt modelId="{A7E3CB0F-295A-4D2F-8402-76F08554EDD7}" type="sibTrans" cxnId="{A83DF413-066D-41C5-8C05-559847627128}">
      <dgm:prSet/>
      <dgm:spPr/>
      <dgm:t>
        <a:bodyPr/>
        <a:lstStyle/>
        <a:p>
          <a:endParaRPr lang="en-GB"/>
        </a:p>
      </dgm:t>
    </dgm:pt>
    <dgm:pt modelId="{39E7E90D-984B-4D47-AF69-CD59B18708DB}" type="pres">
      <dgm:prSet presAssocID="{57EC8239-6DEB-4AFE-9C4F-F040E8513A68}" presName="linear" presStyleCnt="0">
        <dgm:presLayoutVars>
          <dgm:dir/>
          <dgm:animLvl val="lvl"/>
          <dgm:resizeHandles val="exact"/>
        </dgm:presLayoutVars>
      </dgm:prSet>
      <dgm:spPr/>
      <dgm:t>
        <a:bodyPr/>
        <a:lstStyle/>
        <a:p>
          <a:endParaRPr lang="en-GB"/>
        </a:p>
      </dgm:t>
    </dgm:pt>
    <dgm:pt modelId="{E94425B9-1209-4896-B014-2492713BCD91}" type="pres">
      <dgm:prSet presAssocID="{857A224C-D4A7-4D98-B0F2-F4CDDB18C1EF}" presName="parentLin" presStyleCnt="0"/>
      <dgm:spPr/>
    </dgm:pt>
    <dgm:pt modelId="{B93E3527-756E-426E-AA27-F22AD4FCFB91}" type="pres">
      <dgm:prSet presAssocID="{857A224C-D4A7-4D98-B0F2-F4CDDB18C1EF}" presName="parentLeftMargin" presStyleLbl="node1" presStyleIdx="0" presStyleCnt="2"/>
      <dgm:spPr/>
      <dgm:t>
        <a:bodyPr/>
        <a:lstStyle/>
        <a:p>
          <a:endParaRPr lang="en-GB"/>
        </a:p>
      </dgm:t>
    </dgm:pt>
    <dgm:pt modelId="{7874E3D8-D06C-4E48-8C36-91A3AE74FE70}" type="pres">
      <dgm:prSet presAssocID="{857A224C-D4A7-4D98-B0F2-F4CDDB18C1EF}" presName="parentText" presStyleLbl="node1" presStyleIdx="0" presStyleCnt="2" custScaleY="182319">
        <dgm:presLayoutVars>
          <dgm:chMax val="0"/>
          <dgm:bulletEnabled val="1"/>
        </dgm:presLayoutVars>
      </dgm:prSet>
      <dgm:spPr/>
      <dgm:t>
        <a:bodyPr/>
        <a:lstStyle/>
        <a:p>
          <a:endParaRPr lang="en-GB"/>
        </a:p>
      </dgm:t>
    </dgm:pt>
    <dgm:pt modelId="{FE33B21A-CD14-45F7-8F30-9870AE72D81C}" type="pres">
      <dgm:prSet presAssocID="{857A224C-D4A7-4D98-B0F2-F4CDDB18C1EF}" presName="negativeSpace" presStyleCnt="0"/>
      <dgm:spPr/>
    </dgm:pt>
    <dgm:pt modelId="{A7402316-CD62-40FB-B840-2B5B09362A8F}" type="pres">
      <dgm:prSet presAssocID="{857A224C-D4A7-4D98-B0F2-F4CDDB18C1EF}" presName="childText" presStyleLbl="conFgAcc1" presStyleIdx="0" presStyleCnt="2">
        <dgm:presLayoutVars>
          <dgm:bulletEnabled val="1"/>
        </dgm:presLayoutVars>
      </dgm:prSet>
      <dgm:spPr/>
      <dgm:t>
        <a:bodyPr/>
        <a:lstStyle/>
        <a:p>
          <a:endParaRPr lang="en-GB"/>
        </a:p>
      </dgm:t>
    </dgm:pt>
    <dgm:pt modelId="{2C8C673D-38F4-4A78-908F-468DAB96B8A2}" type="pres">
      <dgm:prSet presAssocID="{CF7EBD70-C934-4BB2-B083-F13FDED49B4C}" presName="spaceBetweenRectangles" presStyleCnt="0"/>
      <dgm:spPr/>
    </dgm:pt>
    <dgm:pt modelId="{0A4B4A97-7915-4EC7-9CD5-9F81A5B48B4B}" type="pres">
      <dgm:prSet presAssocID="{6BCAF11B-48CB-4636-90D4-67F398DEA856}" presName="parentLin" presStyleCnt="0"/>
      <dgm:spPr/>
    </dgm:pt>
    <dgm:pt modelId="{330E75CB-FBB5-4D67-B626-FF8F07B9D9AC}" type="pres">
      <dgm:prSet presAssocID="{6BCAF11B-48CB-4636-90D4-67F398DEA856}" presName="parentLeftMargin" presStyleLbl="node1" presStyleIdx="0" presStyleCnt="2"/>
      <dgm:spPr/>
      <dgm:t>
        <a:bodyPr/>
        <a:lstStyle/>
        <a:p>
          <a:endParaRPr lang="en-GB"/>
        </a:p>
      </dgm:t>
    </dgm:pt>
    <dgm:pt modelId="{FEF07C1A-5E4D-449A-9338-850AA49E86F0}" type="pres">
      <dgm:prSet presAssocID="{6BCAF11B-48CB-4636-90D4-67F398DEA856}" presName="parentText" presStyleLbl="node1" presStyleIdx="1" presStyleCnt="2" custScaleY="165662">
        <dgm:presLayoutVars>
          <dgm:chMax val="0"/>
          <dgm:bulletEnabled val="1"/>
        </dgm:presLayoutVars>
      </dgm:prSet>
      <dgm:spPr/>
      <dgm:t>
        <a:bodyPr/>
        <a:lstStyle/>
        <a:p>
          <a:endParaRPr lang="en-GB"/>
        </a:p>
      </dgm:t>
    </dgm:pt>
    <dgm:pt modelId="{F671F4FB-C7AC-4A0D-B6A1-624480C0B6C4}" type="pres">
      <dgm:prSet presAssocID="{6BCAF11B-48CB-4636-90D4-67F398DEA856}" presName="negativeSpace" presStyleCnt="0"/>
      <dgm:spPr/>
    </dgm:pt>
    <dgm:pt modelId="{AF50D78D-586F-445D-B6A7-3E0C073FA83E}" type="pres">
      <dgm:prSet presAssocID="{6BCAF11B-48CB-4636-90D4-67F398DEA856}" presName="childText" presStyleLbl="conFgAcc1" presStyleIdx="1" presStyleCnt="2">
        <dgm:presLayoutVars>
          <dgm:bulletEnabled val="1"/>
        </dgm:presLayoutVars>
      </dgm:prSet>
      <dgm:spPr/>
    </dgm:pt>
  </dgm:ptLst>
  <dgm:cxnLst>
    <dgm:cxn modelId="{1EB36EB1-1D98-4BA8-AD0C-7C2CDADEBB6B}" type="presOf" srcId="{5164C6AC-1391-4F42-BEF9-3977B6BC10E6}" destId="{A7402316-CD62-40FB-B840-2B5B09362A8F}" srcOrd="0" destOrd="2" presId="urn:microsoft.com/office/officeart/2005/8/layout/list1"/>
    <dgm:cxn modelId="{2154A3AC-F351-4E4B-B746-054C1E87A167}" type="presOf" srcId="{034D80AA-7DAD-4179-B87F-27E05D4D9610}" destId="{A7402316-CD62-40FB-B840-2B5B09362A8F}" srcOrd="0" destOrd="1" presId="urn:microsoft.com/office/officeart/2005/8/layout/list1"/>
    <dgm:cxn modelId="{C14D96FC-1A47-4ABC-90B5-665368EA8684}" srcId="{57EC8239-6DEB-4AFE-9C4F-F040E8513A68}" destId="{6BCAF11B-48CB-4636-90D4-67F398DEA856}" srcOrd="1" destOrd="0" parTransId="{AF538BDC-FD2B-410B-B1A4-FE618E2CEEA7}" sibTransId="{1A21C538-C284-4E92-8FC1-3AA7F7A0C999}"/>
    <dgm:cxn modelId="{3ED21DF2-5A96-487B-84FB-BEF006E3F445}" type="presOf" srcId="{57EC8239-6DEB-4AFE-9C4F-F040E8513A68}" destId="{39E7E90D-984B-4D47-AF69-CD59B18708DB}" srcOrd="0" destOrd="0" presId="urn:microsoft.com/office/officeart/2005/8/layout/list1"/>
    <dgm:cxn modelId="{3EF19262-06D9-4475-BAF9-75719CDEDCB6}" type="presOf" srcId="{E0FA2665-27F6-400D-8D37-CEA666D6DB9A}" destId="{A7402316-CD62-40FB-B840-2B5B09362A8F}" srcOrd="0" destOrd="0" presId="urn:microsoft.com/office/officeart/2005/8/layout/list1"/>
    <dgm:cxn modelId="{BF5F7191-53BA-468C-A2AF-DBD3AE206AD4}" srcId="{034D80AA-7DAD-4179-B87F-27E05D4D9610}" destId="{5164C6AC-1391-4F42-BEF9-3977B6BC10E6}" srcOrd="0" destOrd="0" parTransId="{1BAB5E0B-A984-4016-99B7-7F3E1AED8181}" sibTransId="{FF6F96B7-5441-43BB-895C-34265257B392}"/>
    <dgm:cxn modelId="{18C73C08-1216-42F5-B279-DA80A7C3FDF5}" type="presOf" srcId="{857A224C-D4A7-4D98-B0F2-F4CDDB18C1EF}" destId="{7874E3D8-D06C-4E48-8C36-91A3AE74FE70}" srcOrd="1" destOrd="0" presId="urn:microsoft.com/office/officeart/2005/8/layout/list1"/>
    <dgm:cxn modelId="{A83DF413-066D-41C5-8C05-559847627128}" srcId="{857A224C-D4A7-4D98-B0F2-F4CDDB18C1EF}" destId="{034D80AA-7DAD-4179-B87F-27E05D4D9610}" srcOrd="1" destOrd="0" parTransId="{7EEB7CDE-2055-4E53-84AE-50445F57E71D}" sibTransId="{A7E3CB0F-295A-4D2F-8402-76F08554EDD7}"/>
    <dgm:cxn modelId="{39645DDD-564B-430F-8954-FA25B248F43F}" type="presOf" srcId="{6BCAF11B-48CB-4636-90D4-67F398DEA856}" destId="{330E75CB-FBB5-4D67-B626-FF8F07B9D9AC}" srcOrd="0" destOrd="0" presId="urn:microsoft.com/office/officeart/2005/8/layout/list1"/>
    <dgm:cxn modelId="{EC804DB1-03CF-444C-85CE-0F85EC869A95}" srcId="{857A224C-D4A7-4D98-B0F2-F4CDDB18C1EF}" destId="{8139A963-C610-491A-AFC0-13561A9EF024}" srcOrd="2" destOrd="0" parTransId="{EDEA59AC-250C-48E6-BA7C-FB8E211247FC}" sibTransId="{2ED82413-3AC5-48F6-942B-82B80B235A1B}"/>
    <dgm:cxn modelId="{B0429C47-A536-481A-A58B-F615E1381978}" srcId="{57EC8239-6DEB-4AFE-9C4F-F040E8513A68}" destId="{857A224C-D4A7-4D98-B0F2-F4CDDB18C1EF}" srcOrd="0" destOrd="0" parTransId="{1E71E94B-4EEC-4034-9194-666BC7A067A2}" sibTransId="{CF7EBD70-C934-4BB2-B083-F13FDED49B4C}"/>
    <dgm:cxn modelId="{FFA5C5DA-FB09-409C-9C57-7466172E4452}" srcId="{857A224C-D4A7-4D98-B0F2-F4CDDB18C1EF}" destId="{E0FA2665-27F6-400D-8D37-CEA666D6DB9A}" srcOrd="0" destOrd="0" parTransId="{03B4B1EE-5F27-4C1C-AFCE-FD5107527BDD}" sibTransId="{79F1C056-D71E-4201-BA33-BE5334ADE06B}"/>
    <dgm:cxn modelId="{1D68029D-49B6-425B-B891-9710AB87DE4D}" type="presOf" srcId="{6BCAF11B-48CB-4636-90D4-67F398DEA856}" destId="{FEF07C1A-5E4D-449A-9338-850AA49E86F0}" srcOrd="1" destOrd="0" presId="urn:microsoft.com/office/officeart/2005/8/layout/list1"/>
    <dgm:cxn modelId="{712DB359-D359-43B5-A7B3-7586D36B60B4}" type="presOf" srcId="{8139A963-C610-491A-AFC0-13561A9EF024}" destId="{A7402316-CD62-40FB-B840-2B5B09362A8F}" srcOrd="0" destOrd="3" presId="urn:microsoft.com/office/officeart/2005/8/layout/list1"/>
    <dgm:cxn modelId="{E60B9E03-802A-4703-AACF-D1B44C062CEB}" type="presOf" srcId="{857A224C-D4A7-4D98-B0F2-F4CDDB18C1EF}" destId="{B93E3527-756E-426E-AA27-F22AD4FCFB91}" srcOrd="0" destOrd="0" presId="urn:microsoft.com/office/officeart/2005/8/layout/list1"/>
    <dgm:cxn modelId="{871E9694-D024-4AE6-8F1C-5EC6199E7384}" type="presParOf" srcId="{39E7E90D-984B-4D47-AF69-CD59B18708DB}" destId="{E94425B9-1209-4896-B014-2492713BCD91}" srcOrd="0" destOrd="0" presId="urn:microsoft.com/office/officeart/2005/8/layout/list1"/>
    <dgm:cxn modelId="{7C8A24F6-AC4D-4040-A0CF-03F89BE1DBC3}" type="presParOf" srcId="{E94425B9-1209-4896-B014-2492713BCD91}" destId="{B93E3527-756E-426E-AA27-F22AD4FCFB91}" srcOrd="0" destOrd="0" presId="urn:microsoft.com/office/officeart/2005/8/layout/list1"/>
    <dgm:cxn modelId="{795A29C5-40A9-439B-AFB2-CD32E04AFA11}" type="presParOf" srcId="{E94425B9-1209-4896-B014-2492713BCD91}" destId="{7874E3D8-D06C-4E48-8C36-91A3AE74FE70}" srcOrd="1" destOrd="0" presId="urn:microsoft.com/office/officeart/2005/8/layout/list1"/>
    <dgm:cxn modelId="{C58FD67B-DBB1-4590-9277-6B0049194141}" type="presParOf" srcId="{39E7E90D-984B-4D47-AF69-CD59B18708DB}" destId="{FE33B21A-CD14-45F7-8F30-9870AE72D81C}" srcOrd="1" destOrd="0" presId="urn:microsoft.com/office/officeart/2005/8/layout/list1"/>
    <dgm:cxn modelId="{F35D69E7-59A1-4CC2-A3F8-8B5D56643CAC}" type="presParOf" srcId="{39E7E90D-984B-4D47-AF69-CD59B18708DB}" destId="{A7402316-CD62-40FB-B840-2B5B09362A8F}" srcOrd="2" destOrd="0" presId="urn:microsoft.com/office/officeart/2005/8/layout/list1"/>
    <dgm:cxn modelId="{00988563-63BE-41F3-8BA3-FF90962606D8}" type="presParOf" srcId="{39E7E90D-984B-4D47-AF69-CD59B18708DB}" destId="{2C8C673D-38F4-4A78-908F-468DAB96B8A2}" srcOrd="3" destOrd="0" presId="urn:microsoft.com/office/officeart/2005/8/layout/list1"/>
    <dgm:cxn modelId="{583F2720-AC88-4C9A-9229-AA74EC30BEBC}" type="presParOf" srcId="{39E7E90D-984B-4D47-AF69-CD59B18708DB}" destId="{0A4B4A97-7915-4EC7-9CD5-9F81A5B48B4B}" srcOrd="4" destOrd="0" presId="urn:microsoft.com/office/officeart/2005/8/layout/list1"/>
    <dgm:cxn modelId="{DC2076BB-2113-46F3-9A70-4D854F3C9967}" type="presParOf" srcId="{0A4B4A97-7915-4EC7-9CD5-9F81A5B48B4B}" destId="{330E75CB-FBB5-4D67-B626-FF8F07B9D9AC}" srcOrd="0" destOrd="0" presId="urn:microsoft.com/office/officeart/2005/8/layout/list1"/>
    <dgm:cxn modelId="{5F8B2051-B819-402B-A545-606528148A60}" type="presParOf" srcId="{0A4B4A97-7915-4EC7-9CD5-9F81A5B48B4B}" destId="{FEF07C1A-5E4D-449A-9338-850AA49E86F0}" srcOrd="1" destOrd="0" presId="urn:microsoft.com/office/officeart/2005/8/layout/list1"/>
    <dgm:cxn modelId="{E3491145-444A-4DE0-BB40-83F68CD627CC}" type="presParOf" srcId="{39E7E90D-984B-4D47-AF69-CD59B18708DB}" destId="{F671F4FB-C7AC-4A0D-B6A1-624480C0B6C4}" srcOrd="5" destOrd="0" presId="urn:microsoft.com/office/officeart/2005/8/layout/list1"/>
    <dgm:cxn modelId="{CBB481D2-D74F-47E0-9DA9-F11CC9857063}" type="presParOf" srcId="{39E7E90D-984B-4D47-AF69-CD59B18708DB}" destId="{AF50D78D-586F-445D-B6A7-3E0C073FA83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91968-B6D2-401B-B8B0-D2532747198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B71B43AD-EFC7-4382-BB35-153B1C928DF2}">
      <dgm:prSet phldrT="[Text]"/>
      <dgm:spPr>
        <a:ln w="3175"/>
      </dgm:spPr>
      <dgm:t>
        <a:bodyPr/>
        <a:lstStyle/>
        <a:p>
          <a:r>
            <a:rPr lang="en-GB" dirty="0"/>
            <a:t>Hospital Food Standards Panel Report (2014) </a:t>
          </a:r>
        </a:p>
      </dgm:t>
    </dgm:pt>
    <dgm:pt modelId="{0813E157-14F8-4171-A5EF-CD70A6D52FAB}" type="parTrans" cxnId="{B75F9680-BF2A-4C95-AD7C-DCD07CD3893B}">
      <dgm:prSet/>
      <dgm:spPr/>
      <dgm:t>
        <a:bodyPr/>
        <a:lstStyle/>
        <a:p>
          <a:endParaRPr lang="en-GB"/>
        </a:p>
      </dgm:t>
    </dgm:pt>
    <dgm:pt modelId="{C5CF8D6D-D260-43D7-9B61-8C777B4F57E1}" type="sibTrans" cxnId="{B75F9680-BF2A-4C95-AD7C-DCD07CD3893B}">
      <dgm:prSet/>
      <dgm:spPr/>
      <dgm:t>
        <a:bodyPr/>
        <a:lstStyle/>
        <a:p>
          <a:endParaRPr lang="en-GB"/>
        </a:p>
      </dgm:t>
    </dgm:pt>
    <dgm:pt modelId="{6C54BFC8-384E-421F-9BE9-4A5B70304027}">
      <dgm:prSet phldrT="[Text]" custT="1"/>
      <dgm:spPr>
        <a:ln w="3175"/>
      </dgm:spPr>
      <dgm:t>
        <a:bodyPr/>
        <a:lstStyle/>
        <a:p>
          <a:r>
            <a:rPr lang="en-GB" sz="1400" dirty="0"/>
            <a:t>Highlights five standards included in NHS standard contract.</a:t>
          </a:r>
        </a:p>
      </dgm:t>
    </dgm:pt>
    <dgm:pt modelId="{8A79599B-4283-4D47-A965-EA05358CA3FE}" type="parTrans" cxnId="{CB95C9E0-6824-4DBF-BA30-09C163C870DD}">
      <dgm:prSet/>
      <dgm:spPr/>
      <dgm:t>
        <a:bodyPr/>
        <a:lstStyle/>
        <a:p>
          <a:endParaRPr lang="en-GB"/>
        </a:p>
      </dgm:t>
    </dgm:pt>
    <dgm:pt modelId="{C21FBEA3-578F-4879-A439-134DB7F6F399}" type="sibTrans" cxnId="{CB95C9E0-6824-4DBF-BA30-09C163C870DD}">
      <dgm:prSet/>
      <dgm:spPr/>
      <dgm:t>
        <a:bodyPr/>
        <a:lstStyle/>
        <a:p>
          <a:endParaRPr lang="en-GB"/>
        </a:p>
      </dgm:t>
    </dgm:pt>
    <dgm:pt modelId="{544D1E7A-5B49-4E5D-A343-6C301E94901D}">
      <dgm:prSet phldrT="[Text]"/>
      <dgm:spPr>
        <a:ln w="3175"/>
      </dgm:spPr>
      <dgm:t>
        <a:bodyPr/>
        <a:lstStyle/>
        <a:p>
          <a:r>
            <a:rPr lang="en-GB" dirty="0"/>
            <a:t>Food &amp; Drink Strategy  Toolkit (2014)</a:t>
          </a:r>
        </a:p>
      </dgm:t>
    </dgm:pt>
    <dgm:pt modelId="{9F134A36-C982-4594-912F-894FB89BDE3B}" type="parTrans" cxnId="{32C0F705-053C-4C48-992C-5BF48B65C6DE}">
      <dgm:prSet/>
      <dgm:spPr/>
      <dgm:t>
        <a:bodyPr/>
        <a:lstStyle/>
        <a:p>
          <a:endParaRPr lang="en-GB"/>
        </a:p>
      </dgm:t>
    </dgm:pt>
    <dgm:pt modelId="{72301FEE-80D4-4628-8442-7F29CE06AA12}" type="sibTrans" cxnId="{32C0F705-053C-4C48-992C-5BF48B65C6DE}">
      <dgm:prSet/>
      <dgm:spPr/>
      <dgm:t>
        <a:bodyPr/>
        <a:lstStyle/>
        <a:p>
          <a:endParaRPr lang="en-GB"/>
        </a:p>
      </dgm:t>
    </dgm:pt>
    <dgm:pt modelId="{2789B09F-6412-447F-8F8B-98C987BF030D}">
      <dgm:prSet phldrT="[Text]"/>
      <dgm:spPr>
        <a:ln w="6350">
          <a:solidFill>
            <a:schemeClr val="tx1"/>
          </a:solidFill>
        </a:ln>
      </dgm:spPr>
      <dgm:t>
        <a:bodyPr/>
        <a:lstStyle/>
        <a:p>
          <a:r>
            <a:rPr lang="en-GB" dirty="0"/>
            <a:t>Government Buying Standards </a:t>
          </a:r>
        </a:p>
        <a:p>
          <a:r>
            <a:rPr lang="en-GB" dirty="0"/>
            <a:t>(updated 2015)</a:t>
          </a:r>
        </a:p>
      </dgm:t>
    </dgm:pt>
    <dgm:pt modelId="{A9805959-8F59-42AC-9BC7-CDDE7E2F99DA}" type="parTrans" cxnId="{2B0EBFCA-3AF7-47CC-B8F4-98B2C21956E8}">
      <dgm:prSet/>
      <dgm:spPr/>
      <dgm:t>
        <a:bodyPr/>
        <a:lstStyle/>
        <a:p>
          <a:endParaRPr lang="en-GB"/>
        </a:p>
      </dgm:t>
    </dgm:pt>
    <dgm:pt modelId="{82DD22E7-6DAD-40A7-9BEA-17EEA10AA9F1}" type="sibTrans" cxnId="{2B0EBFCA-3AF7-47CC-B8F4-98B2C21956E8}">
      <dgm:prSet/>
      <dgm:spPr/>
      <dgm:t>
        <a:bodyPr/>
        <a:lstStyle/>
        <a:p>
          <a:endParaRPr lang="en-GB"/>
        </a:p>
      </dgm:t>
    </dgm:pt>
    <dgm:pt modelId="{E4336541-F99B-4990-B675-4E6A0B300D4F}">
      <dgm:prSet phldrT="[Text]"/>
      <dgm:spPr>
        <a:ln w="3175"/>
      </dgm:spPr>
      <dgm:t>
        <a:bodyPr/>
        <a:lstStyle/>
        <a:p>
          <a:r>
            <a:rPr lang="en-GB" dirty="0"/>
            <a:t>CQUIN for NHS Staff Health and Wellbeing (2016)</a:t>
          </a:r>
        </a:p>
      </dgm:t>
    </dgm:pt>
    <dgm:pt modelId="{B58AB60B-A01D-4F95-A586-5A7910074075}" type="parTrans" cxnId="{F4535AF4-45F8-4D29-93E2-953FC90F508A}">
      <dgm:prSet/>
      <dgm:spPr/>
      <dgm:t>
        <a:bodyPr/>
        <a:lstStyle/>
        <a:p>
          <a:endParaRPr lang="en-GB"/>
        </a:p>
      </dgm:t>
    </dgm:pt>
    <dgm:pt modelId="{FE97BAE6-BCCB-465B-8DB4-8F80A5C5004E}" type="sibTrans" cxnId="{F4535AF4-45F8-4D29-93E2-953FC90F508A}">
      <dgm:prSet/>
      <dgm:spPr/>
      <dgm:t>
        <a:bodyPr/>
        <a:lstStyle/>
        <a:p>
          <a:endParaRPr lang="en-GB"/>
        </a:p>
      </dgm:t>
    </dgm:pt>
    <dgm:pt modelId="{F0C8B20B-BB4A-4BD7-A685-35E273D8D6F3}">
      <dgm:prSet custT="1"/>
      <dgm:spPr>
        <a:ln w="3175"/>
      </dgm:spPr>
      <dgm:t>
        <a:bodyPr/>
        <a:lstStyle/>
        <a:p>
          <a:r>
            <a:rPr lang="en-GB" sz="1400" dirty="0"/>
            <a:t>&gt; 50% of hospitals fully compliant with standards; &gt; 90% working towards compliance (DH, 2017).</a:t>
          </a:r>
        </a:p>
      </dgm:t>
    </dgm:pt>
    <dgm:pt modelId="{11BF780C-285F-4179-931E-35F5E004B9B1}" type="parTrans" cxnId="{D1073962-8F48-4E28-8F40-FF99731286D9}">
      <dgm:prSet/>
      <dgm:spPr/>
      <dgm:t>
        <a:bodyPr/>
        <a:lstStyle/>
        <a:p>
          <a:endParaRPr lang="en-GB"/>
        </a:p>
      </dgm:t>
    </dgm:pt>
    <dgm:pt modelId="{34C7DA37-D608-460C-BE9B-931DB13C5F6F}" type="sibTrans" cxnId="{D1073962-8F48-4E28-8F40-FF99731286D9}">
      <dgm:prSet/>
      <dgm:spPr/>
      <dgm:t>
        <a:bodyPr/>
        <a:lstStyle/>
        <a:p>
          <a:endParaRPr lang="en-GB"/>
        </a:p>
      </dgm:t>
    </dgm:pt>
    <dgm:pt modelId="{D4BE1AF9-1CCF-4F47-AF9D-331A88703883}">
      <dgm:prSet custT="1"/>
      <dgm:spPr>
        <a:ln w="3175"/>
      </dgm:spPr>
      <dgm:t>
        <a:bodyPr/>
        <a:lstStyle/>
        <a:p>
          <a:r>
            <a:rPr lang="en-GB" sz="1400" dirty="0"/>
            <a:t>Monitored via PLACE, including comprehensive evaluation of taste, flavour and presentation of hospital food. </a:t>
          </a:r>
        </a:p>
      </dgm:t>
    </dgm:pt>
    <dgm:pt modelId="{0A2FA22F-1868-4A1E-B4F3-F970A447FC60}" type="parTrans" cxnId="{1DED662F-1B82-42E2-9445-FE11109D4286}">
      <dgm:prSet/>
      <dgm:spPr/>
      <dgm:t>
        <a:bodyPr/>
        <a:lstStyle/>
        <a:p>
          <a:endParaRPr lang="en-GB"/>
        </a:p>
      </dgm:t>
    </dgm:pt>
    <dgm:pt modelId="{F5161E7E-ED22-4EB7-8ADD-EC9EFD8044EF}" type="sibTrans" cxnId="{1DED662F-1B82-42E2-9445-FE11109D4286}">
      <dgm:prSet/>
      <dgm:spPr/>
      <dgm:t>
        <a:bodyPr/>
        <a:lstStyle/>
        <a:p>
          <a:endParaRPr lang="en-GB"/>
        </a:p>
      </dgm:t>
    </dgm:pt>
    <dgm:pt modelId="{A1DAE3FD-ADFD-410E-B234-E1C9985C5551}">
      <dgm:prSet custT="1"/>
      <dgm:spPr>
        <a:ln w="3175"/>
      </dgm:spPr>
      <dgm:t>
        <a:bodyPr/>
        <a:lstStyle/>
        <a:p>
          <a:r>
            <a:rPr lang="en-GB" sz="1400" dirty="0"/>
            <a:t>Part of NHS Standard Contract from 2015.</a:t>
          </a:r>
        </a:p>
      </dgm:t>
    </dgm:pt>
    <dgm:pt modelId="{FE400424-AF62-4481-B9CC-5C650352302D}" type="parTrans" cxnId="{E0862779-BA2A-48CC-A3A0-B4AB225337F8}">
      <dgm:prSet/>
      <dgm:spPr/>
      <dgm:t>
        <a:bodyPr/>
        <a:lstStyle/>
        <a:p>
          <a:endParaRPr lang="en-GB"/>
        </a:p>
      </dgm:t>
    </dgm:pt>
    <dgm:pt modelId="{5BFFB2C1-E1B6-451E-BCE1-1020BBE05143}" type="sibTrans" cxnId="{E0862779-BA2A-48CC-A3A0-B4AB225337F8}">
      <dgm:prSet/>
      <dgm:spPr/>
      <dgm:t>
        <a:bodyPr/>
        <a:lstStyle/>
        <a:p>
          <a:endParaRPr lang="en-GB"/>
        </a:p>
      </dgm:t>
    </dgm:pt>
    <dgm:pt modelId="{F8916984-97A1-40D6-8D5B-EE29D998730C}">
      <dgm:prSet custT="1"/>
      <dgm:spPr>
        <a:ln w="3175"/>
      </dgm:spPr>
      <dgm:t>
        <a:bodyPr/>
        <a:lstStyle/>
        <a:p>
          <a:r>
            <a:rPr lang="en-GB" sz="1400" dirty="0"/>
            <a:t>All NHS Hospitals should develop and maintain a food and drink strategy.</a:t>
          </a:r>
        </a:p>
      </dgm:t>
    </dgm:pt>
    <dgm:pt modelId="{7CD8DB1F-B541-4BD7-B627-6E633E5DA1F6}" type="parTrans" cxnId="{2629735A-13B6-408F-84BD-56408DBA7351}">
      <dgm:prSet/>
      <dgm:spPr/>
      <dgm:t>
        <a:bodyPr/>
        <a:lstStyle/>
        <a:p>
          <a:endParaRPr lang="en-GB"/>
        </a:p>
      </dgm:t>
    </dgm:pt>
    <dgm:pt modelId="{5D1B1091-D577-43FD-9957-A2685076B35D}" type="sibTrans" cxnId="{2629735A-13B6-408F-84BD-56408DBA7351}">
      <dgm:prSet/>
      <dgm:spPr/>
      <dgm:t>
        <a:bodyPr/>
        <a:lstStyle/>
        <a:p>
          <a:endParaRPr lang="en-GB"/>
        </a:p>
      </dgm:t>
    </dgm:pt>
    <dgm:pt modelId="{C2E18A46-7A98-4131-B24F-939919026341}">
      <dgm:prSet custT="1"/>
      <dgm:spPr>
        <a:ln w="3175"/>
      </dgm:spPr>
      <dgm:t>
        <a:bodyPr/>
        <a:lstStyle/>
        <a:p>
          <a:r>
            <a:rPr lang="en-GB" sz="1400" dirty="0"/>
            <a:t>Implementing GBS is compatible with ‘eating for health’ approach mentioned in HFSP.</a:t>
          </a:r>
        </a:p>
      </dgm:t>
    </dgm:pt>
    <dgm:pt modelId="{D4D07C6A-C1F1-4F23-B447-ED94FC339354}" type="parTrans" cxnId="{ABDC00C6-645C-4263-86CA-4A674095BA3F}">
      <dgm:prSet/>
      <dgm:spPr/>
      <dgm:t>
        <a:bodyPr/>
        <a:lstStyle/>
        <a:p>
          <a:endParaRPr lang="en-GB"/>
        </a:p>
      </dgm:t>
    </dgm:pt>
    <dgm:pt modelId="{8F08C88E-4634-4AE5-BF66-07EE1C3A8598}" type="sibTrans" cxnId="{ABDC00C6-645C-4263-86CA-4A674095BA3F}">
      <dgm:prSet/>
      <dgm:spPr/>
      <dgm:t>
        <a:bodyPr/>
        <a:lstStyle/>
        <a:p>
          <a:endParaRPr lang="en-GB"/>
        </a:p>
      </dgm:t>
    </dgm:pt>
    <dgm:pt modelId="{1DAA7223-CBB9-47A5-9827-260D65058D8C}">
      <dgm:prSet custT="1"/>
      <dgm:spPr>
        <a:ln w="3175"/>
      </dgm:spPr>
      <dgm:t>
        <a:bodyPr/>
        <a:lstStyle/>
        <a:p>
          <a:r>
            <a:rPr lang="en-GB" sz="1400" dirty="0"/>
            <a:t>Provides scope for </a:t>
          </a:r>
          <a:r>
            <a:rPr lang="en-GB" sz="1400" dirty="0" err="1"/>
            <a:t>dietitians</a:t>
          </a:r>
          <a:r>
            <a:rPr lang="en-GB" sz="1400" dirty="0"/>
            <a:t> to ensure specialist dietetic needs of specific patient groups are met e.g. sugary drinks for hypoglycaemia, cheese for nutritionally vulnerable.</a:t>
          </a:r>
        </a:p>
      </dgm:t>
    </dgm:pt>
    <dgm:pt modelId="{69164BF0-FEEE-4C91-8F3E-D3395157E894}" type="parTrans" cxnId="{9B592E46-A8C1-4D3A-9D78-A0A8931EF343}">
      <dgm:prSet/>
      <dgm:spPr/>
      <dgm:t>
        <a:bodyPr/>
        <a:lstStyle/>
        <a:p>
          <a:endParaRPr lang="en-GB"/>
        </a:p>
      </dgm:t>
    </dgm:pt>
    <dgm:pt modelId="{460C100C-6BF2-4111-B804-70A1B68EFA61}" type="sibTrans" cxnId="{9B592E46-A8C1-4D3A-9D78-A0A8931EF343}">
      <dgm:prSet/>
      <dgm:spPr/>
      <dgm:t>
        <a:bodyPr/>
        <a:lstStyle/>
        <a:p>
          <a:endParaRPr lang="en-GB"/>
        </a:p>
      </dgm:t>
    </dgm:pt>
    <dgm:pt modelId="{F5876C1A-7BE9-4C8E-B82F-978ED24C1A55}">
      <dgm:prSet custT="1"/>
      <dgm:spPr>
        <a:ln w="3175"/>
      </dgm:spPr>
      <dgm:t>
        <a:bodyPr/>
        <a:lstStyle/>
        <a:p>
          <a:r>
            <a:rPr lang="en-GB" sz="1400" dirty="0"/>
            <a:t>One of </a:t>
          </a:r>
          <a:r>
            <a:rPr lang="en-GB" sz="1400" dirty="0" smtClean="0"/>
            <a:t>four </a:t>
          </a:r>
          <a:r>
            <a:rPr lang="en-GB" sz="1400" dirty="0"/>
            <a:t>CQUINs.</a:t>
          </a:r>
        </a:p>
      </dgm:t>
    </dgm:pt>
    <dgm:pt modelId="{FF01A11F-163C-48AA-BFB5-29BA8CD379C9}" type="parTrans" cxnId="{BBE5DFC6-7E86-4D4B-907F-144D70552E21}">
      <dgm:prSet/>
      <dgm:spPr/>
      <dgm:t>
        <a:bodyPr/>
        <a:lstStyle/>
        <a:p>
          <a:endParaRPr lang="en-GB"/>
        </a:p>
      </dgm:t>
    </dgm:pt>
    <dgm:pt modelId="{7179FCF5-DBF4-40BA-8FDE-417757657396}" type="sibTrans" cxnId="{BBE5DFC6-7E86-4D4B-907F-144D70552E21}">
      <dgm:prSet/>
      <dgm:spPr/>
      <dgm:t>
        <a:bodyPr/>
        <a:lstStyle/>
        <a:p>
          <a:endParaRPr lang="en-GB"/>
        </a:p>
      </dgm:t>
    </dgm:pt>
    <dgm:pt modelId="{3F86EE5A-C726-4521-961F-33BF6E25F618}" type="pres">
      <dgm:prSet presAssocID="{37891968-B6D2-401B-B8B0-D2532747198C}" presName="Name0" presStyleCnt="0">
        <dgm:presLayoutVars>
          <dgm:dir/>
          <dgm:animLvl val="lvl"/>
          <dgm:resizeHandles val="exact"/>
        </dgm:presLayoutVars>
      </dgm:prSet>
      <dgm:spPr/>
      <dgm:t>
        <a:bodyPr/>
        <a:lstStyle/>
        <a:p>
          <a:endParaRPr lang="en-GB"/>
        </a:p>
      </dgm:t>
    </dgm:pt>
    <dgm:pt modelId="{7AC0E675-5365-4B81-9F72-B67A535D5852}" type="pres">
      <dgm:prSet presAssocID="{B71B43AD-EFC7-4382-BB35-153B1C928DF2}" presName="linNode" presStyleCnt="0"/>
      <dgm:spPr/>
    </dgm:pt>
    <dgm:pt modelId="{72CD9856-82DF-462C-9889-4C3DBFC350D9}" type="pres">
      <dgm:prSet presAssocID="{B71B43AD-EFC7-4382-BB35-153B1C928DF2}" presName="parentText" presStyleLbl="node1" presStyleIdx="0" presStyleCnt="4" custScaleX="77469">
        <dgm:presLayoutVars>
          <dgm:chMax val="1"/>
          <dgm:bulletEnabled val="1"/>
        </dgm:presLayoutVars>
      </dgm:prSet>
      <dgm:spPr/>
      <dgm:t>
        <a:bodyPr/>
        <a:lstStyle/>
        <a:p>
          <a:endParaRPr lang="en-GB"/>
        </a:p>
      </dgm:t>
    </dgm:pt>
    <dgm:pt modelId="{785EABB7-BF78-48A0-BD84-D96167BDF71A}" type="pres">
      <dgm:prSet presAssocID="{B71B43AD-EFC7-4382-BB35-153B1C928DF2}" presName="descendantText" presStyleLbl="alignAccFollowNode1" presStyleIdx="0" presStyleCnt="4" custScaleX="102842" custScaleY="125520">
        <dgm:presLayoutVars>
          <dgm:bulletEnabled val="1"/>
        </dgm:presLayoutVars>
      </dgm:prSet>
      <dgm:spPr/>
      <dgm:t>
        <a:bodyPr/>
        <a:lstStyle/>
        <a:p>
          <a:endParaRPr lang="en-GB"/>
        </a:p>
      </dgm:t>
    </dgm:pt>
    <dgm:pt modelId="{D9BE91B4-A765-4B89-AE93-302EECBAA458}" type="pres">
      <dgm:prSet presAssocID="{C5CF8D6D-D260-43D7-9B61-8C777B4F57E1}" presName="sp" presStyleCnt="0"/>
      <dgm:spPr/>
    </dgm:pt>
    <dgm:pt modelId="{5D4E3CE1-D476-449F-BFCA-FFABDACCB7A3}" type="pres">
      <dgm:prSet presAssocID="{544D1E7A-5B49-4E5D-A343-6C301E94901D}" presName="linNode" presStyleCnt="0"/>
      <dgm:spPr/>
    </dgm:pt>
    <dgm:pt modelId="{CF97BC48-B5EC-41D7-8924-6FC8432713C5}" type="pres">
      <dgm:prSet presAssocID="{544D1E7A-5B49-4E5D-A343-6C301E94901D}" presName="parentText" presStyleLbl="node1" presStyleIdx="1" presStyleCnt="4" custScaleX="77469">
        <dgm:presLayoutVars>
          <dgm:chMax val="1"/>
          <dgm:bulletEnabled val="1"/>
        </dgm:presLayoutVars>
      </dgm:prSet>
      <dgm:spPr/>
      <dgm:t>
        <a:bodyPr/>
        <a:lstStyle/>
        <a:p>
          <a:endParaRPr lang="en-GB"/>
        </a:p>
      </dgm:t>
    </dgm:pt>
    <dgm:pt modelId="{ADDF028B-30B6-4DEA-87B4-0EEA94BA5925}" type="pres">
      <dgm:prSet presAssocID="{544D1E7A-5B49-4E5D-A343-6C301E94901D}" presName="descendantText" presStyleLbl="alignAccFollowNode1" presStyleIdx="1" presStyleCnt="4" custScaleX="102842" custScaleY="110262">
        <dgm:presLayoutVars>
          <dgm:bulletEnabled val="1"/>
        </dgm:presLayoutVars>
      </dgm:prSet>
      <dgm:spPr/>
      <dgm:t>
        <a:bodyPr/>
        <a:lstStyle/>
        <a:p>
          <a:endParaRPr lang="en-GB"/>
        </a:p>
      </dgm:t>
    </dgm:pt>
    <dgm:pt modelId="{39B6E058-1778-4B2D-A0DE-22D5B48BC31A}" type="pres">
      <dgm:prSet presAssocID="{72301FEE-80D4-4628-8442-7F29CE06AA12}" presName="sp" presStyleCnt="0"/>
      <dgm:spPr/>
    </dgm:pt>
    <dgm:pt modelId="{D424E76D-8941-4A39-90A9-0C13D488BDBD}" type="pres">
      <dgm:prSet presAssocID="{2789B09F-6412-447F-8F8B-98C987BF030D}" presName="linNode" presStyleCnt="0"/>
      <dgm:spPr/>
    </dgm:pt>
    <dgm:pt modelId="{9C7C3ABA-93A6-4D37-9388-0AB04F9C8D6A}" type="pres">
      <dgm:prSet presAssocID="{2789B09F-6412-447F-8F8B-98C987BF030D}" presName="parentText" presStyleLbl="node1" presStyleIdx="2" presStyleCnt="4" custScaleX="76852">
        <dgm:presLayoutVars>
          <dgm:chMax val="1"/>
          <dgm:bulletEnabled val="1"/>
        </dgm:presLayoutVars>
      </dgm:prSet>
      <dgm:spPr/>
      <dgm:t>
        <a:bodyPr/>
        <a:lstStyle/>
        <a:p>
          <a:endParaRPr lang="en-GB"/>
        </a:p>
      </dgm:t>
    </dgm:pt>
    <dgm:pt modelId="{726E0370-0573-4568-AA69-45CA5DC369D6}" type="pres">
      <dgm:prSet presAssocID="{2789B09F-6412-447F-8F8B-98C987BF030D}" presName="descendantText" presStyleLbl="alignAccFollowNode1" presStyleIdx="2" presStyleCnt="4" custScaleX="103898" custScaleY="126781">
        <dgm:presLayoutVars>
          <dgm:bulletEnabled val="1"/>
        </dgm:presLayoutVars>
      </dgm:prSet>
      <dgm:spPr/>
      <dgm:t>
        <a:bodyPr/>
        <a:lstStyle/>
        <a:p>
          <a:endParaRPr lang="en-GB"/>
        </a:p>
      </dgm:t>
    </dgm:pt>
    <dgm:pt modelId="{3A9C9DF9-A042-4603-9D60-A4D9834D5269}" type="pres">
      <dgm:prSet presAssocID="{82DD22E7-6DAD-40A7-9BEA-17EEA10AA9F1}" presName="sp" presStyleCnt="0"/>
      <dgm:spPr/>
    </dgm:pt>
    <dgm:pt modelId="{CCF66D33-E88D-481B-A47C-EDB194262713}" type="pres">
      <dgm:prSet presAssocID="{E4336541-F99B-4990-B675-4E6A0B300D4F}" presName="linNode" presStyleCnt="0"/>
      <dgm:spPr/>
    </dgm:pt>
    <dgm:pt modelId="{B668F744-12E0-4AEA-B2FE-72CDA35F4D7F}" type="pres">
      <dgm:prSet presAssocID="{E4336541-F99B-4990-B675-4E6A0B300D4F}" presName="parentText" presStyleLbl="node1" presStyleIdx="3" presStyleCnt="4" custScaleX="78112">
        <dgm:presLayoutVars>
          <dgm:chMax val="1"/>
          <dgm:bulletEnabled val="1"/>
        </dgm:presLayoutVars>
      </dgm:prSet>
      <dgm:spPr/>
      <dgm:t>
        <a:bodyPr/>
        <a:lstStyle/>
        <a:p>
          <a:endParaRPr lang="en-GB"/>
        </a:p>
      </dgm:t>
    </dgm:pt>
    <dgm:pt modelId="{9AAAE111-9952-46A8-A6F8-E22E09125DBB}" type="pres">
      <dgm:prSet presAssocID="{E4336541-F99B-4990-B675-4E6A0B300D4F}" presName="descendantText" presStyleLbl="alignAccFollowNode1" presStyleIdx="3" presStyleCnt="4" custScaleX="102480">
        <dgm:presLayoutVars>
          <dgm:bulletEnabled val="1"/>
        </dgm:presLayoutVars>
      </dgm:prSet>
      <dgm:spPr/>
      <dgm:t>
        <a:bodyPr/>
        <a:lstStyle/>
        <a:p>
          <a:endParaRPr lang="en-GB"/>
        </a:p>
      </dgm:t>
    </dgm:pt>
  </dgm:ptLst>
  <dgm:cxnLst>
    <dgm:cxn modelId="{B75F9680-BF2A-4C95-AD7C-DCD07CD3893B}" srcId="{37891968-B6D2-401B-B8B0-D2532747198C}" destId="{B71B43AD-EFC7-4382-BB35-153B1C928DF2}" srcOrd="0" destOrd="0" parTransId="{0813E157-14F8-4171-A5EF-CD70A6D52FAB}" sibTransId="{C5CF8D6D-D260-43D7-9B61-8C777B4F57E1}"/>
    <dgm:cxn modelId="{F4535AF4-45F8-4D29-93E2-953FC90F508A}" srcId="{37891968-B6D2-401B-B8B0-D2532747198C}" destId="{E4336541-F99B-4990-B675-4E6A0B300D4F}" srcOrd="3" destOrd="0" parTransId="{B58AB60B-A01D-4F95-A586-5A7910074075}" sibTransId="{FE97BAE6-BCCB-465B-8DB4-8F80A5C5004E}"/>
    <dgm:cxn modelId="{E178D132-EADA-469B-A307-8D053C8EBCB7}" type="presOf" srcId="{E4336541-F99B-4990-B675-4E6A0B300D4F}" destId="{B668F744-12E0-4AEA-B2FE-72CDA35F4D7F}" srcOrd="0" destOrd="0" presId="urn:microsoft.com/office/officeart/2005/8/layout/vList5"/>
    <dgm:cxn modelId="{7AECC175-06D4-449D-A90C-1C30AAE15F54}" type="presOf" srcId="{F0C8B20B-BB4A-4BD7-A685-35E273D8D6F3}" destId="{785EABB7-BF78-48A0-BD84-D96167BDF71A}" srcOrd="0" destOrd="1" presId="urn:microsoft.com/office/officeart/2005/8/layout/vList5"/>
    <dgm:cxn modelId="{D1073962-8F48-4E28-8F40-FF99731286D9}" srcId="{B71B43AD-EFC7-4382-BB35-153B1C928DF2}" destId="{F0C8B20B-BB4A-4BD7-A685-35E273D8D6F3}" srcOrd="1" destOrd="0" parTransId="{11BF780C-285F-4179-931E-35F5E004B9B1}" sibTransId="{34C7DA37-D608-460C-BE9B-931DB13C5F6F}"/>
    <dgm:cxn modelId="{15DB0CB1-1A44-46A7-AC0F-D98A325899D1}" type="presOf" srcId="{F5876C1A-7BE9-4C8E-B82F-978ED24C1A55}" destId="{9AAAE111-9952-46A8-A6F8-E22E09125DBB}" srcOrd="0" destOrd="0" presId="urn:microsoft.com/office/officeart/2005/8/layout/vList5"/>
    <dgm:cxn modelId="{2629735A-13B6-408F-84BD-56408DBA7351}" srcId="{544D1E7A-5B49-4E5D-A343-6C301E94901D}" destId="{F8916984-97A1-40D6-8D5B-EE29D998730C}" srcOrd="1" destOrd="0" parTransId="{7CD8DB1F-B541-4BD7-B627-6E633E5DA1F6}" sibTransId="{5D1B1091-D577-43FD-9957-A2685076B35D}"/>
    <dgm:cxn modelId="{60B23D34-E467-4AE0-A0DE-8AF9A28431A4}" type="presOf" srcId="{B71B43AD-EFC7-4382-BB35-153B1C928DF2}" destId="{72CD9856-82DF-462C-9889-4C3DBFC350D9}" srcOrd="0" destOrd="0" presId="urn:microsoft.com/office/officeart/2005/8/layout/vList5"/>
    <dgm:cxn modelId="{99EF7A76-CF90-4663-A137-43100965FC16}" type="presOf" srcId="{544D1E7A-5B49-4E5D-A343-6C301E94901D}" destId="{CF97BC48-B5EC-41D7-8924-6FC8432713C5}" srcOrd="0" destOrd="0" presId="urn:microsoft.com/office/officeart/2005/8/layout/vList5"/>
    <dgm:cxn modelId="{2B0EBFCA-3AF7-47CC-B8F4-98B2C21956E8}" srcId="{37891968-B6D2-401B-B8B0-D2532747198C}" destId="{2789B09F-6412-447F-8F8B-98C987BF030D}" srcOrd="2" destOrd="0" parTransId="{A9805959-8F59-42AC-9BC7-CDDE7E2F99DA}" sibTransId="{82DD22E7-6DAD-40A7-9BEA-17EEA10AA9F1}"/>
    <dgm:cxn modelId="{133E02AE-21C0-44CB-8082-CA18728C0DB1}" type="presOf" srcId="{F8916984-97A1-40D6-8D5B-EE29D998730C}" destId="{ADDF028B-30B6-4DEA-87B4-0EEA94BA5925}" srcOrd="0" destOrd="1" presId="urn:microsoft.com/office/officeart/2005/8/layout/vList5"/>
    <dgm:cxn modelId="{E0862779-BA2A-48CC-A3A0-B4AB225337F8}" srcId="{544D1E7A-5B49-4E5D-A343-6C301E94901D}" destId="{A1DAE3FD-ADFD-410E-B234-E1C9985C5551}" srcOrd="0" destOrd="0" parTransId="{FE400424-AF62-4481-B9CC-5C650352302D}" sibTransId="{5BFFB2C1-E1B6-451E-BCE1-1020BBE05143}"/>
    <dgm:cxn modelId="{3FE816A6-26A1-4E4D-969F-DED7C21AD4B8}" type="presOf" srcId="{6C54BFC8-384E-421F-9BE9-4A5B70304027}" destId="{785EABB7-BF78-48A0-BD84-D96167BDF71A}" srcOrd="0" destOrd="0" presId="urn:microsoft.com/office/officeart/2005/8/layout/vList5"/>
    <dgm:cxn modelId="{AEF82B01-5493-43C1-887F-9B01D71654EB}" type="presOf" srcId="{A1DAE3FD-ADFD-410E-B234-E1C9985C5551}" destId="{ADDF028B-30B6-4DEA-87B4-0EEA94BA5925}" srcOrd="0" destOrd="0" presId="urn:microsoft.com/office/officeart/2005/8/layout/vList5"/>
    <dgm:cxn modelId="{9279F474-9488-4FE9-9C43-2E70694F0694}" type="presOf" srcId="{37891968-B6D2-401B-B8B0-D2532747198C}" destId="{3F86EE5A-C726-4521-961F-33BF6E25F618}" srcOrd="0" destOrd="0" presId="urn:microsoft.com/office/officeart/2005/8/layout/vList5"/>
    <dgm:cxn modelId="{9B592E46-A8C1-4D3A-9D78-A0A8931EF343}" srcId="{2789B09F-6412-447F-8F8B-98C987BF030D}" destId="{1DAA7223-CBB9-47A5-9827-260D65058D8C}" srcOrd="1" destOrd="0" parTransId="{69164BF0-FEEE-4C91-8F3E-D3395157E894}" sibTransId="{460C100C-6BF2-4111-B804-70A1B68EFA61}"/>
    <dgm:cxn modelId="{CB95C9E0-6824-4DBF-BA30-09C163C870DD}" srcId="{B71B43AD-EFC7-4382-BB35-153B1C928DF2}" destId="{6C54BFC8-384E-421F-9BE9-4A5B70304027}" srcOrd="0" destOrd="0" parTransId="{8A79599B-4283-4D47-A965-EA05358CA3FE}" sibTransId="{C21FBEA3-578F-4879-A439-134DB7F6F399}"/>
    <dgm:cxn modelId="{BBE5DFC6-7E86-4D4B-907F-144D70552E21}" srcId="{E4336541-F99B-4990-B675-4E6A0B300D4F}" destId="{F5876C1A-7BE9-4C8E-B82F-978ED24C1A55}" srcOrd="0" destOrd="0" parTransId="{FF01A11F-163C-48AA-BFB5-29BA8CD379C9}" sibTransId="{7179FCF5-DBF4-40BA-8FDE-417757657396}"/>
    <dgm:cxn modelId="{A6AE8663-4693-43B0-A666-F87782438FED}" type="presOf" srcId="{C2E18A46-7A98-4131-B24F-939919026341}" destId="{726E0370-0573-4568-AA69-45CA5DC369D6}" srcOrd="0" destOrd="0" presId="urn:microsoft.com/office/officeart/2005/8/layout/vList5"/>
    <dgm:cxn modelId="{E97F1A68-2E2E-4B5E-9F59-42F5D6D2FB58}" type="presOf" srcId="{1DAA7223-CBB9-47A5-9827-260D65058D8C}" destId="{726E0370-0573-4568-AA69-45CA5DC369D6}" srcOrd="0" destOrd="1" presId="urn:microsoft.com/office/officeart/2005/8/layout/vList5"/>
    <dgm:cxn modelId="{335C8C4E-E4A1-4804-BD2C-D1AC46300376}" type="presOf" srcId="{2789B09F-6412-447F-8F8B-98C987BF030D}" destId="{9C7C3ABA-93A6-4D37-9388-0AB04F9C8D6A}" srcOrd="0" destOrd="0" presId="urn:microsoft.com/office/officeart/2005/8/layout/vList5"/>
    <dgm:cxn modelId="{32C0F705-053C-4C48-992C-5BF48B65C6DE}" srcId="{37891968-B6D2-401B-B8B0-D2532747198C}" destId="{544D1E7A-5B49-4E5D-A343-6C301E94901D}" srcOrd="1" destOrd="0" parTransId="{9F134A36-C982-4594-912F-894FB89BDE3B}" sibTransId="{72301FEE-80D4-4628-8442-7F29CE06AA12}"/>
    <dgm:cxn modelId="{1DED662F-1B82-42E2-9445-FE11109D4286}" srcId="{B71B43AD-EFC7-4382-BB35-153B1C928DF2}" destId="{D4BE1AF9-1CCF-4F47-AF9D-331A88703883}" srcOrd="2" destOrd="0" parTransId="{0A2FA22F-1868-4A1E-B4F3-F970A447FC60}" sibTransId="{F5161E7E-ED22-4EB7-8ADD-EC9EFD8044EF}"/>
    <dgm:cxn modelId="{2A107008-79C8-4034-A772-7EC1A9D2DF8E}" type="presOf" srcId="{D4BE1AF9-1CCF-4F47-AF9D-331A88703883}" destId="{785EABB7-BF78-48A0-BD84-D96167BDF71A}" srcOrd="0" destOrd="2" presId="urn:microsoft.com/office/officeart/2005/8/layout/vList5"/>
    <dgm:cxn modelId="{ABDC00C6-645C-4263-86CA-4A674095BA3F}" srcId="{2789B09F-6412-447F-8F8B-98C987BF030D}" destId="{C2E18A46-7A98-4131-B24F-939919026341}" srcOrd="0" destOrd="0" parTransId="{D4D07C6A-C1F1-4F23-B447-ED94FC339354}" sibTransId="{8F08C88E-4634-4AE5-BF66-07EE1C3A8598}"/>
    <dgm:cxn modelId="{565DCC04-71ED-477C-87EB-3DB948176471}" type="presParOf" srcId="{3F86EE5A-C726-4521-961F-33BF6E25F618}" destId="{7AC0E675-5365-4B81-9F72-B67A535D5852}" srcOrd="0" destOrd="0" presId="urn:microsoft.com/office/officeart/2005/8/layout/vList5"/>
    <dgm:cxn modelId="{A95A4B76-8335-44F2-BFF3-389B37749AE4}" type="presParOf" srcId="{7AC0E675-5365-4B81-9F72-B67A535D5852}" destId="{72CD9856-82DF-462C-9889-4C3DBFC350D9}" srcOrd="0" destOrd="0" presId="urn:microsoft.com/office/officeart/2005/8/layout/vList5"/>
    <dgm:cxn modelId="{C6507B7F-0A6C-480A-A824-0B2D41CEE78E}" type="presParOf" srcId="{7AC0E675-5365-4B81-9F72-B67A535D5852}" destId="{785EABB7-BF78-48A0-BD84-D96167BDF71A}" srcOrd="1" destOrd="0" presId="urn:microsoft.com/office/officeart/2005/8/layout/vList5"/>
    <dgm:cxn modelId="{FCF18713-48B1-4A25-86F1-26B463D0797C}" type="presParOf" srcId="{3F86EE5A-C726-4521-961F-33BF6E25F618}" destId="{D9BE91B4-A765-4B89-AE93-302EECBAA458}" srcOrd="1" destOrd="0" presId="urn:microsoft.com/office/officeart/2005/8/layout/vList5"/>
    <dgm:cxn modelId="{EF5E7409-A3A8-42DA-8A84-24668A79B5E4}" type="presParOf" srcId="{3F86EE5A-C726-4521-961F-33BF6E25F618}" destId="{5D4E3CE1-D476-449F-BFCA-FFABDACCB7A3}" srcOrd="2" destOrd="0" presId="urn:microsoft.com/office/officeart/2005/8/layout/vList5"/>
    <dgm:cxn modelId="{7A4945E3-41F5-408D-B149-1F94B8FE2235}" type="presParOf" srcId="{5D4E3CE1-D476-449F-BFCA-FFABDACCB7A3}" destId="{CF97BC48-B5EC-41D7-8924-6FC8432713C5}" srcOrd="0" destOrd="0" presId="urn:microsoft.com/office/officeart/2005/8/layout/vList5"/>
    <dgm:cxn modelId="{D1F93624-9DC2-47CC-BDA7-90FC67177E42}" type="presParOf" srcId="{5D4E3CE1-D476-449F-BFCA-FFABDACCB7A3}" destId="{ADDF028B-30B6-4DEA-87B4-0EEA94BA5925}" srcOrd="1" destOrd="0" presId="urn:microsoft.com/office/officeart/2005/8/layout/vList5"/>
    <dgm:cxn modelId="{B4981A3C-8C44-4B8A-A4AC-5D82B4FD8C1E}" type="presParOf" srcId="{3F86EE5A-C726-4521-961F-33BF6E25F618}" destId="{39B6E058-1778-4B2D-A0DE-22D5B48BC31A}" srcOrd="3" destOrd="0" presId="urn:microsoft.com/office/officeart/2005/8/layout/vList5"/>
    <dgm:cxn modelId="{59B850F1-68D8-4947-A406-B970252421CF}" type="presParOf" srcId="{3F86EE5A-C726-4521-961F-33BF6E25F618}" destId="{D424E76D-8941-4A39-90A9-0C13D488BDBD}" srcOrd="4" destOrd="0" presId="urn:microsoft.com/office/officeart/2005/8/layout/vList5"/>
    <dgm:cxn modelId="{03EAB119-059E-4B73-87EA-9A75BA087349}" type="presParOf" srcId="{D424E76D-8941-4A39-90A9-0C13D488BDBD}" destId="{9C7C3ABA-93A6-4D37-9388-0AB04F9C8D6A}" srcOrd="0" destOrd="0" presId="urn:microsoft.com/office/officeart/2005/8/layout/vList5"/>
    <dgm:cxn modelId="{CCAD1C8E-02DC-42B7-BF8F-975B1D335644}" type="presParOf" srcId="{D424E76D-8941-4A39-90A9-0C13D488BDBD}" destId="{726E0370-0573-4568-AA69-45CA5DC369D6}" srcOrd="1" destOrd="0" presId="urn:microsoft.com/office/officeart/2005/8/layout/vList5"/>
    <dgm:cxn modelId="{3742C396-C265-478E-9C6F-A35A028FBB7D}" type="presParOf" srcId="{3F86EE5A-C726-4521-961F-33BF6E25F618}" destId="{3A9C9DF9-A042-4603-9D60-A4D9834D5269}" srcOrd="5" destOrd="0" presId="urn:microsoft.com/office/officeart/2005/8/layout/vList5"/>
    <dgm:cxn modelId="{5A590211-5FA3-4AC1-9A8E-915863FF429C}" type="presParOf" srcId="{3F86EE5A-C726-4521-961F-33BF6E25F618}" destId="{CCF66D33-E88D-481B-A47C-EDB194262713}" srcOrd="6" destOrd="0" presId="urn:microsoft.com/office/officeart/2005/8/layout/vList5"/>
    <dgm:cxn modelId="{4EAE4E70-B22A-44D9-90A8-227E629722DF}" type="presParOf" srcId="{CCF66D33-E88D-481B-A47C-EDB194262713}" destId="{B668F744-12E0-4AEA-B2FE-72CDA35F4D7F}" srcOrd="0" destOrd="0" presId="urn:microsoft.com/office/officeart/2005/8/layout/vList5"/>
    <dgm:cxn modelId="{EED890CF-A573-4AC0-9665-94F781C88087}" type="presParOf" srcId="{CCF66D33-E88D-481B-A47C-EDB194262713}" destId="{9AAAE111-9952-46A8-A6F8-E22E09125DB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459713-5CBE-4330-8CEB-8D8481CB369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A827339-7978-4DA0-B6EC-D08BD9265890}">
      <dgm:prSet custT="1"/>
      <dgm:spPr>
        <a:ln w="3175"/>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Nutrition and Catering Standards for Food and Fluid Provision for Hospital Inpatients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Made mandatory in 2012, its implementation is facilitated by:</a:t>
          </a:r>
        </a:p>
      </dgm:t>
    </dgm:pt>
    <dgm:pt modelId="{5D267988-7789-4D44-A2A2-4527C4B27141}" type="parTrans" cxnId="{29DA3F42-C38C-4255-BB51-12BCA708B8EB}">
      <dgm:prSet/>
      <dgm:spPr/>
      <dgm:t>
        <a:bodyPr/>
        <a:lstStyle/>
        <a:p>
          <a:endParaRPr lang="en-GB"/>
        </a:p>
      </dgm:t>
    </dgm:pt>
    <dgm:pt modelId="{9B867BC8-91A3-4316-B296-70B51BF5DCD3}" type="sibTrans" cxnId="{29DA3F42-C38C-4255-BB51-12BCA708B8EB}">
      <dgm:prSet/>
      <dgm:spPr/>
      <dgm:t>
        <a:bodyPr/>
        <a:lstStyle/>
        <a:p>
          <a:endParaRPr lang="en-GB"/>
        </a:p>
      </dgm:t>
    </dgm:pt>
    <dgm:pt modelId="{ABE9FE21-C534-4B8D-A279-E672675A4938}">
      <dgm:prSet custT="1"/>
      <dgm:spPr>
        <a:ln w="3175"/>
      </dgm:spPr>
      <dgm:t>
        <a:bodyPr/>
        <a:lstStyle/>
        <a:p>
          <a:pPr rtl="0"/>
          <a:r>
            <a:rPr lang="en-GB" sz="900" b="1" dirty="0"/>
            <a:t>USING NUTRITIONALLY ANALYSED RECIPES </a:t>
          </a:r>
        </a:p>
        <a:p>
          <a:pPr rtl="0"/>
          <a:r>
            <a:rPr lang="en-GB" sz="1000" dirty="0"/>
            <a:t>that meet standards to devise menus</a:t>
          </a:r>
        </a:p>
      </dgm:t>
    </dgm:pt>
    <dgm:pt modelId="{80ADFB46-BB5A-4AD5-8FEF-7C0DD04502C1}" type="parTrans" cxnId="{429759A6-B906-4D7E-AF0B-F5C2C56CC2DC}">
      <dgm:prSet/>
      <dgm:spPr/>
      <dgm:t>
        <a:bodyPr/>
        <a:lstStyle/>
        <a:p>
          <a:endParaRPr lang="en-GB"/>
        </a:p>
      </dgm:t>
    </dgm:pt>
    <dgm:pt modelId="{222A3C42-268B-4134-8942-659E86B570E5}" type="sibTrans" cxnId="{429759A6-B906-4D7E-AF0B-F5C2C56CC2DC}">
      <dgm:prSet/>
      <dgm:spPr/>
      <dgm:t>
        <a:bodyPr/>
        <a:lstStyle/>
        <a:p>
          <a:endParaRPr lang="en-GB"/>
        </a:p>
      </dgm:t>
    </dgm:pt>
    <dgm:pt modelId="{E31AFD06-7921-45FA-B116-A5A1F352768C}">
      <dgm:prSet custT="1"/>
      <dgm:spPr>
        <a:ln w="3175"/>
      </dgm:spPr>
      <dgm:t>
        <a:bodyPr/>
        <a:lstStyle/>
        <a:p>
          <a:pPr rtl="0"/>
          <a:r>
            <a:rPr lang="en-GB" sz="900" b="1" dirty="0"/>
            <a:t>INTRODUCING NEW AND REVISED RECIPES </a:t>
          </a:r>
        </a:p>
        <a:p>
          <a:pPr rtl="0"/>
          <a:r>
            <a:rPr lang="en-GB" sz="1000" dirty="0"/>
            <a:t>at intervals following piloting and evaluation</a:t>
          </a:r>
        </a:p>
      </dgm:t>
    </dgm:pt>
    <dgm:pt modelId="{46433CD3-6992-417D-AC8D-FF0946D7AB2F}" type="parTrans" cxnId="{6A9C5B3B-4306-44E8-B9E4-E6D3399A5E7F}">
      <dgm:prSet/>
      <dgm:spPr/>
      <dgm:t>
        <a:bodyPr/>
        <a:lstStyle/>
        <a:p>
          <a:endParaRPr lang="en-GB"/>
        </a:p>
      </dgm:t>
    </dgm:pt>
    <dgm:pt modelId="{1A2AF53C-1D2A-4B32-BACD-5F95A6151D24}" type="sibTrans" cxnId="{6A9C5B3B-4306-44E8-B9E4-E6D3399A5E7F}">
      <dgm:prSet/>
      <dgm:spPr/>
      <dgm:t>
        <a:bodyPr/>
        <a:lstStyle/>
        <a:p>
          <a:endParaRPr lang="en-GB"/>
        </a:p>
      </dgm:t>
    </dgm:pt>
    <dgm:pt modelId="{B5E877AF-47B9-447D-BF28-982E245909C7}">
      <dgm:prSet custT="1"/>
      <dgm:spPr>
        <a:ln w="3175"/>
      </dgm:spPr>
      <dgm:t>
        <a:bodyPr/>
        <a:lstStyle/>
        <a:p>
          <a:pPr rtl="0"/>
          <a:r>
            <a:rPr lang="en-GB" sz="900" b="1" dirty="0"/>
            <a:t>PATIENT SATISFACTION SURVEYS  + ACCREDITED NUTRITION &amp; FOOD SKILLS MODULE </a:t>
          </a:r>
        </a:p>
        <a:p>
          <a:pPr rtl="0"/>
          <a:r>
            <a:rPr lang="en-GB" sz="1000" dirty="0"/>
            <a:t>for  ward-based food service staff. </a:t>
          </a:r>
        </a:p>
      </dgm:t>
    </dgm:pt>
    <dgm:pt modelId="{025E876F-5865-4A89-AB2D-E6FA3DD93EE8}" type="parTrans" cxnId="{8FB3233D-568B-4F7C-8744-28B893DEBBBA}">
      <dgm:prSet/>
      <dgm:spPr/>
      <dgm:t>
        <a:bodyPr/>
        <a:lstStyle/>
        <a:p>
          <a:endParaRPr lang="en-GB"/>
        </a:p>
      </dgm:t>
    </dgm:pt>
    <dgm:pt modelId="{28A7E05A-5588-4EFD-A1B1-5609BEA5901A}" type="sibTrans" cxnId="{8FB3233D-568B-4F7C-8744-28B893DEBBBA}">
      <dgm:prSet/>
      <dgm:spPr/>
      <dgm:t>
        <a:bodyPr/>
        <a:lstStyle/>
        <a:p>
          <a:endParaRPr lang="en-GB"/>
        </a:p>
      </dgm:t>
    </dgm:pt>
    <dgm:pt modelId="{318ACC2F-B082-43A8-A893-5B60B44DACAD}">
      <dgm:prSet custT="1"/>
      <dgm:spPr>
        <a:ln w="3175"/>
      </dgm:spPr>
      <dgm:t>
        <a:bodyPr/>
        <a:lstStyle/>
        <a:p>
          <a:pPr rtl="0"/>
          <a:r>
            <a:rPr lang="en-GB" sz="900" b="1" dirty="0"/>
            <a:t> ALL WALES NUTRITION COORDINATORS GROUP </a:t>
          </a:r>
        </a:p>
        <a:p>
          <a:pPr rtl="0"/>
          <a:r>
            <a:rPr lang="en-GB" sz="900" dirty="0"/>
            <a:t>(</a:t>
          </a:r>
          <a:r>
            <a:rPr lang="en-GB" sz="1000" dirty="0"/>
            <a:t>Nursing + Dietetic  + Catering)  which monitors implementation of nutrition care pathway and standards. </a:t>
          </a:r>
        </a:p>
      </dgm:t>
    </dgm:pt>
    <dgm:pt modelId="{56A9FDE1-D2FF-4CBB-AEE9-6343E8449FD7}" type="parTrans" cxnId="{A8D463E2-A2B4-46A9-A70A-8E891B42F9AF}">
      <dgm:prSet/>
      <dgm:spPr/>
      <dgm:t>
        <a:bodyPr/>
        <a:lstStyle/>
        <a:p>
          <a:endParaRPr lang="en-GB"/>
        </a:p>
      </dgm:t>
    </dgm:pt>
    <dgm:pt modelId="{44B0D297-1FC6-468C-A306-4AD775E1948B}" type="sibTrans" cxnId="{A8D463E2-A2B4-46A9-A70A-8E891B42F9AF}">
      <dgm:prSet/>
      <dgm:spPr/>
      <dgm:t>
        <a:bodyPr/>
        <a:lstStyle/>
        <a:p>
          <a:endParaRPr lang="en-GB"/>
        </a:p>
      </dgm:t>
    </dgm:pt>
    <dgm:pt modelId="{87E1F8AB-2226-4064-AA31-F0E4FDE98E0B}">
      <dgm:prSet custT="1"/>
      <dgm:spPr>
        <a:ln w="3175"/>
      </dgm:spPr>
      <dgm:t>
        <a:bodyPr/>
        <a:lstStyle/>
        <a:p>
          <a:pPr rtl="0"/>
          <a:r>
            <a:rPr lang="en-GB" sz="1000" b="1" dirty="0"/>
            <a:t>LEAD DIETITIAN ROLE</a:t>
          </a:r>
        </a:p>
        <a:p>
          <a:pPr rtl="0"/>
          <a:r>
            <a:rPr lang="en-GB" sz="1000" dirty="0"/>
            <a:t>within the NHS Wales food procurement service</a:t>
          </a:r>
        </a:p>
      </dgm:t>
    </dgm:pt>
    <dgm:pt modelId="{2B47178D-57D9-4A2F-A383-E36D465B598B}" type="parTrans" cxnId="{C047DEC2-DFA6-4CE3-BE77-56968F5AE1AB}">
      <dgm:prSet/>
      <dgm:spPr/>
      <dgm:t>
        <a:bodyPr/>
        <a:lstStyle/>
        <a:p>
          <a:endParaRPr lang="en-GB"/>
        </a:p>
      </dgm:t>
    </dgm:pt>
    <dgm:pt modelId="{E23A8047-6001-4683-A27B-3C3D363FDE3C}" type="sibTrans" cxnId="{C047DEC2-DFA6-4CE3-BE77-56968F5AE1AB}">
      <dgm:prSet/>
      <dgm:spPr/>
      <dgm:t>
        <a:bodyPr/>
        <a:lstStyle/>
        <a:p>
          <a:endParaRPr lang="en-GB"/>
        </a:p>
      </dgm:t>
    </dgm:pt>
    <dgm:pt modelId="{12777BFE-DE9E-425D-87FD-013AAA76266A}" type="pres">
      <dgm:prSet presAssocID="{F1459713-5CBE-4330-8CEB-8D8481CB3699}" presName="hierChild1" presStyleCnt="0">
        <dgm:presLayoutVars>
          <dgm:orgChart val="1"/>
          <dgm:chPref val="1"/>
          <dgm:dir/>
          <dgm:animOne val="branch"/>
          <dgm:animLvl val="lvl"/>
          <dgm:resizeHandles/>
        </dgm:presLayoutVars>
      </dgm:prSet>
      <dgm:spPr/>
      <dgm:t>
        <a:bodyPr/>
        <a:lstStyle/>
        <a:p>
          <a:endParaRPr lang="en-GB"/>
        </a:p>
      </dgm:t>
    </dgm:pt>
    <dgm:pt modelId="{B3033FD1-F0B9-4CEF-BE29-D63DF71E539E}" type="pres">
      <dgm:prSet presAssocID="{BA827339-7978-4DA0-B6EC-D08BD9265890}" presName="hierRoot1" presStyleCnt="0">
        <dgm:presLayoutVars>
          <dgm:hierBranch val="init"/>
        </dgm:presLayoutVars>
      </dgm:prSet>
      <dgm:spPr/>
    </dgm:pt>
    <dgm:pt modelId="{74149250-285A-422A-8A12-637C1CE07D40}" type="pres">
      <dgm:prSet presAssocID="{BA827339-7978-4DA0-B6EC-D08BD9265890}" presName="rootComposite1" presStyleCnt="0"/>
      <dgm:spPr/>
    </dgm:pt>
    <dgm:pt modelId="{8F77C831-4C8E-46E8-8CB0-4C5B48B4EA23}" type="pres">
      <dgm:prSet presAssocID="{BA827339-7978-4DA0-B6EC-D08BD9265890}" presName="rootText1" presStyleLbl="node0" presStyleIdx="0" presStyleCnt="1" custScaleX="604576" custScaleY="107320" custLinFactY="-34850" custLinFactNeighborX="1003" custLinFactNeighborY="-100000">
        <dgm:presLayoutVars>
          <dgm:chPref val="3"/>
        </dgm:presLayoutVars>
      </dgm:prSet>
      <dgm:spPr/>
      <dgm:t>
        <a:bodyPr/>
        <a:lstStyle/>
        <a:p>
          <a:endParaRPr lang="en-GB"/>
        </a:p>
      </dgm:t>
    </dgm:pt>
    <dgm:pt modelId="{A869D0C8-5A16-4EBD-928A-1F7C39573677}" type="pres">
      <dgm:prSet presAssocID="{BA827339-7978-4DA0-B6EC-D08BD9265890}" presName="rootConnector1" presStyleLbl="node1" presStyleIdx="0" presStyleCnt="0"/>
      <dgm:spPr/>
      <dgm:t>
        <a:bodyPr/>
        <a:lstStyle/>
        <a:p>
          <a:endParaRPr lang="en-GB"/>
        </a:p>
      </dgm:t>
    </dgm:pt>
    <dgm:pt modelId="{F7ECA7DD-9165-4C40-84BA-CE3B1BD92CEB}" type="pres">
      <dgm:prSet presAssocID="{BA827339-7978-4DA0-B6EC-D08BD9265890}" presName="hierChild2" presStyleCnt="0"/>
      <dgm:spPr/>
    </dgm:pt>
    <dgm:pt modelId="{891F3078-D261-4B05-8E24-69C2258001CE}" type="pres">
      <dgm:prSet presAssocID="{80ADFB46-BB5A-4AD5-8FEF-7C0DD04502C1}" presName="Name37" presStyleLbl="parChTrans1D2" presStyleIdx="0" presStyleCnt="5"/>
      <dgm:spPr/>
      <dgm:t>
        <a:bodyPr/>
        <a:lstStyle/>
        <a:p>
          <a:endParaRPr lang="en-GB"/>
        </a:p>
      </dgm:t>
    </dgm:pt>
    <dgm:pt modelId="{1A248784-40C2-4B97-9F48-29B2AEADE2D6}" type="pres">
      <dgm:prSet presAssocID="{ABE9FE21-C534-4B8D-A279-E672675A4938}" presName="hierRoot2" presStyleCnt="0">
        <dgm:presLayoutVars>
          <dgm:hierBranch val="init"/>
        </dgm:presLayoutVars>
      </dgm:prSet>
      <dgm:spPr/>
    </dgm:pt>
    <dgm:pt modelId="{B90113E9-18EB-49B4-9D0A-9FA5E06CD6C5}" type="pres">
      <dgm:prSet presAssocID="{ABE9FE21-C534-4B8D-A279-E672675A4938}" presName="rootComposite" presStyleCnt="0"/>
      <dgm:spPr/>
    </dgm:pt>
    <dgm:pt modelId="{8B58EA41-3817-4FD8-80A5-3A56E4FAF380}" type="pres">
      <dgm:prSet presAssocID="{ABE9FE21-C534-4B8D-A279-E672675A4938}" presName="rootText" presStyleLbl="node2" presStyleIdx="0" presStyleCnt="5" custScaleY="158241">
        <dgm:presLayoutVars>
          <dgm:chPref val="3"/>
        </dgm:presLayoutVars>
      </dgm:prSet>
      <dgm:spPr/>
      <dgm:t>
        <a:bodyPr/>
        <a:lstStyle/>
        <a:p>
          <a:endParaRPr lang="en-GB"/>
        </a:p>
      </dgm:t>
    </dgm:pt>
    <dgm:pt modelId="{6ECA2B5F-6450-432D-A4B5-A6222CBDC929}" type="pres">
      <dgm:prSet presAssocID="{ABE9FE21-C534-4B8D-A279-E672675A4938}" presName="rootConnector" presStyleLbl="node2" presStyleIdx="0" presStyleCnt="5"/>
      <dgm:spPr/>
      <dgm:t>
        <a:bodyPr/>
        <a:lstStyle/>
        <a:p>
          <a:endParaRPr lang="en-GB"/>
        </a:p>
      </dgm:t>
    </dgm:pt>
    <dgm:pt modelId="{B5997442-5415-4685-922A-DD026E770E00}" type="pres">
      <dgm:prSet presAssocID="{ABE9FE21-C534-4B8D-A279-E672675A4938}" presName="hierChild4" presStyleCnt="0"/>
      <dgm:spPr/>
    </dgm:pt>
    <dgm:pt modelId="{33B2C085-66D5-48CF-8318-344D1673BFD9}" type="pres">
      <dgm:prSet presAssocID="{ABE9FE21-C534-4B8D-A279-E672675A4938}" presName="hierChild5" presStyleCnt="0"/>
      <dgm:spPr/>
    </dgm:pt>
    <dgm:pt modelId="{0F3AD08F-4D57-41D8-820C-770D50A1C40F}" type="pres">
      <dgm:prSet presAssocID="{46433CD3-6992-417D-AC8D-FF0946D7AB2F}" presName="Name37" presStyleLbl="parChTrans1D2" presStyleIdx="1" presStyleCnt="5"/>
      <dgm:spPr/>
      <dgm:t>
        <a:bodyPr/>
        <a:lstStyle/>
        <a:p>
          <a:endParaRPr lang="en-GB"/>
        </a:p>
      </dgm:t>
    </dgm:pt>
    <dgm:pt modelId="{026B82C2-8585-4E52-BB9F-E54919F22DBA}" type="pres">
      <dgm:prSet presAssocID="{E31AFD06-7921-45FA-B116-A5A1F352768C}" presName="hierRoot2" presStyleCnt="0">
        <dgm:presLayoutVars>
          <dgm:hierBranch val="init"/>
        </dgm:presLayoutVars>
      </dgm:prSet>
      <dgm:spPr/>
    </dgm:pt>
    <dgm:pt modelId="{B0EFBCEA-0ECD-4C28-AE8E-402327D71E15}" type="pres">
      <dgm:prSet presAssocID="{E31AFD06-7921-45FA-B116-A5A1F352768C}" presName="rootComposite" presStyleCnt="0"/>
      <dgm:spPr/>
    </dgm:pt>
    <dgm:pt modelId="{2097E572-B774-442F-B8B9-F3F749C6578C}" type="pres">
      <dgm:prSet presAssocID="{E31AFD06-7921-45FA-B116-A5A1F352768C}" presName="rootText" presStyleLbl="node2" presStyleIdx="1" presStyleCnt="5" custScaleY="156750">
        <dgm:presLayoutVars>
          <dgm:chPref val="3"/>
        </dgm:presLayoutVars>
      </dgm:prSet>
      <dgm:spPr/>
      <dgm:t>
        <a:bodyPr/>
        <a:lstStyle/>
        <a:p>
          <a:endParaRPr lang="en-GB"/>
        </a:p>
      </dgm:t>
    </dgm:pt>
    <dgm:pt modelId="{1E0F2FB5-5949-4A11-91C5-7E9C6690FD9D}" type="pres">
      <dgm:prSet presAssocID="{E31AFD06-7921-45FA-B116-A5A1F352768C}" presName="rootConnector" presStyleLbl="node2" presStyleIdx="1" presStyleCnt="5"/>
      <dgm:spPr/>
      <dgm:t>
        <a:bodyPr/>
        <a:lstStyle/>
        <a:p>
          <a:endParaRPr lang="en-GB"/>
        </a:p>
      </dgm:t>
    </dgm:pt>
    <dgm:pt modelId="{0E87F33D-6EAF-4BA4-B805-3C2CD347D28F}" type="pres">
      <dgm:prSet presAssocID="{E31AFD06-7921-45FA-B116-A5A1F352768C}" presName="hierChild4" presStyleCnt="0"/>
      <dgm:spPr/>
    </dgm:pt>
    <dgm:pt modelId="{8A8B3A73-C702-4693-939F-6D44EDAFA45E}" type="pres">
      <dgm:prSet presAssocID="{E31AFD06-7921-45FA-B116-A5A1F352768C}" presName="hierChild5" presStyleCnt="0"/>
      <dgm:spPr/>
    </dgm:pt>
    <dgm:pt modelId="{96D84343-6EE6-41AE-A998-2769E648FED1}" type="pres">
      <dgm:prSet presAssocID="{025E876F-5865-4A89-AB2D-E6FA3DD93EE8}" presName="Name37" presStyleLbl="parChTrans1D2" presStyleIdx="2" presStyleCnt="5"/>
      <dgm:spPr/>
      <dgm:t>
        <a:bodyPr/>
        <a:lstStyle/>
        <a:p>
          <a:endParaRPr lang="en-GB"/>
        </a:p>
      </dgm:t>
    </dgm:pt>
    <dgm:pt modelId="{00BF4851-4FD3-479F-9768-70347AAB5BE4}" type="pres">
      <dgm:prSet presAssocID="{B5E877AF-47B9-447D-BF28-982E245909C7}" presName="hierRoot2" presStyleCnt="0">
        <dgm:presLayoutVars>
          <dgm:hierBranch val="init"/>
        </dgm:presLayoutVars>
      </dgm:prSet>
      <dgm:spPr/>
    </dgm:pt>
    <dgm:pt modelId="{F13200B7-516E-4561-A84A-B01F8378FA7D}" type="pres">
      <dgm:prSet presAssocID="{B5E877AF-47B9-447D-BF28-982E245909C7}" presName="rootComposite" presStyleCnt="0"/>
      <dgm:spPr/>
    </dgm:pt>
    <dgm:pt modelId="{05DE87C0-6A4A-4BD9-864B-0E4993D60C6B}" type="pres">
      <dgm:prSet presAssocID="{B5E877AF-47B9-447D-BF28-982E245909C7}" presName="rootText" presStyleLbl="node2" presStyleIdx="2" presStyleCnt="5" custScaleX="119644" custScaleY="157444">
        <dgm:presLayoutVars>
          <dgm:chPref val="3"/>
        </dgm:presLayoutVars>
      </dgm:prSet>
      <dgm:spPr/>
      <dgm:t>
        <a:bodyPr/>
        <a:lstStyle/>
        <a:p>
          <a:endParaRPr lang="en-GB"/>
        </a:p>
      </dgm:t>
    </dgm:pt>
    <dgm:pt modelId="{81FFAB2F-8863-4753-B650-C6A5632AE67F}" type="pres">
      <dgm:prSet presAssocID="{B5E877AF-47B9-447D-BF28-982E245909C7}" presName="rootConnector" presStyleLbl="node2" presStyleIdx="2" presStyleCnt="5"/>
      <dgm:spPr/>
      <dgm:t>
        <a:bodyPr/>
        <a:lstStyle/>
        <a:p>
          <a:endParaRPr lang="en-GB"/>
        </a:p>
      </dgm:t>
    </dgm:pt>
    <dgm:pt modelId="{B5FE17A3-9C34-4AD8-932E-5B76915305FC}" type="pres">
      <dgm:prSet presAssocID="{B5E877AF-47B9-447D-BF28-982E245909C7}" presName="hierChild4" presStyleCnt="0"/>
      <dgm:spPr/>
    </dgm:pt>
    <dgm:pt modelId="{F75EF4BA-C5F7-4754-81DA-4A15C4F3024A}" type="pres">
      <dgm:prSet presAssocID="{B5E877AF-47B9-447D-BF28-982E245909C7}" presName="hierChild5" presStyleCnt="0"/>
      <dgm:spPr/>
    </dgm:pt>
    <dgm:pt modelId="{5A08EF17-E8E8-4B8B-9758-930346851044}" type="pres">
      <dgm:prSet presAssocID="{56A9FDE1-D2FF-4CBB-AEE9-6343E8449FD7}" presName="Name37" presStyleLbl="parChTrans1D2" presStyleIdx="3" presStyleCnt="5"/>
      <dgm:spPr/>
      <dgm:t>
        <a:bodyPr/>
        <a:lstStyle/>
        <a:p>
          <a:endParaRPr lang="en-GB"/>
        </a:p>
      </dgm:t>
    </dgm:pt>
    <dgm:pt modelId="{42705049-66B8-4207-82D9-78ED8BC6BABD}" type="pres">
      <dgm:prSet presAssocID="{318ACC2F-B082-43A8-A893-5B60B44DACAD}" presName="hierRoot2" presStyleCnt="0">
        <dgm:presLayoutVars>
          <dgm:hierBranch val="init"/>
        </dgm:presLayoutVars>
      </dgm:prSet>
      <dgm:spPr/>
    </dgm:pt>
    <dgm:pt modelId="{C589FDB4-16C5-4FD4-BCAA-4F09F6556657}" type="pres">
      <dgm:prSet presAssocID="{318ACC2F-B082-43A8-A893-5B60B44DACAD}" presName="rootComposite" presStyleCnt="0"/>
      <dgm:spPr/>
    </dgm:pt>
    <dgm:pt modelId="{545B081F-01F8-4919-ABEB-15D5E232990C}" type="pres">
      <dgm:prSet presAssocID="{318ACC2F-B082-43A8-A893-5B60B44DACAD}" presName="rootText" presStyleLbl="node2" presStyleIdx="3" presStyleCnt="5" custScaleY="163843">
        <dgm:presLayoutVars>
          <dgm:chPref val="3"/>
        </dgm:presLayoutVars>
      </dgm:prSet>
      <dgm:spPr/>
      <dgm:t>
        <a:bodyPr/>
        <a:lstStyle/>
        <a:p>
          <a:endParaRPr lang="en-GB"/>
        </a:p>
      </dgm:t>
    </dgm:pt>
    <dgm:pt modelId="{722AD516-1F9E-4554-B980-27779BB054CE}" type="pres">
      <dgm:prSet presAssocID="{318ACC2F-B082-43A8-A893-5B60B44DACAD}" presName="rootConnector" presStyleLbl="node2" presStyleIdx="3" presStyleCnt="5"/>
      <dgm:spPr/>
      <dgm:t>
        <a:bodyPr/>
        <a:lstStyle/>
        <a:p>
          <a:endParaRPr lang="en-GB"/>
        </a:p>
      </dgm:t>
    </dgm:pt>
    <dgm:pt modelId="{9DB8C789-CFBF-4276-9ED0-717A111B8084}" type="pres">
      <dgm:prSet presAssocID="{318ACC2F-B082-43A8-A893-5B60B44DACAD}" presName="hierChild4" presStyleCnt="0"/>
      <dgm:spPr/>
    </dgm:pt>
    <dgm:pt modelId="{C9C5DDA0-FFA0-47B0-AD3C-3A297FD3E940}" type="pres">
      <dgm:prSet presAssocID="{318ACC2F-B082-43A8-A893-5B60B44DACAD}" presName="hierChild5" presStyleCnt="0"/>
      <dgm:spPr/>
    </dgm:pt>
    <dgm:pt modelId="{0953723C-B5F2-4DF3-95E4-B4B1AF5B18FB}" type="pres">
      <dgm:prSet presAssocID="{2B47178D-57D9-4A2F-A383-E36D465B598B}" presName="Name37" presStyleLbl="parChTrans1D2" presStyleIdx="4" presStyleCnt="5"/>
      <dgm:spPr/>
      <dgm:t>
        <a:bodyPr/>
        <a:lstStyle/>
        <a:p>
          <a:endParaRPr lang="en-GB"/>
        </a:p>
      </dgm:t>
    </dgm:pt>
    <dgm:pt modelId="{F2F78738-FDC3-45DC-867B-62B27FC4A522}" type="pres">
      <dgm:prSet presAssocID="{87E1F8AB-2226-4064-AA31-F0E4FDE98E0B}" presName="hierRoot2" presStyleCnt="0">
        <dgm:presLayoutVars>
          <dgm:hierBranch val="init"/>
        </dgm:presLayoutVars>
      </dgm:prSet>
      <dgm:spPr/>
    </dgm:pt>
    <dgm:pt modelId="{9DF2DEB0-F2D6-4C3C-B467-05CF4B4287A2}" type="pres">
      <dgm:prSet presAssocID="{87E1F8AB-2226-4064-AA31-F0E4FDE98E0B}" presName="rootComposite" presStyleCnt="0"/>
      <dgm:spPr/>
    </dgm:pt>
    <dgm:pt modelId="{1BBE4918-4164-480C-B4B5-AEA37E10C148}" type="pres">
      <dgm:prSet presAssocID="{87E1F8AB-2226-4064-AA31-F0E4FDE98E0B}" presName="rootText" presStyleLbl="node2" presStyleIdx="4" presStyleCnt="5" custScaleY="167727">
        <dgm:presLayoutVars>
          <dgm:chPref val="3"/>
        </dgm:presLayoutVars>
      </dgm:prSet>
      <dgm:spPr/>
      <dgm:t>
        <a:bodyPr/>
        <a:lstStyle/>
        <a:p>
          <a:endParaRPr lang="en-GB"/>
        </a:p>
      </dgm:t>
    </dgm:pt>
    <dgm:pt modelId="{5B6FB421-E513-48F4-849E-85A486B3C84B}" type="pres">
      <dgm:prSet presAssocID="{87E1F8AB-2226-4064-AA31-F0E4FDE98E0B}" presName="rootConnector" presStyleLbl="node2" presStyleIdx="4" presStyleCnt="5"/>
      <dgm:spPr/>
      <dgm:t>
        <a:bodyPr/>
        <a:lstStyle/>
        <a:p>
          <a:endParaRPr lang="en-GB"/>
        </a:p>
      </dgm:t>
    </dgm:pt>
    <dgm:pt modelId="{40A3D921-AB44-4D81-9A87-E57D85C516A2}" type="pres">
      <dgm:prSet presAssocID="{87E1F8AB-2226-4064-AA31-F0E4FDE98E0B}" presName="hierChild4" presStyleCnt="0"/>
      <dgm:spPr/>
    </dgm:pt>
    <dgm:pt modelId="{01F55263-A62A-406C-BCF0-EAF35A8B3697}" type="pres">
      <dgm:prSet presAssocID="{87E1F8AB-2226-4064-AA31-F0E4FDE98E0B}" presName="hierChild5" presStyleCnt="0"/>
      <dgm:spPr/>
    </dgm:pt>
    <dgm:pt modelId="{D2950293-E755-497E-ACFC-07DB7F9118F8}" type="pres">
      <dgm:prSet presAssocID="{BA827339-7978-4DA0-B6EC-D08BD9265890}" presName="hierChild3" presStyleCnt="0"/>
      <dgm:spPr/>
    </dgm:pt>
  </dgm:ptLst>
  <dgm:cxnLst>
    <dgm:cxn modelId="{C047DEC2-DFA6-4CE3-BE77-56968F5AE1AB}" srcId="{BA827339-7978-4DA0-B6EC-D08BD9265890}" destId="{87E1F8AB-2226-4064-AA31-F0E4FDE98E0B}" srcOrd="4" destOrd="0" parTransId="{2B47178D-57D9-4A2F-A383-E36D465B598B}" sibTransId="{E23A8047-6001-4683-A27B-3C3D363FDE3C}"/>
    <dgm:cxn modelId="{D249D401-7A68-497D-9F07-E1B0A6E96282}" type="presOf" srcId="{56A9FDE1-D2FF-4CBB-AEE9-6343E8449FD7}" destId="{5A08EF17-E8E8-4B8B-9758-930346851044}" srcOrd="0" destOrd="0" presId="urn:microsoft.com/office/officeart/2005/8/layout/orgChart1"/>
    <dgm:cxn modelId="{1116D6BC-334A-455E-A63B-21A5A47161F1}" type="presOf" srcId="{BA827339-7978-4DA0-B6EC-D08BD9265890}" destId="{8F77C831-4C8E-46E8-8CB0-4C5B48B4EA23}" srcOrd="0" destOrd="0" presId="urn:microsoft.com/office/officeart/2005/8/layout/orgChart1"/>
    <dgm:cxn modelId="{5A9F0DD2-175F-4DA9-9F38-141325D7CD25}" type="presOf" srcId="{E31AFD06-7921-45FA-B116-A5A1F352768C}" destId="{2097E572-B774-442F-B8B9-F3F749C6578C}" srcOrd="0" destOrd="0" presId="urn:microsoft.com/office/officeart/2005/8/layout/orgChart1"/>
    <dgm:cxn modelId="{BC11A15C-D133-45A7-9BA9-0BB076F953A4}" type="presOf" srcId="{46433CD3-6992-417D-AC8D-FF0946D7AB2F}" destId="{0F3AD08F-4D57-41D8-820C-770D50A1C40F}" srcOrd="0" destOrd="0" presId="urn:microsoft.com/office/officeart/2005/8/layout/orgChart1"/>
    <dgm:cxn modelId="{6A9C5B3B-4306-44E8-B9E4-E6D3399A5E7F}" srcId="{BA827339-7978-4DA0-B6EC-D08BD9265890}" destId="{E31AFD06-7921-45FA-B116-A5A1F352768C}" srcOrd="1" destOrd="0" parTransId="{46433CD3-6992-417D-AC8D-FF0946D7AB2F}" sibTransId="{1A2AF53C-1D2A-4B32-BACD-5F95A6151D24}"/>
    <dgm:cxn modelId="{E7C9DBEC-F137-4BF1-808A-0B43D4808D23}" type="presOf" srcId="{87E1F8AB-2226-4064-AA31-F0E4FDE98E0B}" destId="{5B6FB421-E513-48F4-849E-85A486B3C84B}" srcOrd="1" destOrd="0" presId="urn:microsoft.com/office/officeart/2005/8/layout/orgChart1"/>
    <dgm:cxn modelId="{3844F7D5-6FA1-4EF2-86E0-0E5BBF7198D4}" type="presOf" srcId="{025E876F-5865-4A89-AB2D-E6FA3DD93EE8}" destId="{96D84343-6EE6-41AE-A998-2769E648FED1}" srcOrd="0" destOrd="0" presId="urn:microsoft.com/office/officeart/2005/8/layout/orgChart1"/>
    <dgm:cxn modelId="{96958392-8F53-497B-BC67-ECDD6DC7E2B0}" type="presOf" srcId="{B5E877AF-47B9-447D-BF28-982E245909C7}" destId="{05DE87C0-6A4A-4BD9-864B-0E4993D60C6B}" srcOrd="0" destOrd="0" presId="urn:microsoft.com/office/officeart/2005/8/layout/orgChart1"/>
    <dgm:cxn modelId="{56ECA16F-6469-47C7-9BEF-114BFD384864}" type="presOf" srcId="{F1459713-5CBE-4330-8CEB-8D8481CB3699}" destId="{12777BFE-DE9E-425D-87FD-013AAA76266A}" srcOrd="0" destOrd="0" presId="urn:microsoft.com/office/officeart/2005/8/layout/orgChart1"/>
    <dgm:cxn modelId="{A8D463E2-A2B4-46A9-A70A-8E891B42F9AF}" srcId="{BA827339-7978-4DA0-B6EC-D08BD9265890}" destId="{318ACC2F-B082-43A8-A893-5B60B44DACAD}" srcOrd="3" destOrd="0" parTransId="{56A9FDE1-D2FF-4CBB-AEE9-6343E8449FD7}" sibTransId="{44B0D297-1FC6-468C-A306-4AD775E1948B}"/>
    <dgm:cxn modelId="{F8E4B715-715A-44F4-AB4B-C01FB35A4503}" type="presOf" srcId="{B5E877AF-47B9-447D-BF28-982E245909C7}" destId="{81FFAB2F-8863-4753-B650-C6A5632AE67F}" srcOrd="1" destOrd="0" presId="urn:microsoft.com/office/officeart/2005/8/layout/orgChart1"/>
    <dgm:cxn modelId="{78DD6776-A05F-4AD8-A927-4EA56F79B498}" type="presOf" srcId="{80ADFB46-BB5A-4AD5-8FEF-7C0DD04502C1}" destId="{891F3078-D261-4B05-8E24-69C2258001CE}" srcOrd="0" destOrd="0" presId="urn:microsoft.com/office/officeart/2005/8/layout/orgChart1"/>
    <dgm:cxn modelId="{607399B0-8046-4459-8353-0FF8ADA8B05C}" type="presOf" srcId="{318ACC2F-B082-43A8-A893-5B60B44DACAD}" destId="{722AD516-1F9E-4554-B980-27779BB054CE}" srcOrd="1" destOrd="0" presId="urn:microsoft.com/office/officeart/2005/8/layout/orgChart1"/>
    <dgm:cxn modelId="{8FB3233D-568B-4F7C-8744-28B893DEBBBA}" srcId="{BA827339-7978-4DA0-B6EC-D08BD9265890}" destId="{B5E877AF-47B9-447D-BF28-982E245909C7}" srcOrd="2" destOrd="0" parTransId="{025E876F-5865-4A89-AB2D-E6FA3DD93EE8}" sibTransId="{28A7E05A-5588-4EFD-A1B1-5609BEA5901A}"/>
    <dgm:cxn modelId="{83B96330-4600-49C4-B875-3A06337DA462}" type="presOf" srcId="{BA827339-7978-4DA0-B6EC-D08BD9265890}" destId="{A869D0C8-5A16-4EBD-928A-1F7C39573677}" srcOrd="1" destOrd="0" presId="urn:microsoft.com/office/officeart/2005/8/layout/orgChart1"/>
    <dgm:cxn modelId="{090ADB09-79A6-41B2-9140-BDA4EF519509}" type="presOf" srcId="{E31AFD06-7921-45FA-B116-A5A1F352768C}" destId="{1E0F2FB5-5949-4A11-91C5-7E9C6690FD9D}" srcOrd="1" destOrd="0" presId="urn:microsoft.com/office/officeart/2005/8/layout/orgChart1"/>
    <dgm:cxn modelId="{429759A6-B906-4D7E-AF0B-F5C2C56CC2DC}" srcId="{BA827339-7978-4DA0-B6EC-D08BD9265890}" destId="{ABE9FE21-C534-4B8D-A279-E672675A4938}" srcOrd="0" destOrd="0" parTransId="{80ADFB46-BB5A-4AD5-8FEF-7C0DD04502C1}" sibTransId="{222A3C42-268B-4134-8942-659E86B570E5}"/>
    <dgm:cxn modelId="{4AC090C8-33BA-4D5F-9EFB-123992D40572}" type="presOf" srcId="{2B47178D-57D9-4A2F-A383-E36D465B598B}" destId="{0953723C-B5F2-4DF3-95E4-B4B1AF5B18FB}" srcOrd="0" destOrd="0" presId="urn:microsoft.com/office/officeart/2005/8/layout/orgChart1"/>
    <dgm:cxn modelId="{8611DCE3-0D35-444E-A34F-919528EC3679}" type="presOf" srcId="{ABE9FE21-C534-4B8D-A279-E672675A4938}" destId="{6ECA2B5F-6450-432D-A4B5-A6222CBDC929}" srcOrd="1" destOrd="0" presId="urn:microsoft.com/office/officeart/2005/8/layout/orgChart1"/>
    <dgm:cxn modelId="{6D7B3E83-D6FB-4963-B634-471091432CC1}" type="presOf" srcId="{ABE9FE21-C534-4B8D-A279-E672675A4938}" destId="{8B58EA41-3817-4FD8-80A5-3A56E4FAF380}" srcOrd="0" destOrd="0" presId="urn:microsoft.com/office/officeart/2005/8/layout/orgChart1"/>
    <dgm:cxn modelId="{B03B449E-75D1-4038-82C6-1289735AA18B}" type="presOf" srcId="{318ACC2F-B082-43A8-A893-5B60B44DACAD}" destId="{545B081F-01F8-4919-ABEB-15D5E232990C}" srcOrd="0" destOrd="0" presId="urn:microsoft.com/office/officeart/2005/8/layout/orgChart1"/>
    <dgm:cxn modelId="{29DA3F42-C38C-4255-BB51-12BCA708B8EB}" srcId="{F1459713-5CBE-4330-8CEB-8D8481CB3699}" destId="{BA827339-7978-4DA0-B6EC-D08BD9265890}" srcOrd="0" destOrd="0" parTransId="{5D267988-7789-4D44-A2A2-4527C4B27141}" sibTransId="{9B867BC8-91A3-4316-B296-70B51BF5DCD3}"/>
    <dgm:cxn modelId="{A7843C70-9EAE-409E-8345-98BFC9668A80}" type="presOf" srcId="{87E1F8AB-2226-4064-AA31-F0E4FDE98E0B}" destId="{1BBE4918-4164-480C-B4B5-AEA37E10C148}" srcOrd="0" destOrd="0" presId="urn:microsoft.com/office/officeart/2005/8/layout/orgChart1"/>
    <dgm:cxn modelId="{606BB6FD-B900-491F-9F95-5635D0A48C7F}" type="presParOf" srcId="{12777BFE-DE9E-425D-87FD-013AAA76266A}" destId="{B3033FD1-F0B9-4CEF-BE29-D63DF71E539E}" srcOrd="0" destOrd="0" presId="urn:microsoft.com/office/officeart/2005/8/layout/orgChart1"/>
    <dgm:cxn modelId="{159BCBE0-8B67-4469-A9F2-C5DEDD67C7EA}" type="presParOf" srcId="{B3033FD1-F0B9-4CEF-BE29-D63DF71E539E}" destId="{74149250-285A-422A-8A12-637C1CE07D40}" srcOrd="0" destOrd="0" presId="urn:microsoft.com/office/officeart/2005/8/layout/orgChart1"/>
    <dgm:cxn modelId="{6A1BD598-0438-4475-99DF-E24506FCF65D}" type="presParOf" srcId="{74149250-285A-422A-8A12-637C1CE07D40}" destId="{8F77C831-4C8E-46E8-8CB0-4C5B48B4EA23}" srcOrd="0" destOrd="0" presId="urn:microsoft.com/office/officeart/2005/8/layout/orgChart1"/>
    <dgm:cxn modelId="{717D138D-EA8D-4879-8933-7A8EDF53D744}" type="presParOf" srcId="{74149250-285A-422A-8A12-637C1CE07D40}" destId="{A869D0C8-5A16-4EBD-928A-1F7C39573677}" srcOrd="1" destOrd="0" presId="urn:microsoft.com/office/officeart/2005/8/layout/orgChart1"/>
    <dgm:cxn modelId="{2C3358C3-DF66-410B-ADFE-DD93F9100B66}" type="presParOf" srcId="{B3033FD1-F0B9-4CEF-BE29-D63DF71E539E}" destId="{F7ECA7DD-9165-4C40-84BA-CE3B1BD92CEB}" srcOrd="1" destOrd="0" presId="urn:microsoft.com/office/officeart/2005/8/layout/orgChart1"/>
    <dgm:cxn modelId="{4F7C5C93-8A13-4DCD-8135-92C7FCD697AE}" type="presParOf" srcId="{F7ECA7DD-9165-4C40-84BA-CE3B1BD92CEB}" destId="{891F3078-D261-4B05-8E24-69C2258001CE}" srcOrd="0" destOrd="0" presId="urn:microsoft.com/office/officeart/2005/8/layout/orgChart1"/>
    <dgm:cxn modelId="{6D1DE832-2D0D-4267-8210-466B776F9035}" type="presParOf" srcId="{F7ECA7DD-9165-4C40-84BA-CE3B1BD92CEB}" destId="{1A248784-40C2-4B97-9F48-29B2AEADE2D6}" srcOrd="1" destOrd="0" presId="urn:microsoft.com/office/officeart/2005/8/layout/orgChart1"/>
    <dgm:cxn modelId="{D4C1894E-F438-4F7D-B982-470D91EC2A57}" type="presParOf" srcId="{1A248784-40C2-4B97-9F48-29B2AEADE2D6}" destId="{B90113E9-18EB-49B4-9D0A-9FA5E06CD6C5}" srcOrd="0" destOrd="0" presId="urn:microsoft.com/office/officeart/2005/8/layout/orgChart1"/>
    <dgm:cxn modelId="{02675EFB-9DDF-40B9-AFFE-97F2A4A4A9CF}" type="presParOf" srcId="{B90113E9-18EB-49B4-9D0A-9FA5E06CD6C5}" destId="{8B58EA41-3817-4FD8-80A5-3A56E4FAF380}" srcOrd="0" destOrd="0" presId="urn:microsoft.com/office/officeart/2005/8/layout/orgChart1"/>
    <dgm:cxn modelId="{BEB92DD9-21AD-4720-AC77-8425CBCA4F12}" type="presParOf" srcId="{B90113E9-18EB-49B4-9D0A-9FA5E06CD6C5}" destId="{6ECA2B5F-6450-432D-A4B5-A6222CBDC929}" srcOrd="1" destOrd="0" presId="urn:microsoft.com/office/officeart/2005/8/layout/orgChart1"/>
    <dgm:cxn modelId="{93ADC537-4EC0-4076-A50C-F57FA515CAAF}" type="presParOf" srcId="{1A248784-40C2-4B97-9F48-29B2AEADE2D6}" destId="{B5997442-5415-4685-922A-DD026E770E00}" srcOrd="1" destOrd="0" presId="urn:microsoft.com/office/officeart/2005/8/layout/orgChart1"/>
    <dgm:cxn modelId="{22A54875-F5C1-436D-B22E-F845DDAEC221}" type="presParOf" srcId="{1A248784-40C2-4B97-9F48-29B2AEADE2D6}" destId="{33B2C085-66D5-48CF-8318-344D1673BFD9}" srcOrd="2" destOrd="0" presId="urn:microsoft.com/office/officeart/2005/8/layout/orgChart1"/>
    <dgm:cxn modelId="{8CB3FF62-43BE-414D-BB28-C9406A4E7591}" type="presParOf" srcId="{F7ECA7DD-9165-4C40-84BA-CE3B1BD92CEB}" destId="{0F3AD08F-4D57-41D8-820C-770D50A1C40F}" srcOrd="2" destOrd="0" presId="urn:microsoft.com/office/officeart/2005/8/layout/orgChart1"/>
    <dgm:cxn modelId="{7D80C922-E5E8-4D5C-8D83-3F9D9F00DEE0}" type="presParOf" srcId="{F7ECA7DD-9165-4C40-84BA-CE3B1BD92CEB}" destId="{026B82C2-8585-4E52-BB9F-E54919F22DBA}" srcOrd="3" destOrd="0" presId="urn:microsoft.com/office/officeart/2005/8/layout/orgChart1"/>
    <dgm:cxn modelId="{0AC11FDF-9E52-4A08-B10A-AE29118030F7}" type="presParOf" srcId="{026B82C2-8585-4E52-BB9F-E54919F22DBA}" destId="{B0EFBCEA-0ECD-4C28-AE8E-402327D71E15}" srcOrd="0" destOrd="0" presId="urn:microsoft.com/office/officeart/2005/8/layout/orgChart1"/>
    <dgm:cxn modelId="{9B0796C7-6649-4E73-8874-B2A988209AA6}" type="presParOf" srcId="{B0EFBCEA-0ECD-4C28-AE8E-402327D71E15}" destId="{2097E572-B774-442F-B8B9-F3F749C6578C}" srcOrd="0" destOrd="0" presId="urn:microsoft.com/office/officeart/2005/8/layout/orgChart1"/>
    <dgm:cxn modelId="{2F068755-AE34-493D-B7FF-3EE954C94180}" type="presParOf" srcId="{B0EFBCEA-0ECD-4C28-AE8E-402327D71E15}" destId="{1E0F2FB5-5949-4A11-91C5-7E9C6690FD9D}" srcOrd="1" destOrd="0" presId="urn:microsoft.com/office/officeart/2005/8/layout/orgChart1"/>
    <dgm:cxn modelId="{CA2D85C0-1256-4121-B660-5AADEB687A22}" type="presParOf" srcId="{026B82C2-8585-4E52-BB9F-E54919F22DBA}" destId="{0E87F33D-6EAF-4BA4-B805-3C2CD347D28F}" srcOrd="1" destOrd="0" presId="urn:microsoft.com/office/officeart/2005/8/layout/orgChart1"/>
    <dgm:cxn modelId="{5E6773F6-1984-47FA-BE82-86440531E3B4}" type="presParOf" srcId="{026B82C2-8585-4E52-BB9F-E54919F22DBA}" destId="{8A8B3A73-C702-4693-939F-6D44EDAFA45E}" srcOrd="2" destOrd="0" presId="urn:microsoft.com/office/officeart/2005/8/layout/orgChart1"/>
    <dgm:cxn modelId="{B403505C-F928-4D04-A0C4-718C6D945BE1}" type="presParOf" srcId="{F7ECA7DD-9165-4C40-84BA-CE3B1BD92CEB}" destId="{96D84343-6EE6-41AE-A998-2769E648FED1}" srcOrd="4" destOrd="0" presId="urn:microsoft.com/office/officeart/2005/8/layout/orgChart1"/>
    <dgm:cxn modelId="{4A2981B5-3D41-4A22-9D2F-1D521E54E6CC}" type="presParOf" srcId="{F7ECA7DD-9165-4C40-84BA-CE3B1BD92CEB}" destId="{00BF4851-4FD3-479F-9768-70347AAB5BE4}" srcOrd="5" destOrd="0" presId="urn:microsoft.com/office/officeart/2005/8/layout/orgChart1"/>
    <dgm:cxn modelId="{5A3F52B4-E08A-412B-A7CB-F3969CFCEAE3}" type="presParOf" srcId="{00BF4851-4FD3-479F-9768-70347AAB5BE4}" destId="{F13200B7-516E-4561-A84A-B01F8378FA7D}" srcOrd="0" destOrd="0" presId="urn:microsoft.com/office/officeart/2005/8/layout/orgChart1"/>
    <dgm:cxn modelId="{AD0C918C-2CD9-45CD-B0FB-0484672B4A2D}" type="presParOf" srcId="{F13200B7-516E-4561-A84A-B01F8378FA7D}" destId="{05DE87C0-6A4A-4BD9-864B-0E4993D60C6B}" srcOrd="0" destOrd="0" presId="urn:microsoft.com/office/officeart/2005/8/layout/orgChart1"/>
    <dgm:cxn modelId="{E7CC0A49-C90C-4E32-9E60-91F3A4AD9E4F}" type="presParOf" srcId="{F13200B7-516E-4561-A84A-B01F8378FA7D}" destId="{81FFAB2F-8863-4753-B650-C6A5632AE67F}" srcOrd="1" destOrd="0" presId="urn:microsoft.com/office/officeart/2005/8/layout/orgChart1"/>
    <dgm:cxn modelId="{51258C1B-8514-4B9F-A37D-1223B96C13DE}" type="presParOf" srcId="{00BF4851-4FD3-479F-9768-70347AAB5BE4}" destId="{B5FE17A3-9C34-4AD8-932E-5B76915305FC}" srcOrd="1" destOrd="0" presId="urn:microsoft.com/office/officeart/2005/8/layout/orgChart1"/>
    <dgm:cxn modelId="{18561700-7046-46C7-90CE-ED419DC4CB0A}" type="presParOf" srcId="{00BF4851-4FD3-479F-9768-70347AAB5BE4}" destId="{F75EF4BA-C5F7-4754-81DA-4A15C4F3024A}" srcOrd="2" destOrd="0" presId="urn:microsoft.com/office/officeart/2005/8/layout/orgChart1"/>
    <dgm:cxn modelId="{9FC6BEC6-EDDD-423F-897B-962994151EC0}" type="presParOf" srcId="{F7ECA7DD-9165-4C40-84BA-CE3B1BD92CEB}" destId="{5A08EF17-E8E8-4B8B-9758-930346851044}" srcOrd="6" destOrd="0" presId="urn:microsoft.com/office/officeart/2005/8/layout/orgChart1"/>
    <dgm:cxn modelId="{09AEB6A2-81DC-493F-9AD9-AC382149B88E}" type="presParOf" srcId="{F7ECA7DD-9165-4C40-84BA-CE3B1BD92CEB}" destId="{42705049-66B8-4207-82D9-78ED8BC6BABD}" srcOrd="7" destOrd="0" presId="urn:microsoft.com/office/officeart/2005/8/layout/orgChart1"/>
    <dgm:cxn modelId="{40F6845E-FC70-49AD-9319-7E02672CC813}" type="presParOf" srcId="{42705049-66B8-4207-82D9-78ED8BC6BABD}" destId="{C589FDB4-16C5-4FD4-BCAA-4F09F6556657}" srcOrd="0" destOrd="0" presId="urn:microsoft.com/office/officeart/2005/8/layout/orgChart1"/>
    <dgm:cxn modelId="{B0E5C2D0-B415-4778-9A6D-5999C259D585}" type="presParOf" srcId="{C589FDB4-16C5-4FD4-BCAA-4F09F6556657}" destId="{545B081F-01F8-4919-ABEB-15D5E232990C}" srcOrd="0" destOrd="0" presId="urn:microsoft.com/office/officeart/2005/8/layout/orgChart1"/>
    <dgm:cxn modelId="{4D305F87-4C3D-41DD-822A-33D2F736DB97}" type="presParOf" srcId="{C589FDB4-16C5-4FD4-BCAA-4F09F6556657}" destId="{722AD516-1F9E-4554-B980-27779BB054CE}" srcOrd="1" destOrd="0" presId="urn:microsoft.com/office/officeart/2005/8/layout/orgChart1"/>
    <dgm:cxn modelId="{E8B42DB3-7CA8-4538-8D56-930F32582B98}" type="presParOf" srcId="{42705049-66B8-4207-82D9-78ED8BC6BABD}" destId="{9DB8C789-CFBF-4276-9ED0-717A111B8084}" srcOrd="1" destOrd="0" presId="urn:microsoft.com/office/officeart/2005/8/layout/orgChart1"/>
    <dgm:cxn modelId="{9038F8E8-6FA1-489B-A05E-BD87462DC534}" type="presParOf" srcId="{42705049-66B8-4207-82D9-78ED8BC6BABD}" destId="{C9C5DDA0-FFA0-47B0-AD3C-3A297FD3E940}" srcOrd="2" destOrd="0" presId="urn:microsoft.com/office/officeart/2005/8/layout/orgChart1"/>
    <dgm:cxn modelId="{603403DA-542E-4480-91BC-FBE8AD74ACF8}" type="presParOf" srcId="{F7ECA7DD-9165-4C40-84BA-CE3B1BD92CEB}" destId="{0953723C-B5F2-4DF3-95E4-B4B1AF5B18FB}" srcOrd="8" destOrd="0" presId="urn:microsoft.com/office/officeart/2005/8/layout/orgChart1"/>
    <dgm:cxn modelId="{EC82AAAF-0B1C-41DF-B6CA-F0C8FE0278FD}" type="presParOf" srcId="{F7ECA7DD-9165-4C40-84BA-CE3B1BD92CEB}" destId="{F2F78738-FDC3-45DC-867B-62B27FC4A522}" srcOrd="9" destOrd="0" presId="urn:microsoft.com/office/officeart/2005/8/layout/orgChart1"/>
    <dgm:cxn modelId="{E8769C3E-D7B3-4A09-BD13-0536500CFD98}" type="presParOf" srcId="{F2F78738-FDC3-45DC-867B-62B27FC4A522}" destId="{9DF2DEB0-F2D6-4C3C-B467-05CF4B4287A2}" srcOrd="0" destOrd="0" presId="urn:microsoft.com/office/officeart/2005/8/layout/orgChart1"/>
    <dgm:cxn modelId="{B1B954D5-BAE6-4683-8FFE-9F92379B0D8F}" type="presParOf" srcId="{9DF2DEB0-F2D6-4C3C-B467-05CF4B4287A2}" destId="{1BBE4918-4164-480C-B4B5-AEA37E10C148}" srcOrd="0" destOrd="0" presId="urn:microsoft.com/office/officeart/2005/8/layout/orgChart1"/>
    <dgm:cxn modelId="{FFB95430-915D-4BF6-BCB4-A10F0CA5DB7C}" type="presParOf" srcId="{9DF2DEB0-F2D6-4C3C-B467-05CF4B4287A2}" destId="{5B6FB421-E513-48F4-849E-85A486B3C84B}" srcOrd="1" destOrd="0" presId="urn:microsoft.com/office/officeart/2005/8/layout/orgChart1"/>
    <dgm:cxn modelId="{C48A8C1C-E9BF-4CE8-8852-B6F35B03EA2A}" type="presParOf" srcId="{F2F78738-FDC3-45DC-867B-62B27FC4A522}" destId="{40A3D921-AB44-4D81-9A87-E57D85C516A2}" srcOrd="1" destOrd="0" presId="urn:microsoft.com/office/officeart/2005/8/layout/orgChart1"/>
    <dgm:cxn modelId="{C9F063E0-5013-4CC8-9757-DDC1F1256C13}" type="presParOf" srcId="{F2F78738-FDC3-45DC-867B-62B27FC4A522}" destId="{01F55263-A62A-406C-BCF0-EAF35A8B3697}" srcOrd="2" destOrd="0" presId="urn:microsoft.com/office/officeart/2005/8/layout/orgChart1"/>
    <dgm:cxn modelId="{5130E555-F956-4F49-A5D7-A27849B387AF}" type="presParOf" srcId="{B3033FD1-F0B9-4CEF-BE29-D63DF71E539E}" destId="{D2950293-E755-497E-ACFC-07DB7F9118F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D22F62-B5A0-44E5-AE21-60DB66F8CD3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BC7D56B8-5995-44E7-94C3-6D43BE086EEA}">
      <dgm:prSet/>
      <dgm:spPr>
        <a:ln w="3175"/>
      </dgm:spPr>
      <dgm:t>
        <a:bodyPr/>
        <a:lstStyle/>
        <a:p>
          <a:pPr rtl="0"/>
          <a:r>
            <a:rPr lang="en-GB" dirty="0"/>
            <a:t>Food, Fluid and Nutritional Care Standards </a:t>
          </a:r>
        </a:p>
        <a:p>
          <a:pPr rtl="0"/>
          <a:r>
            <a:rPr lang="en-GB" dirty="0"/>
            <a:t>(2014). </a:t>
          </a:r>
        </a:p>
      </dgm:t>
    </dgm:pt>
    <dgm:pt modelId="{9D406EE6-D3C3-4BE9-84A9-C279E63861E6}" type="parTrans" cxnId="{3F3AA177-F6D7-4653-87A1-AD9DC9B82B79}">
      <dgm:prSet/>
      <dgm:spPr/>
      <dgm:t>
        <a:bodyPr/>
        <a:lstStyle/>
        <a:p>
          <a:endParaRPr lang="en-GB"/>
        </a:p>
      </dgm:t>
    </dgm:pt>
    <dgm:pt modelId="{56509C68-E62C-48DE-ABF9-6C42892FC1A5}" type="sibTrans" cxnId="{3F3AA177-F6D7-4653-87A1-AD9DC9B82B79}">
      <dgm:prSet/>
      <dgm:spPr/>
      <dgm:t>
        <a:bodyPr/>
        <a:lstStyle/>
        <a:p>
          <a:endParaRPr lang="en-GB"/>
        </a:p>
      </dgm:t>
    </dgm:pt>
    <dgm:pt modelId="{34635951-A1E5-480F-997F-CC8BBC859DA4}">
      <dgm:prSet/>
      <dgm:spPr>
        <a:ln w="3175"/>
      </dgm:spPr>
      <dgm:t>
        <a:bodyPr/>
        <a:lstStyle/>
        <a:p>
          <a:pPr rtl="0"/>
          <a:r>
            <a:rPr lang="en-GB" dirty="0"/>
            <a:t>Mandatory.</a:t>
          </a:r>
        </a:p>
      </dgm:t>
    </dgm:pt>
    <dgm:pt modelId="{6B186465-FC03-445F-A2E8-9ED4E8EC9502}" type="parTrans" cxnId="{C45FB787-FE06-4F7A-9D01-C077D46E55C8}">
      <dgm:prSet/>
      <dgm:spPr/>
      <dgm:t>
        <a:bodyPr/>
        <a:lstStyle/>
        <a:p>
          <a:endParaRPr lang="en-GB"/>
        </a:p>
      </dgm:t>
    </dgm:pt>
    <dgm:pt modelId="{87BE0E6C-2BF9-41F3-BF4E-A01BF15BCE3E}" type="sibTrans" cxnId="{C45FB787-FE06-4F7A-9D01-C077D46E55C8}">
      <dgm:prSet/>
      <dgm:spPr/>
      <dgm:t>
        <a:bodyPr/>
        <a:lstStyle/>
        <a:p>
          <a:endParaRPr lang="en-GB"/>
        </a:p>
      </dgm:t>
    </dgm:pt>
    <dgm:pt modelId="{81634BCD-D16A-4A27-862D-9EC6712F6546}">
      <dgm:prSet/>
      <dgm:spPr>
        <a:ln w="3175"/>
      </dgm:spPr>
      <dgm:t>
        <a:bodyPr/>
        <a:lstStyle/>
        <a:p>
          <a:pPr rtl="0"/>
          <a:r>
            <a:rPr lang="en-GB" dirty="0"/>
            <a:t>Provide focus for nutritional care in NHS Scotland.</a:t>
          </a:r>
        </a:p>
      </dgm:t>
    </dgm:pt>
    <dgm:pt modelId="{70957EC2-88F0-4D40-817D-28841DF872FA}" type="parTrans" cxnId="{B118A663-BE01-45A4-B819-848B9396F043}">
      <dgm:prSet/>
      <dgm:spPr/>
      <dgm:t>
        <a:bodyPr/>
        <a:lstStyle/>
        <a:p>
          <a:endParaRPr lang="en-GB"/>
        </a:p>
      </dgm:t>
    </dgm:pt>
    <dgm:pt modelId="{4DD5684F-0421-49CA-BDCD-0D095EDAF29B}" type="sibTrans" cxnId="{B118A663-BE01-45A4-B819-848B9396F043}">
      <dgm:prSet/>
      <dgm:spPr/>
      <dgm:t>
        <a:bodyPr/>
        <a:lstStyle/>
        <a:p>
          <a:endParaRPr lang="en-GB"/>
        </a:p>
      </dgm:t>
    </dgm:pt>
    <dgm:pt modelId="{09E7BA76-5813-4ACC-957B-A615ECD3B4B0}">
      <dgm:prSet/>
      <dgm:spPr>
        <a:ln w="3175"/>
      </dgm:spPr>
      <dgm:t>
        <a:bodyPr/>
        <a:lstStyle/>
        <a:p>
          <a:pPr rtl="0"/>
          <a:r>
            <a:rPr lang="en-GB" i="0" dirty="0"/>
            <a:t>Food in Hospitals – National Catering and Nutrition Specification for Food and Fluid Provision for Hospitals in Scotland </a:t>
          </a:r>
          <a:r>
            <a:rPr lang="en-GB" dirty="0"/>
            <a:t>(Revised 2016). </a:t>
          </a:r>
        </a:p>
      </dgm:t>
    </dgm:pt>
    <dgm:pt modelId="{5D329C3C-AD44-4C35-A0BF-1C10D150DBBA}" type="parTrans" cxnId="{06E9201E-6030-4FA5-9A22-A86440C4B33C}">
      <dgm:prSet/>
      <dgm:spPr/>
      <dgm:t>
        <a:bodyPr/>
        <a:lstStyle/>
        <a:p>
          <a:endParaRPr lang="en-GB"/>
        </a:p>
      </dgm:t>
    </dgm:pt>
    <dgm:pt modelId="{BD53B154-8B24-4B91-8A3A-888CE62338CB}" type="sibTrans" cxnId="{06E9201E-6030-4FA5-9A22-A86440C4B33C}">
      <dgm:prSet/>
      <dgm:spPr/>
      <dgm:t>
        <a:bodyPr/>
        <a:lstStyle/>
        <a:p>
          <a:endParaRPr lang="en-GB"/>
        </a:p>
      </dgm:t>
    </dgm:pt>
    <dgm:pt modelId="{F2D856DE-25BD-44B7-AD70-9C797FB65F19}">
      <dgm:prSet/>
      <dgm:spPr>
        <a:ln w="3175"/>
      </dgm:spPr>
      <dgm:t>
        <a:bodyPr/>
        <a:lstStyle/>
        <a:p>
          <a:pPr rtl="0"/>
          <a:r>
            <a:rPr lang="en-GB" dirty="0"/>
            <a:t>Enables compliance with standards.</a:t>
          </a:r>
        </a:p>
      </dgm:t>
    </dgm:pt>
    <dgm:pt modelId="{E1A17A4C-8AA7-46D1-B340-3424D650647E}" type="parTrans" cxnId="{3E6F9FB0-2A9A-49E7-A9C8-A1A589976389}">
      <dgm:prSet/>
      <dgm:spPr/>
      <dgm:t>
        <a:bodyPr/>
        <a:lstStyle/>
        <a:p>
          <a:endParaRPr lang="en-GB"/>
        </a:p>
      </dgm:t>
    </dgm:pt>
    <dgm:pt modelId="{BBFC1E09-1DAB-4FBB-A8FD-7F605A15A005}" type="sibTrans" cxnId="{3E6F9FB0-2A9A-49E7-A9C8-A1A589976389}">
      <dgm:prSet/>
      <dgm:spPr/>
      <dgm:t>
        <a:bodyPr/>
        <a:lstStyle/>
        <a:p>
          <a:endParaRPr lang="en-GB"/>
        </a:p>
      </dgm:t>
    </dgm:pt>
    <dgm:pt modelId="{628EAAB3-EB4D-42D4-9B21-E1C82929650A}">
      <dgm:prSet/>
      <dgm:spPr>
        <a:ln w="3175"/>
      </dgm:spPr>
      <dgm:t>
        <a:bodyPr/>
        <a:lstStyle/>
        <a:p>
          <a:pPr rtl="0"/>
          <a:r>
            <a:rPr lang="en-GB" dirty="0"/>
            <a:t>Food and nutrient-based standards, guidance on menu planning and therapeutic dietary provision. </a:t>
          </a:r>
        </a:p>
      </dgm:t>
    </dgm:pt>
    <dgm:pt modelId="{65214C37-4D8B-4F48-9657-70EE8C195090}" type="parTrans" cxnId="{BDC606F7-8E41-4DDB-BAE2-834E256FEC23}">
      <dgm:prSet/>
      <dgm:spPr/>
      <dgm:t>
        <a:bodyPr/>
        <a:lstStyle/>
        <a:p>
          <a:endParaRPr lang="en-GB"/>
        </a:p>
      </dgm:t>
    </dgm:pt>
    <dgm:pt modelId="{E05493F2-469E-43CE-88FF-7C257C7A9F02}" type="sibTrans" cxnId="{BDC606F7-8E41-4DDB-BAE2-834E256FEC23}">
      <dgm:prSet/>
      <dgm:spPr/>
      <dgm:t>
        <a:bodyPr/>
        <a:lstStyle/>
        <a:p>
          <a:endParaRPr lang="en-GB"/>
        </a:p>
      </dgm:t>
    </dgm:pt>
    <dgm:pt modelId="{08C8D12E-4A1F-440D-AA59-16ECF4555356}" type="pres">
      <dgm:prSet presAssocID="{CDD22F62-B5A0-44E5-AE21-60DB66F8CD30}" presName="Name0" presStyleCnt="0">
        <dgm:presLayoutVars>
          <dgm:dir/>
          <dgm:animLvl val="lvl"/>
          <dgm:resizeHandles val="exact"/>
        </dgm:presLayoutVars>
      </dgm:prSet>
      <dgm:spPr/>
      <dgm:t>
        <a:bodyPr/>
        <a:lstStyle/>
        <a:p>
          <a:endParaRPr lang="en-GB"/>
        </a:p>
      </dgm:t>
    </dgm:pt>
    <dgm:pt modelId="{1D0735BE-4B96-4CF8-9728-BDFF3410E210}" type="pres">
      <dgm:prSet presAssocID="{BC7D56B8-5995-44E7-94C3-6D43BE086EEA}" presName="linNode" presStyleCnt="0"/>
      <dgm:spPr/>
    </dgm:pt>
    <dgm:pt modelId="{335AD9A9-EBB3-4342-89A0-B0D0444ABB56}" type="pres">
      <dgm:prSet presAssocID="{BC7D56B8-5995-44E7-94C3-6D43BE086EEA}" presName="parentText" presStyleLbl="node1" presStyleIdx="0" presStyleCnt="2" custScaleY="80105">
        <dgm:presLayoutVars>
          <dgm:chMax val="1"/>
          <dgm:bulletEnabled val="1"/>
        </dgm:presLayoutVars>
      </dgm:prSet>
      <dgm:spPr/>
      <dgm:t>
        <a:bodyPr/>
        <a:lstStyle/>
        <a:p>
          <a:endParaRPr lang="en-GB"/>
        </a:p>
      </dgm:t>
    </dgm:pt>
    <dgm:pt modelId="{027008FF-9742-4EEF-AA8F-DAE0097D756E}" type="pres">
      <dgm:prSet presAssocID="{BC7D56B8-5995-44E7-94C3-6D43BE086EEA}" presName="descendantText" presStyleLbl="alignAccFollowNode1" presStyleIdx="0" presStyleCnt="2">
        <dgm:presLayoutVars>
          <dgm:bulletEnabled val="1"/>
        </dgm:presLayoutVars>
      </dgm:prSet>
      <dgm:spPr/>
      <dgm:t>
        <a:bodyPr/>
        <a:lstStyle/>
        <a:p>
          <a:endParaRPr lang="en-GB"/>
        </a:p>
      </dgm:t>
    </dgm:pt>
    <dgm:pt modelId="{92E82D54-01A8-4DFD-9DF5-B8EEA547025E}" type="pres">
      <dgm:prSet presAssocID="{56509C68-E62C-48DE-ABF9-6C42892FC1A5}" presName="sp" presStyleCnt="0"/>
      <dgm:spPr/>
    </dgm:pt>
    <dgm:pt modelId="{FD8E6E85-028D-4C0D-B456-F2343D634EA8}" type="pres">
      <dgm:prSet presAssocID="{09E7BA76-5813-4ACC-957B-A615ECD3B4B0}" presName="linNode" presStyleCnt="0"/>
      <dgm:spPr/>
    </dgm:pt>
    <dgm:pt modelId="{9A7FEE86-038F-4F90-BCCB-3D4FFCDCC20C}" type="pres">
      <dgm:prSet presAssocID="{09E7BA76-5813-4ACC-957B-A615ECD3B4B0}" presName="parentText" presStyleLbl="node1" presStyleIdx="1" presStyleCnt="2">
        <dgm:presLayoutVars>
          <dgm:chMax val="1"/>
          <dgm:bulletEnabled val="1"/>
        </dgm:presLayoutVars>
      </dgm:prSet>
      <dgm:spPr/>
      <dgm:t>
        <a:bodyPr/>
        <a:lstStyle/>
        <a:p>
          <a:endParaRPr lang="en-GB"/>
        </a:p>
      </dgm:t>
    </dgm:pt>
    <dgm:pt modelId="{2F5DA616-DE95-449C-B27B-B7741D1C0DB6}" type="pres">
      <dgm:prSet presAssocID="{09E7BA76-5813-4ACC-957B-A615ECD3B4B0}" presName="descendantText" presStyleLbl="alignAccFollowNode1" presStyleIdx="1" presStyleCnt="2">
        <dgm:presLayoutVars>
          <dgm:bulletEnabled val="1"/>
        </dgm:presLayoutVars>
      </dgm:prSet>
      <dgm:spPr/>
      <dgm:t>
        <a:bodyPr/>
        <a:lstStyle/>
        <a:p>
          <a:endParaRPr lang="en-GB"/>
        </a:p>
      </dgm:t>
    </dgm:pt>
  </dgm:ptLst>
  <dgm:cxnLst>
    <dgm:cxn modelId="{C45FB787-FE06-4F7A-9D01-C077D46E55C8}" srcId="{BC7D56B8-5995-44E7-94C3-6D43BE086EEA}" destId="{34635951-A1E5-480F-997F-CC8BBC859DA4}" srcOrd="0" destOrd="0" parTransId="{6B186465-FC03-445F-A2E8-9ED4E8EC9502}" sibTransId="{87BE0E6C-2BF9-41F3-BF4E-A01BF15BCE3E}"/>
    <dgm:cxn modelId="{33FD93FC-47F6-43E2-9619-44BB1098DADA}" type="presOf" srcId="{CDD22F62-B5A0-44E5-AE21-60DB66F8CD30}" destId="{08C8D12E-4A1F-440D-AA59-16ECF4555356}" srcOrd="0" destOrd="0" presId="urn:microsoft.com/office/officeart/2005/8/layout/vList5"/>
    <dgm:cxn modelId="{B4329901-EAFF-44F4-8951-73F9ABCFDF14}" type="presOf" srcId="{F2D856DE-25BD-44B7-AD70-9C797FB65F19}" destId="{2F5DA616-DE95-449C-B27B-B7741D1C0DB6}" srcOrd="0" destOrd="0" presId="urn:microsoft.com/office/officeart/2005/8/layout/vList5"/>
    <dgm:cxn modelId="{2BEB00B7-C85C-4DC7-9D85-762A8B83A7CC}" type="presOf" srcId="{34635951-A1E5-480F-997F-CC8BBC859DA4}" destId="{027008FF-9742-4EEF-AA8F-DAE0097D756E}" srcOrd="0" destOrd="0" presId="urn:microsoft.com/office/officeart/2005/8/layout/vList5"/>
    <dgm:cxn modelId="{9C6862E0-86C3-49E6-A90E-6A66034213A2}" type="presOf" srcId="{BC7D56B8-5995-44E7-94C3-6D43BE086EEA}" destId="{335AD9A9-EBB3-4342-89A0-B0D0444ABB56}" srcOrd="0" destOrd="0" presId="urn:microsoft.com/office/officeart/2005/8/layout/vList5"/>
    <dgm:cxn modelId="{2F3E86C2-4D53-43D9-9438-FE7780CE1BD9}" type="presOf" srcId="{09E7BA76-5813-4ACC-957B-A615ECD3B4B0}" destId="{9A7FEE86-038F-4F90-BCCB-3D4FFCDCC20C}" srcOrd="0" destOrd="0" presId="urn:microsoft.com/office/officeart/2005/8/layout/vList5"/>
    <dgm:cxn modelId="{3E6F9FB0-2A9A-49E7-A9C8-A1A589976389}" srcId="{09E7BA76-5813-4ACC-957B-A615ECD3B4B0}" destId="{F2D856DE-25BD-44B7-AD70-9C797FB65F19}" srcOrd="0" destOrd="0" parTransId="{E1A17A4C-8AA7-46D1-B340-3424D650647E}" sibTransId="{BBFC1E09-1DAB-4FBB-A8FD-7F605A15A005}"/>
    <dgm:cxn modelId="{BDC606F7-8E41-4DDB-BAE2-834E256FEC23}" srcId="{09E7BA76-5813-4ACC-957B-A615ECD3B4B0}" destId="{628EAAB3-EB4D-42D4-9B21-E1C82929650A}" srcOrd="1" destOrd="0" parTransId="{65214C37-4D8B-4F48-9657-70EE8C195090}" sibTransId="{E05493F2-469E-43CE-88FF-7C257C7A9F02}"/>
    <dgm:cxn modelId="{06E9201E-6030-4FA5-9A22-A86440C4B33C}" srcId="{CDD22F62-B5A0-44E5-AE21-60DB66F8CD30}" destId="{09E7BA76-5813-4ACC-957B-A615ECD3B4B0}" srcOrd="1" destOrd="0" parTransId="{5D329C3C-AD44-4C35-A0BF-1C10D150DBBA}" sibTransId="{BD53B154-8B24-4B91-8A3A-888CE62338CB}"/>
    <dgm:cxn modelId="{4C5F98B5-81A8-42A2-8953-70AAFD07ED30}" type="presOf" srcId="{628EAAB3-EB4D-42D4-9B21-E1C82929650A}" destId="{2F5DA616-DE95-449C-B27B-B7741D1C0DB6}" srcOrd="0" destOrd="1" presId="urn:microsoft.com/office/officeart/2005/8/layout/vList5"/>
    <dgm:cxn modelId="{B118A663-BE01-45A4-B819-848B9396F043}" srcId="{BC7D56B8-5995-44E7-94C3-6D43BE086EEA}" destId="{81634BCD-D16A-4A27-862D-9EC6712F6546}" srcOrd="1" destOrd="0" parTransId="{70957EC2-88F0-4D40-817D-28841DF872FA}" sibTransId="{4DD5684F-0421-49CA-BDCD-0D095EDAF29B}"/>
    <dgm:cxn modelId="{5B9076AA-5152-4D2A-9507-4C36698FB7CE}" type="presOf" srcId="{81634BCD-D16A-4A27-862D-9EC6712F6546}" destId="{027008FF-9742-4EEF-AA8F-DAE0097D756E}" srcOrd="0" destOrd="1" presId="urn:microsoft.com/office/officeart/2005/8/layout/vList5"/>
    <dgm:cxn modelId="{3F3AA177-F6D7-4653-87A1-AD9DC9B82B79}" srcId="{CDD22F62-B5A0-44E5-AE21-60DB66F8CD30}" destId="{BC7D56B8-5995-44E7-94C3-6D43BE086EEA}" srcOrd="0" destOrd="0" parTransId="{9D406EE6-D3C3-4BE9-84A9-C279E63861E6}" sibTransId="{56509C68-E62C-48DE-ABF9-6C42892FC1A5}"/>
    <dgm:cxn modelId="{0A038236-D418-4C48-BE92-5BA76BF71404}" type="presParOf" srcId="{08C8D12E-4A1F-440D-AA59-16ECF4555356}" destId="{1D0735BE-4B96-4CF8-9728-BDFF3410E210}" srcOrd="0" destOrd="0" presId="urn:microsoft.com/office/officeart/2005/8/layout/vList5"/>
    <dgm:cxn modelId="{44F0021F-3E0C-4CDD-8050-18EA66705451}" type="presParOf" srcId="{1D0735BE-4B96-4CF8-9728-BDFF3410E210}" destId="{335AD9A9-EBB3-4342-89A0-B0D0444ABB56}" srcOrd="0" destOrd="0" presId="urn:microsoft.com/office/officeart/2005/8/layout/vList5"/>
    <dgm:cxn modelId="{9AE6BA6F-1AB5-4F8F-9D7B-77CBA49F7074}" type="presParOf" srcId="{1D0735BE-4B96-4CF8-9728-BDFF3410E210}" destId="{027008FF-9742-4EEF-AA8F-DAE0097D756E}" srcOrd="1" destOrd="0" presId="urn:microsoft.com/office/officeart/2005/8/layout/vList5"/>
    <dgm:cxn modelId="{5978A2E3-7A68-4CC4-B7BD-CEEC5E25DD8B}" type="presParOf" srcId="{08C8D12E-4A1F-440D-AA59-16ECF4555356}" destId="{92E82D54-01A8-4DFD-9DF5-B8EEA547025E}" srcOrd="1" destOrd="0" presId="urn:microsoft.com/office/officeart/2005/8/layout/vList5"/>
    <dgm:cxn modelId="{ABBB86A5-0562-4DB3-9381-1D8B5CF020D7}" type="presParOf" srcId="{08C8D12E-4A1F-440D-AA59-16ECF4555356}" destId="{FD8E6E85-028D-4C0D-B456-F2343D634EA8}" srcOrd="2" destOrd="0" presId="urn:microsoft.com/office/officeart/2005/8/layout/vList5"/>
    <dgm:cxn modelId="{683ACF3E-8B3A-40CC-B58C-ACD84F7F418D}" type="presParOf" srcId="{FD8E6E85-028D-4C0D-B456-F2343D634EA8}" destId="{9A7FEE86-038F-4F90-BCCB-3D4FFCDCC20C}" srcOrd="0" destOrd="0" presId="urn:microsoft.com/office/officeart/2005/8/layout/vList5"/>
    <dgm:cxn modelId="{4C0E376D-ABCA-4C19-B1ED-ED82C5931348}" type="presParOf" srcId="{FD8E6E85-028D-4C0D-B456-F2343D634EA8}" destId="{2F5DA616-DE95-449C-B27B-B7741D1C0DB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02316-CD62-40FB-B840-2B5B09362A8F}">
      <dsp:nvSpPr>
        <dsp:cNvPr id="0" name=""/>
        <dsp:cNvSpPr/>
      </dsp:nvSpPr>
      <dsp:spPr>
        <a:xfrm>
          <a:off x="0" y="826911"/>
          <a:ext cx="8229600" cy="1984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rtl="0">
            <a:lnSpc>
              <a:spcPct val="90000"/>
            </a:lnSpc>
            <a:spcBef>
              <a:spcPct val="0"/>
            </a:spcBef>
            <a:spcAft>
              <a:spcPct val="15000"/>
            </a:spcAft>
            <a:buChar char="••"/>
          </a:pPr>
          <a:r>
            <a:rPr lang="en-GB" sz="1400" kern="1200" dirty="0"/>
            <a:t>Brings together EU rules on general food labelling and nutrition labelling into one piece of legislation.</a:t>
          </a:r>
        </a:p>
        <a:p>
          <a:pPr marL="114300" lvl="1" indent="-114300" algn="l" defTabSz="622300" rtl="0">
            <a:lnSpc>
              <a:spcPct val="90000"/>
            </a:lnSpc>
            <a:spcBef>
              <a:spcPct val="0"/>
            </a:spcBef>
            <a:spcAft>
              <a:spcPct val="15000"/>
            </a:spcAft>
            <a:buChar char="••"/>
          </a:pPr>
          <a:r>
            <a:rPr lang="en-GB" sz="1400" kern="1200" dirty="0"/>
            <a:t>Most legal requirements of this directive (including allergen information) came into force in December 2014.</a:t>
          </a:r>
        </a:p>
        <a:p>
          <a:pPr marL="228600" lvl="2" indent="-114300" algn="l" defTabSz="622300" rtl="0">
            <a:lnSpc>
              <a:spcPct val="90000"/>
            </a:lnSpc>
            <a:spcBef>
              <a:spcPct val="0"/>
            </a:spcBef>
            <a:spcAft>
              <a:spcPct val="15000"/>
            </a:spcAft>
            <a:buChar char="••"/>
          </a:pPr>
          <a:r>
            <a:rPr lang="en-GB" sz="1400" kern="1200" dirty="0"/>
            <a:t>BDA Food Services Specialist Group &amp; Hospital Caterers Association toolkit addressing food allergies/intolerances within healthcare catering settings. </a:t>
          </a:r>
        </a:p>
        <a:p>
          <a:pPr marL="114300" lvl="1" indent="-114300" algn="l" defTabSz="622300" rtl="0">
            <a:lnSpc>
              <a:spcPct val="90000"/>
            </a:lnSpc>
            <a:spcBef>
              <a:spcPct val="0"/>
            </a:spcBef>
            <a:spcAft>
              <a:spcPct val="15000"/>
            </a:spcAft>
            <a:buChar char="••"/>
          </a:pPr>
          <a:r>
            <a:rPr lang="en-GB" sz="1400" kern="1200" dirty="0"/>
            <a:t>Mandatory nutrition declarations for most pre-packed foods came into force in December 2016</a:t>
          </a:r>
        </a:p>
      </dsp:txBody>
      <dsp:txXfrm>
        <a:off x="0" y="826911"/>
        <a:ext cx="8229600" cy="1984500"/>
      </dsp:txXfrm>
    </dsp:sp>
    <dsp:sp modelId="{7874E3D8-D06C-4E48-8C36-91A3AE74FE70}">
      <dsp:nvSpPr>
        <dsp:cNvPr id="0" name=""/>
        <dsp:cNvSpPr/>
      </dsp:nvSpPr>
      <dsp:spPr>
        <a:xfrm>
          <a:off x="411480" y="280063"/>
          <a:ext cx="5760720" cy="753487"/>
        </a:xfrm>
        <a:prstGeom prst="roundRect">
          <a:avLst/>
        </a:prstGeom>
        <a:solidFill>
          <a:schemeClr val="accen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22300" rtl="0">
            <a:lnSpc>
              <a:spcPct val="90000"/>
            </a:lnSpc>
            <a:spcBef>
              <a:spcPct val="0"/>
            </a:spcBef>
            <a:spcAft>
              <a:spcPct val="35000"/>
            </a:spcAft>
          </a:pPr>
          <a:r>
            <a:rPr lang="en-GB" sz="1400" b="1" kern="1200" dirty="0"/>
            <a:t>Labelling</a:t>
          </a:r>
          <a:r>
            <a:rPr lang="en-GB" sz="1400" kern="1200" dirty="0"/>
            <a:t> [</a:t>
          </a:r>
          <a:r>
            <a:rPr lang="en-GB" sz="1400" i="1" kern="1200" dirty="0"/>
            <a:t>Food Information to Consumers (FIR) (The European Parliament and the Council of the European Union, 2011)].</a:t>
          </a:r>
          <a:r>
            <a:rPr lang="en-GB" sz="1400" kern="1200" dirty="0"/>
            <a:t> </a:t>
          </a:r>
        </a:p>
      </dsp:txBody>
      <dsp:txXfrm>
        <a:off x="448262" y="316845"/>
        <a:ext cx="5687156" cy="679923"/>
      </dsp:txXfrm>
    </dsp:sp>
    <dsp:sp modelId="{AF50D78D-586F-445D-B6A7-3E0C073FA83E}">
      <dsp:nvSpPr>
        <dsp:cNvPr id="0" name=""/>
        <dsp:cNvSpPr/>
      </dsp:nvSpPr>
      <dsp:spPr>
        <a:xfrm>
          <a:off x="0" y="3365018"/>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F07C1A-5E4D-449A-9338-850AA49E86F0}">
      <dsp:nvSpPr>
        <dsp:cNvPr id="0" name=""/>
        <dsp:cNvSpPr/>
      </dsp:nvSpPr>
      <dsp:spPr>
        <a:xfrm>
          <a:off x="411480" y="2887011"/>
          <a:ext cx="5760720" cy="684647"/>
        </a:xfrm>
        <a:prstGeom prst="roundRect">
          <a:avLst/>
        </a:prstGeom>
        <a:solidFill>
          <a:schemeClr val="accen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22300" rtl="0">
            <a:lnSpc>
              <a:spcPct val="90000"/>
            </a:lnSpc>
            <a:spcBef>
              <a:spcPct val="0"/>
            </a:spcBef>
            <a:spcAft>
              <a:spcPct val="35000"/>
            </a:spcAft>
          </a:pPr>
          <a:r>
            <a:rPr lang="en-GB" sz="1400" b="1" kern="1200" dirty="0" err="1"/>
            <a:t>Eatwell</a:t>
          </a:r>
          <a:r>
            <a:rPr lang="en-GB" sz="1400" b="1" kern="1200" dirty="0"/>
            <a:t> Plate replaced by the </a:t>
          </a:r>
          <a:r>
            <a:rPr lang="en-GB" sz="1400" b="1" kern="1200" dirty="0" err="1"/>
            <a:t>Eatwell</a:t>
          </a:r>
          <a:r>
            <a:rPr lang="en-GB" sz="1400" b="1" kern="1200" dirty="0"/>
            <a:t> Guide in March 2016.</a:t>
          </a:r>
        </a:p>
      </dsp:txBody>
      <dsp:txXfrm>
        <a:off x="444902" y="2920433"/>
        <a:ext cx="5693876" cy="617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3723C-B5F2-4DF3-95E4-B4B1AF5B18FB}">
      <dsp:nvSpPr>
        <dsp:cNvPr id="0" name=""/>
        <dsp:cNvSpPr/>
      </dsp:nvSpPr>
      <dsp:spPr>
        <a:xfrm>
          <a:off x="4264192" y="1207160"/>
          <a:ext cx="3531368" cy="1242764"/>
        </a:xfrm>
        <a:custGeom>
          <a:avLst/>
          <a:gdLst/>
          <a:ahLst/>
          <a:cxnLst/>
          <a:rect l="0" t="0" r="0" b="0"/>
          <a:pathLst>
            <a:path>
              <a:moveTo>
                <a:pt x="0" y="0"/>
              </a:moveTo>
              <a:lnTo>
                <a:pt x="0" y="1095192"/>
              </a:lnTo>
              <a:lnTo>
                <a:pt x="3531368" y="1095192"/>
              </a:lnTo>
              <a:lnTo>
                <a:pt x="3531368" y="1242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08EF17-E8E8-4B8B-9758-930346851044}">
      <dsp:nvSpPr>
        <dsp:cNvPr id="0" name=""/>
        <dsp:cNvSpPr/>
      </dsp:nvSpPr>
      <dsp:spPr>
        <a:xfrm>
          <a:off x="4264192" y="1207160"/>
          <a:ext cx="1830780" cy="1242764"/>
        </a:xfrm>
        <a:custGeom>
          <a:avLst/>
          <a:gdLst/>
          <a:ahLst/>
          <a:cxnLst/>
          <a:rect l="0" t="0" r="0" b="0"/>
          <a:pathLst>
            <a:path>
              <a:moveTo>
                <a:pt x="0" y="0"/>
              </a:moveTo>
              <a:lnTo>
                <a:pt x="0" y="1095192"/>
              </a:lnTo>
              <a:lnTo>
                <a:pt x="1830780" y="1095192"/>
              </a:lnTo>
              <a:lnTo>
                <a:pt x="1830780" y="1242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D84343-6EE6-41AE-A998-2769E648FED1}">
      <dsp:nvSpPr>
        <dsp:cNvPr id="0" name=""/>
        <dsp:cNvSpPr/>
      </dsp:nvSpPr>
      <dsp:spPr>
        <a:xfrm>
          <a:off x="4210621" y="1207160"/>
          <a:ext cx="91440" cy="1242764"/>
        </a:xfrm>
        <a:custGeom>
          <a:avLst/>
          <a:gdLst/>
          <a:ahLst/>
          <a:cxnLst/>
          <a:rect l="0" t="0" r="0" b="0"/>
          <a:pathLst>
            <a:path>
              <a:moveTo>
                <a:pt x="53570" y="0"/>
              </a:moveTo>
              <a:lnTo>
                <a:pt x="53570" y="1095192"/>
              </a:lnTo>
              <a:lnTo>
                <a:pt x="45720" y="1095192"/>
              </a:lnTo>
              <a:lnTo>
                <a:pt x="45720" y="1242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3AD08F-4D57-41D8-820C-770D50A1C40F}">
      <dsp:nvSpPr>
        <dsp:cNvPr id="0" name=""/>
        <dsp:cNvSpPr/>
      </dsp:nvSpPr>
      <dsp:spPr>
        <a:xfrm>
          <a:off x="2417710" y="1207160"/>
          <a:ext cx="1846481" cy="1242764"/>
        </a:xfrm>
        <a:custGeom>
          <a:avLst/>
          <a:gdLst/>
          <a:ahLst/>
          <a:cxnLst/>
          <a:rect l="0" t="0" r="0" b="0"/>
          <a:pathLst>
            <a:path>
              <a:moveTo>
                <a:pt x="1846481" y="0"/>
              </a:moveTo>
              <a:lnTo>
                <a:pt x="1846481" y="1095192"/>
              </a:lnTo>
              <a:lnTo>
                <a:pt x="0" y="1095192"/>
              </a:lnTo>
              <a:lnTo>
                <a:pt x="0" y="1242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1F3078-D261-4B05-8E24-69C2258001CE}">
      <dsp:nvSpPr>
        <dsp:cNvPr id="0" name=""/>
        <dsp:cNvSpPr/>
      </dsp:nvSpPr>
      <dsp:spPr>
        <a:xfrm>
          <a:off x="717122" y="1207160"/>
          <a:ext cx="3547069" cy="1242764"/>
        </a:xfrm>
        <a:custGeom>
          <a:avLst/>
          <a:gdLst/>
          <a:ahLst/>
          <a:cxnLst/>
          <a:rect l="0" t="0" r="0" b="0"/>
          <a:pathLst>
            <a:path>
              <a:moveTo>
                <a:pt x="3547069" y="0"/>
              </a:moveTo>
              <a:lnTo>
                <a:pt x="3547069" y="1095192"/>
              </a:lnTo>
              <a:lnTo>
                <a:pt x="0" y="1095192"/>
              </a:lnTo>
              <a:lnTo>
                <a:pt x="0" y="1242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7C831-4C8E-46E8-8CB0-4C5B48B4EA23}">
      <dsp:nvSpPr>
        <dsp:cNvPr id="0" name=""/>
        <dsp:cNvSpPr/>
      </dsp:nvSpPr>
      <dsp:spPr>
        <a:xfrm>
          <a:off x="15701" y="452998"/>
          <a:ext cx="8496981" cy="754161"/>
        </a:xfrm>
        <a:prstGeom prst="rect">
          <a:avLst/>
        </a:prstGeom>
        <a:solidFill>
          <a:schemeClr val="accen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600" b="1" kern="1200" dirty="0"/>
            <a:t>Nutrition and Catering Standards for Food and Fluid Provision for Hospital Inpatients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600" kern="1200" dirty="0"/>
            <a:t>Made mandatory in 2012, its implementation is facilitated by:</a:t>
          </a:r>
        </a:p>
      </dsp:txBody>
      <dsp:txXfrm>
        <a:off x="15701" y="452998"/>
        <a:ext cx="8496981" cy="754161"/>
      </dsp:txXfrm>
    </dsp:sp>
    <dsp:sp modelId="{8B58EA41-3817-4FD8-80A5-3A56E4FAF380}">
      <dsp:nvSpPr>
        <dsp:cNvPr id="0" name=""/>
        <dsp:cNvSpPr/>
      </dsp:nvSpPr>
      <dsp:spPr>
        <a:xfrm>
          <a:off x="14399" y="2449924"/>
          <a:ext cx="1405444" cy="1111994"/>
        </a:xfrm>
        <a:prstGeom prst="rect">
          <a:avLst/>
        </a:prstGeom>
        <a:solidFill>
          <a:schemeClr val="accen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GB" sz="900" b="1" kern="1200" dirty="0"/>
            <a:t>USING NUTRITIONALLY ANALYSED RECIPES </a:t>
          </a:r>
        </a:p>
        <a:p>
          <a:pPr lvl="0" algn="ctr" defTabSz="400050" rtl="0">
            <a:lnSpc>
              <a:spcPct val="90000"/>
            </a:lnSpc>
            <a:spcBef>
              <a:spcPct val="0"/>
            </a:spcBef>
            <a:spcAft>
              <a:spcPct val="35000"/>
            </a:spcAft>
          </a:pPr>
          <a:r>
            <a:rPr lang="en-GB" sz="1000" kern="1200" dirty="0"/>
            <a:t>that meet standards to devise menus</a:t>
          </a:r>
        </a:p>
      </dsp:txBody>
      <dsp:txXfrm>
        <a:off x="14399" y="2449924"/>
        <a:ext cx="1405444" cy="1111994"/>
      </dsp:txXfrm>
    </dsp:sp>
    <dsp:sp modelId="{2097E572-B774-442F-B8B9-F3F749C6578C}">
      <dsp:nvSpPr>
        <dsp:cNvPr id="0" name=""/>
        <dsp:cNvSpPr/>
      </dsp:nvSpPr>
      <dsp:spPr>
        <a:xfrm>
          <a:off x="1714988" y="2449924"/>
          <a:ext cx="1405444" cy="1101517"/>
        </a:xfrm>
        <a:prstGeom prst="rect">
          <a:avLst/>
        </a:prstGeom>
        <a:solidFill>
          <a:schemeClr val="accen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GB" sz="900" b="1" kern="1200" dirty="0"/>
            <a:t>INTRODUCING NEW AND REVISED RECIPES </a:t>
          </a:r>
        </a:p>
        <a:p>
          <a:pPr lvl="0" algn="ctr" defTabSz="400050" rtl="0">
            <a:lnSpc>
              <a:spcPct val="90000"/>
            </a:lnSpc>
            <a:spcBef>
              <a:spcPct val="0"/>
            </a:spcBef>
            <a:spcAft>
              <a:spcPct val="35000"/>
            </a:spcAft>
          </a:pPr>
          <a:r>
            <a:rPr lang="en-GB" sz="1000" kern="1200" dirty="0"/>
            <a:t>at intervals following piloting and evaluation</a:t>
          </a:r>
        </a:p>
      </dsp:txBody>
      <dsp:txXfrm>
        <a:off x="1714988" y="2449924"/>
        <a:ext cx="1405444" cy="1101517"/>
      </dsp:txXfrm>
    </dsp:sp>
    <dsp:sp modelId="{05DE87C0-6A4A-4BD9-864B-0E4993D60C6B}">
      <dsp:nvSpPr>
        <dsp:cNvPr id="0" name=""/>
        <dsp:cNvSpPr/>
      </dsp:nvSpPr>
      <dsp:spPr>
        <a:xfrm>
          <a:off x="3415576" y="2449924"/>
          <a:ext cx="1681530" cy="1106394"/>
        </a:xfrm>
        <a:prstGeom prst="rect">
          <a:avLst/>
        </a:prstGeom>
        <a:solidFill>
          <a:schemeClr val="accen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GB" sz="900" b="1" kern="1200" dirty="0"/>
            <a:t>PATIENT SATISFACTION SURVEYS  + ACCREDITED NUTRITION &amp; FOOD SKILLS MODULE </a:t>
          </a:r>
        </a:p>
        <a:p>
          <a:pPr lvl="0" algn="ctr" defTabSz="400050" rtl="0">
            <a:lnSpc>
              <a:spcPct val="90000"/>
            </a:lnSpc>
            <a:spcBef>
              <a:spcPct val="0"/>
            </a:spcBef>
            <a:spcAft>
              <a:spcPct val="35000"/>
            </a:spcAft>
          </a:pPr>
          <a:r>
            <a:rPr lang="en-GB" sz="1000" kern="1200" dirty="0"/>
            <a:t>for  ward-based food service staff. </a:t>
          </a:r>
        </a:p>
      </dsp:txBody>
      <dsp:txXfrm>
        <a:off x="3415576" y="2449924"/>
        <a:ext cx="1681530" cy="1106394"/>
      </dsp:txXfrm>
    </dsp:sp>
    <dsp:sp modelId="{545B081F-01F8-4919-ABEB-15D5E232990C}">
      <dsp:nvSpPr>
        <dsp:cNvPr id="0" name=""/>
        <dsp:cNvSpPr/>
      </dsp:nvSpPr>
      <dsp:spPr>
        <a:xfrm>
          <a:off x="5392250" y="2449924"/>
          <a:ext cx="1405444" cy="1151361"/>
        </a:xfrm>
        <a:prstGeom prst="rect">
          <a:avLst/>
        </a:prstGeom>
        <a:solidFill>
          <a:schemeClr val="accen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GB" sz="900" b="1" kern="1200" dirty="0"/>
            <a:t> ALL WALES NUTRITION COORDINATORS GROUP </a:t>
          </a:r>
        </a:p>
        <a:p>
          <a:pPr lvl="0" algn="ctr" defTabSz="400050" rtl="0">
            <a:lnSpc>
              <a:spcPct val="90000"/>
            </a:lnSpc>
            <a:spcBef>
              <a:spcPct val="0"/>
            </a:spcBef>
            <a:spcAft>
              <a:spcPct val="35000"/>
            </a:spcAft>
          </a:pPr>
          <a:r>
            <a:rPr lang="en-GB" sz="900" kern="1200" dirty="0"/>
            <a:t>(</a:t>
          </a:r>
          <a:r>
            <a:rPr lang="en-GB" sz="1000" kern="1200" dirty="0"/>
            <a:t>Nursing + Dietetic  + Catering)  which monitors implementation of nutrition care pathway and standards. </a:t>
          </a:r>
        </a:p>
      </dsp:txBody>
      <dsp:txXfrm>
        <a:off x="5392250" y="2449924"/>
        <a:ext cx="1405444" cy="1151361"/>
      </dsp:txXfrm>
    </dsp:sp>
    <dsp:sp modelId="{1BBE4918-4164-480C-B4B5-AEA37E10C148}">
      <dsp:nvSpPr>
        <dsp:cNvPr id="0" name=""/>
        <dsp:cNvSpPr/>
      </dsp:nvSpPr>
      <dsp:spPr>
        <a:xfrm>
          <a:off x="7092838" y="2449924"/>
          <a:ext cx="1405444" cy="1178655"/>
        </a:xfrm>
        <a:prstGeom prst="rect">
          <a:avLst/>
        </a:prstGeom>
        <a:solidFill>
          <a:schemeClr val="accent1">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GB" sz="1000" b="1" kern="1200" dirty="0"/>
            <a:t>LEAD DIETITIAN ROLE</a:t>
          </a:r>
        </a:p>
        <a:p>
          <a:pPr lvl="0" algn="ctr" defTabSz="444500" rtl="0">
            <a:lnSpc>
              <a:spcPct val="90000"/>
            </a:lnSpc>
            <a:spcBef>
              <a:spcPct val="0"/>
            </a:spcBef>
            <a:spcAft>
              <a:spcPct val="35000"/>
            </a:spcAft>
          </a:pPr>
          <a:r>
            <a:rPr lang="en-GB" sz="1000" kern="1200" dirty="0"/>
            <a:t>within the NHS Wales food procurement service</a:t>
          </a:r>
        </a:p>
      </dsp:txBody>
      <dsp:txXfrm>
        <a:off x="7092838" y="2449924"/>
        <a:ext cx="1405444" cy="117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F485AE2-43FE-DE42-9F28-502F074BD1B8}" type="datetimeFigureOut">
              <a:rPr lang="en-US" smtClean="0"/>
              <a:t>11/2/2017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41C34F9-6BE1-6141-B761-36B82FB64E61}" type="slidenum">
              <a:rPr lang="en-US" smtClean="0"/>
              <a:t>‹#›</a:t>
            </a:fld>
            <a:endParaRPr lang="en-US"/>
          </a:p>
        </p:txBody>
      </p:sp>
    </p:spTree>
    <p:extLst>
      <p:ext uri="{BB962C8B-B14F-4D97-AF65-F5344CB8AC3E}">
        <p14:creationId xmlns:p14="http://schemas.microsoft.com/office/powerpoint/2010/main" val="3332819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E3588E-A6C9-204A-89BD-AFFFC8B11CD3}" type="datetimeFigureOut">
              <a:rPr lang="en-US" smtClean="0"/>
              <a:t>11/2/2017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0142-E816-E04F-81F8-900E3FE0C34C}" type="slidenum">
              <a:rPr lang="en-US" smtClean="0"/>
              <a:t>‹#›</a:t>
            </a:fld>
            <a:endParaRPr lang="en-US"/>
          </a:p>
        </p:txBody>
      </p:sp>
    </p:spTree>
    <p:extLst>
      <p:ext uri="{BB962C8B-B14F-4D97-AF65-F5344CB8AC3E}">
        <p14:creationId xmlns:p14="http://schemas.microsoft.com/office/powerpoint/2010/main" val="32925365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Chapter leads were a combination</a:t>
            </a:r>
            <a:r>
              <a:rPr lang="en-GB" baseline="0" dirty="0"/>
              <a:t> of BDA dietitians and 2 HCA reps. Re[presentation from both NHS and industry all working within food services. </a:t>
            </a:r>
          </a:p>
          <a:p>
            <a:r>
              <a:rPr lang="en-GB" baseline="0" dirty="0"/>
              <a:t>Content reviewers required to keep an eye on </a:t>
            </a:r>
            <a:r>
              <a:rPr lang="en-GB" baseline="0" dirty="0" err="1"/>
              <a:t>consisteny</a:t>
            </a:r>
            <a:r>
              <a:rPr lang="en-GB" baseline="0" dirty="0"/>
              <a:t> as the chapters were revised</a:t>
            </a:r>
          </a:p>
          <a:p>
            <a:r>
              <a:rPr lang="en-GB" baseline="0" dirty="0"/>
              <a:t>Critical readers ought in towards the end.</a:t>
            </a:r>
          </a:p>
          <a:p>
            <a:r>
              <a:rPr lang="en-GB" baseline="0" dirty="0"/>
              <a:t>Used fresh eyes during the process so different people bought in through the process when chapter leads started to become blinded by their words. </a:t>
            </a:r>
            <a:endParaRPr lang="en-GB" dirty="0"/>
          </a:p>
        </p:txBody>
      </p:sp>
      <p:sp>
        <p:nvSpPr>
          <p:cNvPr id="4" name="Slide Number Placeholder 3"/>
          <p:cNvSpPr>
            <a:spLocks noGrp="1"/>
          </p:cNvSpPr>
          <p:nvPr>
            <p:ph type="sldNum" sz="quarter" idx="10"/>
          </p:nvPr>
        </p:nvSpPr>
        <p:spPr/>
        <p:txBody>
          <a:bodyPr/>
          <a:lstStyle/>
          <a:p>
            <a:fld id="{EB3A0142-E816-E04F-81F8-900E3FE0C34C}" type="slidenum">
              <a:rPr lang="en-US" smtClean="0"/>
              <a:t>5</a:t>
            </a:fld>
            <a:endParaRPr lang="en-US"/>
          </a:p>
        </p:txBody>
      </p:sp>
    </p:spTree>
    <p:extLst>
      <p:ext uri="{BB962C8B-B14F-4D97-AF65-F5344CB8AC3E}">
        <p14:creationId xmlns:p14="http://schemas.microsoft.com/office/powerpoint/2010/main" val="1078683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It is not hard to see why H&amp;W has become a key focus for the NHS in recent years. </a:t>
            </a:r>
          </a:p>
          <a:p>
            <a:pPr algn="just"/>
            <a:endParaRPr lang="en-GB" dirty="0"/>
          </a:p>
          <a:p>
            <a:pPr algn="just"/>
            <a:r>
              <a:rPr lang="en-GB" dirty="0"/>
              <a:t>Statistics looking at the prevalence of overweight and obesity both in the general public and within the NHS along with the consequences of these figures on individual health and the health of the NHS make grave reading. </a:t>
            </a:r>
          </a:p>
          <a:p>
            <a:pPr algn="just"/>
            <a:endParaRPr lang="en-GB" dirty="0"/>
          </a:p>
          <a:p>
            <a:pPr algn="just"/>
            <a:r>
              <a:rPr lang="en-GB" dirty="0"/>
              <a:t>As this infographic shows, which is taken from the new Digest, around 700,000 NHS staff are obese, and the NHS spends around £6.1 billion on obesity related costs and estimates but the cost of obesity on the wider economy at £27billion per year. </a:t>
            </a:r>
          </a:p>
          <a:p>
            <a:endParaRPr lang="en-GB" dirty="0"/>
          </a:p>
        </p:txBody>
      </p:sp>
      <p:sp>
        <p:nvSpPr>
          <p:cNvPr id="4" name="Slide Number Placeholder 3"/>
          <p:cNvSpPr>
            <a:spLocks noGrp="1"/>
          </p:cNvSpPr>
          <p:nvPr>
            <p:ph type="sldNum" sz="quarter" idx="10"/>
          </p:nvPr>
        </p:nvSpPr>
        <p:spPr/>
        <p:txBody>
          <a:bodyPr/>
          <a:lstStyle/>
          <a:p>
            <a:fld id="{EB3A0142-E816-E04F-81F8-900E3FE0C34C}" type="slidenum">
              <a:rPr lang="en-US" smtClean="0"/>
              <a:t>20</a:t>
            </a:fld>
            <a:endParaRPr lang="en-US"/>
          </a:p>
        </p:txBody>
      </p:sp>
    </p:spTree>
    <p:extLst>
      <p:ext uri="{BB962C8B-B14F-4D97-AF65-F5344CB8AC3E}">
        <p14:creationId xmlns:p14="http://schemas.microsoft.com/office/powerpoint/2010/main" val="378124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GB" dirty="0"/>
              <a:t>This section looks at the impact of three key pieces of legislation and guidance which are key in driving improvements in the food served to staff and visitors within the NHS </a:t>
            </a:r>
          </a:p>
          <a:p>
            <a:pPr defTabSz="465887">
              <a:defRPr/>
            </a:pPr>
            <a:endParaRPr lang="en-GB" dirty="0"/>
          </a:p>
          <a:p>
            <a:pPr defTabSz="465887">
              <a:defRPr/>
            </a:pPr>
            <a:r>
              <a:rPr lang="en-GB" dirty="0"/>
              <a:t>The first is the Hospital Food Standards which now forms part of every NHS Standard Contract. Standards 4 and 5 relate specifically to staff and visitors. </a:t>
            </a:r>
          </a:p>
          <a:p>
            <a:pPr defTabSz="465887">
              <a:defRPr/>
            </a:pPr>
            <a:endParaRPr lang="en-GB" dirty="0"/>
          </a:p>
          <a:p>
            <a:pPr defTabSz="465887">
              <a:defRPr/>
            </a:pPr>
            <a:r>
              <a:rPr lang="en-GB" dirty="0"/>
              <a:t>Standard 4 is formed of Public Health England’s document, Healthier and More Sustainable Catering for Staff and Visitors: Nutrition Principles, which underpins the development of a framework for both food and nutrient based standards that can be used by catering teams and dietitians when planning menus. </a:t>
            </a:r>
          </a:p>
          <a:p>
            <a:pPr defTabSz="465887">
              <a:defRPr/>
            </a:pPr>
            <a:endParaRPr lang="en-GB" dirty="0"/>
          </a:p>
          <a:p>
            <a:pPr defTabSz="465887">
              <a:defRPr/>
            </a:pPr>
            <a:r>
              <a:rPr lang="en-GB" dirty="0"/>
              <a:t>Standard 5 is formed from DEFRA’s Government Buying Standards for Food and Catering Services which highlights a set of best practice and mandatory guidelines which are focused on nutrition </a:t>
            </a:r>
          </a:p>
          <a:p>
            <a:pPr defTabSz="465887">
              <a:defRPr/>
            </a:pPr>
            <a:endParaRPr lang="en-GB" dirty="0"/>
          </a:p>
          <a:p>
            <a:pPr defTabSz="465887">
              <a:defRPr/>
            </a:pPr>
            <a:endParaRPr lang="en-GB" dirty="0"/>
          </a:p>
          <a:p>
            <a:pPr defTabSz="465887">
              <a:defRPr/>
            </a:pPr>
            <a:endParaRPr lang="en-GB" dirty="0"/>
          </a:p>
          <a:p>
            <a:pPr defTabSz="465887">
              <a:defRPr/>
            </a:pPr>
            <a:r>
              <a:rPr lang="en-GB" dirty="0"/>
              <a:t> </a:t>
            </a:r>
          </a:p>
        </p:txBody>
      </p:sp>
      <p:sp>
        <p:nvSpPr>
          <p:cNvPr id="4" name="Slide Number Placeholder 3"/>
          <p:cNvSpPr>
            <a:spLocks noGrp="1"/>
          </p:cNvSpPr>
          <p:nvPr>
            <p:ph type="sldNum" sz="quarter" idx="10"/>
          </p:nvPr>
        </p:nvSpPr>
        <p:spPr/>
        <p:txBody>
          <a:bodyPr/>
          <a:lstStyle/>
          <a:p>
            <a:fld id="{EB3A0142-E816-E04F-81F8-900E3FE0C34C}" type="slidenum">
              <a:rPr lang="en-US" smtClean="0"/>
              <a:t>21</a:t>
            </a:fld>
            <a:endParaRPr lang="en-US"/>
          </a:p>
        </p:txBody>
      </p:sp>
    </p:spTree>
    <p:extLst>
      <p:ext uri="{BB962C8B-B14F-4D97-AF65-F5344CB8AC3E}">
        <p14:creationId xmlns:p14="http://schemas.microsoft.com/office/powerpoint/2010/main" val="1141742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a:t>
            </a:r>
            <a:r>
              <a:rPr lang="en-GB" baseline="0" dirty="0"/>
              <a:t> key piece of guidance is that of the CQUIN. </a:t>
            </a:r>
          </a:p>
          <a:p>
            <a:endParaRPr lang="en-GB" baseline="0" dirty="0"/>
          </a:p>
          <a:p>
            <a:r>
              <a:rPr lang="en-GB" baseline="0" dirty="0"/>
              <a:t>CQUINs make a proportion of a healthcare providers’ income conditional on demonstrating improvements in quality and innovation in specified areas of patient care. </a:t>
            </a:r>
          </a:p>
          <a:p>
            <a:endParaRPr lang="en-GB" baseline="0" dirty="0"/>
          </a:p>
          <a:p>
            <a:r>
              <a:rPr lang="en-GB" baseline="0" dirty="0"/>
              <a:t>In 2016 the first ever Staff Health &amp; Wellbeing CQUIN was released, part of which was focused on introducing healthy food for staff and visitors. </a:t>
            </a:r>
          </a:p>
          <a:p>
            <a:endParaRPr lang="en-GB" baseline="0" dirty="0"/>
          </a:p>
          <a:p>
            <a:r>
              <a:rPr lang="en-GB" baseline="0" dirty="0"/>
              <a:t>The 2016/2017 CQUIN targets needed to be achieved by March of this year. Successful compliance required trusts to ensure that:</a:t>
            </a:r>
          </a:p>
          <a:p>
            <a:endParaRPr lang="en-GB" baseline="0" dirty="0"/>
          </a:p>
          <a:p>
            <a:pPr marL="232943" indent="-232943">
              <a:buAutoNum type="arabicPeriod"/>
            </a:pPr>
            <a:r>
              <a:rPr lang="en-GB" baseline="0" dirty="0"/>
              <a:t>Healthier alternatives are available 24hours a day</a:t>
            </a:r>
          </a:p>
          <a:p>
            <a:pPr marL="232943" indent="-232943">
              <a:buAutoNum type="arabicPeriod"/>
            </a:pPr>
            <a:r>
              <a:rPr lang="en-GB" baseline="0" dirty="0"/>
              <a:t>HFSS foods are not sold near till points, are not price promoted and are not advertised</a:t>
            </a:r>
          </a:p>
          <a:p>
            <a:pPr marL="232943" indent="-232943">
              <a:buAutoNum type="arabicPeriod"/>
            </a:pPr>
            <a:endParaRPr lang="en-GB" baseline="0" dirty="0"/>
          </a:p>
          <a:p>
            <a:r>
              <a:rPr lang="en-GB" baseline="0" dirty="0"/>
              <a:t>The 17/18 and 18/19 CQUIN targets have since been released. The targets keep the requirements of the 16/17 CQUIN but also introduce three new changes to food and drink provision, which are primarily focused around ensuring that a certain proportion of food and drink sold to staff and visitors meets certain calorie and nutrient targets </a:t>
            </a:r>
          </a:p>
          <a:p>
            <a:endParaRPr lang="en-GB" baseline="0" dirty="0"/>
          </a:p>
          <a:p>
            <a:r>
              <a:rPr lang="en-GB" baseline="0" dirty="0"/>
              <a:t>The new targets are challenging but it does provide a good opportunity for dietitians to work in this area by helping Trusts/</a:t>
            </a:r>
            <a:r>
              <a:rPr lang="en-GB" baseline="0" dirty="0" err="1"/>
              <a:t>Contracters</a:t>
            </a:r>
            <a:r>
              <a:rPr lang="en-GB" baseline="0" dirty="0"/>
              <a:t> understand the CQUIN criteria and support Trusts in meeting the targets most effectively. </a:t>
            </a:r>
          </a:p>
        </p:txBody>
      </p:sp>
      <p:sp>
        <p:nvSpPr>
          <p:cNvPr id="4" name="Slide Number Placeholder 3"/>
          <p:cNvSpPr>
            <a:spLocks noGrp="1"/>
          </p:cNvSpPr>
          <p:nvPr>
            <p:ph type="sldNum" sz="quarter" idx="10"/>
          </p:nvPr>
        </p:nvSpPr>
        <p:spPr/>
        <p:txBody>
          <a:bodyPr/>
          <a:lstStyle/>
          <a:p>
            <a:fld id="{EB3A0142-E816-E04F-81F8-900E3FE0C34C}" type="slidenum">
              <a:rPr lang="en-US" smtClean="0"/>
              <a:t>22</a:t>
            </a:fld>
            <a:endParaRPr lang="en-US"/>
          </a:p>
        </p:txBody>
      </p:sp>
    </p:spTree>
    <p:extLst>
      <p:ext uri="{BB962C8B-B14F-4D97-AF65-F5344CB8AC3E}">
        <p14:creationId xmlns:p14="http://schemas.microsoft.com/office/powerpoint/2010/main" val="909260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NHS England first announced details of a proposal to reduce the sales of SSB sold in hospitals, their plans were to do this either through a levy or an out right ban. However, following the responses to the consultation document, NHS England announced in April 2017 that it would be launching a twin-tracked approach, the first of which would be to launch a voluntary sales reduction scheme whereby sales of SSB would be expected to reduce to 10% of total drinks sales by March 2018. Non-compliance may result in an out-right-ban so it is a little bit the case of watch this space.  </a:t>
            </a:r>
          </a:p>
          <a:p>
            <a:endParaRPr lang="en-GB" dirty="0"/>
          </a:p>
          <a:p>
            <a:r>
              <a:rPr lang="en-GB" dirty="0"/>
              <a:t>However, since April over 100 Trusts have signed up to the voluntary scheme, as have many of the major food suppliers to NHS premises</a:t>
            </a:r>
          </a:p>
          <a:p>
            <a:endParaRPr lang="en-GB" dirty="0"/>
          </a:p>
          <a:p>
            <a:r>
              <a:rPr lang="en-GB" dirty="0"/>
              <a:t>Worth noting that this Scheme is being run by NHS England and is separate to the National Sugar Levy being run by the Government which forms part of the Childhood Obesity Plan </a:t>
            </a:r>
            <a:endParaRPr lang="en-GB" baseline="0" dirty="0"/>
          </a:p>
        </p:txBody>
      </p:sp>
      <p:sp>
        <p:nvSpPr>
          <p:cNvPr id="4" name="Slide Number Placeholder 3"/>
          <p:cNvSpPr>
            <a:spLocks noGrp="1"/>
          </p:cNvSpPr>
          <p:nvPr>
            <p:ph type="sldNum" sz="quarter" idx="10"/>
          </p:nvPr>
        </p:nvSpPr>
        <p:spPr/>
        <p:txBody>
          <a:bodyPr/>
          <a:lstStyle/>
          <a:p>
            <a:fld id="{EB3A0142-E816-E04F-81F8-900E3FE0C34C}" type="slidenum">
              <a:rPr lang="en-US" smtClean="0"/>
              <a:t>23</a:t>
            </a:fld>
            <a:endParaRPr lang="en-US"/>
          </a:p>
        </p:txBody>
      </p:sp>
    </p:spTree>
    <p:extLst>
      <p:ext uri="{BB962C8B-B14F-4D97-AF65-F5344CB8AC3E}">
        <p14:creationId xmlns:p14="http://schemas.microsoft.com/office/powerpoint/2010/main" val="913044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465887">
              <a:buFontTx/>
              <a:buAutoNum type="arabicPeriod"/>
              <a:defRPr/>
            </a:pPr>
            <a:r>
              <a:rPr lang="en-GB" dirty="0"/>
              <a:t>Scotland, Wales and Northern Ireland are not governed by the same Health &amp; Wellbeing policies as England. The chapter briefly outlines the key initiatives operating within the remaining home countries </a:t>
            </a:r>
          </a:p>
          <a:p>
            <a:pPr marL="232943" indent="-232943" defTabSz="465887">
              <a:buFontTx/>
              <a:buAutoNum type="arabicPeriod"/>
              <a:defRPr/>
            </a:pPr>
            <a:endParaRPr lang="en-GB" dirty="0"/>
          </a:p>
          <a:p>
            <a:pPr defTabSz="465887">
              <a:defRPr/>
            </a:pPr>
            <a:r>
              <a:rPr lang="en-GB" dirty="0"/>
              <a:t>2. This chapter is very clearly focused around staff and visitors but we felt it was important to emphasise the fact that the requirements for in-patients are more diverse and to point readers to key chapters related to in-patient catering</a:t>
            </a:r>
          </a:p>
          <a:p>
            <a:pPr defTabSz="465887">
              <a:defRPr/>
            </a:pPr>
            <a:endParaRPr lang="en-GB" dirty="0"/>
          </a:p>
          <a:p>
            <a:pPr defTabSz="465887">
              <a:defRPr/>
            </a:pPr>
            <a:r>
              <a:rPr lang="en-GB" dirty="0"/>
              <a:t>3. The increasing importance of health &amp; wellbeing for staff and visitors provides exciting and challenging new workstreams for dietitians, including opportunities to engage with key stakeholders, such as Public Health England, in public health policy planning.</a:t>
            </a:r>
            <a:r>
              <a:rPr lang="en-GB" baseline="0" dirty="0"/>
              <a:t> Talking from personal experience, my own involvement with this area through my day job has provided some excellent opportunities including representing the BDA at a panel event at Food Matters Live on the Childhood Obesity Plan, writing an article for DT and also attending numerous meetings with the BDA and PHE. So there are lots of opportunities out there for us in this field. </a:t>
            </a:r>
            <a:endParaRPr lang="en-GB" dirty="0"/>
          </a:p>
          <a:p>
            <a:pPr defTabSz="465887">
              <a:defRPr/>
            </a:pPr>
            <a:endParaRPr lang="en-GB" dirty="0"/>
          </a:p>
          <a:p>
            <a:endParaRPr lang="en-GB" dirty="0"/>
          </a:p>
        </p:txBody>
      </p:sp>
      <p:sp>
        <p:nvSpPr>
          <p:cNvPr id="4" name="Slide Number Placeholder 3"/>
          <p:cNvSpPr>
            <a:spLocks noGrp="1"/>
          </p:cNvSpPr>
          <p:nvPr>
            <p:ph type="sldNum" sz="quarter" idx="10"/>
          </p:nvPr>
        </p:nvSpPr>
        <p:spPr/>
        <p:txBody>
          <a:bodyPr/>
          <a:lstStyle/>
          <a:p>
            <a:fld id="{EB3A0142-E816-E04F-81F8-900E3FE0C34C}" type="slidenum">
              <a:rPr lang="en-US" smtClean="0"/>
              <a:t>24</a:t>
            </a:fld>
            <a:endParaRPr lang="en-US"/>
          </a:p>
        </p:txBody>
      </p:sp>
    </p:spTree>
    <p:extLst>
      <p:ext uri="{BB962C8B-B14F-4D97-AF65-F5344CB8AC3E}">
        <p14:creationId xmlns:p14="http://schemas.microsoft.com/office/powerpoint/2010/main" val="2639251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0858"/>
            <a:r>
              <a:rPr lang="en-GB" sz="1300" dirty="0"/>
              <a:t>On site hospital catering </a:t>
            </a:r>
            <a:r>
              <a:rPr lang="en-GB" sz="1300" dirty="0" err="1"/>
              <a:t>dietitian</a:t>
            </a:r>
            <a:endParaRPr lang="en-GB" dirty="0"/>
          </a:p>
        </p:txBody>
      </p:sp>
      <p:sp>
        <p:nvSpPr>
          <p:cNvPr id="4" name="Slide Number Placeholder 3"/>
          <p:cNvSpPr>
            <a:spLocks noGrp="1"/>
          </p:cNvSpPr>
          <p:nvPr>
            <p:ph type="sldNum" sz="quarter" idx="10"/>
          </p:nvPr>
        </p:nvSpPr>
        <p:spPr/>
        <p:txBody>
          <a:bodyPr/>
          <a:lstStyle/>
          <a:p>
            <a:fld id="{EB3A0142-E816-E04F-81F8-900E3FE0C34C}" type="slidenum">
              <a:rPr lang="en-US" smtClean="0"/>
              <a:t>25</a:t>
            </a:fld>
            <a:endParaRPr lang="en-US"/>
          </a:p>
        </p:txBody>
      </p:sp>
    </p:spTree>
    <p:extLst>
      <p:ext uri="{BB962C8B-B14F-4D97-AF65-F5344CB8AC3E}">
        <p14:creationId xmlns:p14="http://schemas.microsoft.com/office/powerpoint/2010/main" val="1194766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3A0142-E816-E04F-81F8-900E3FE0C34C}" type="slidenum">
              <a:rPr lang="en-US" smtClean="0"/>
              <a:t>34</a:t>
            </a:fld>
            <a:endParaRPr lang="en-US"/>
          </a:p>
        </p:txBody>
      </p:sp>
    </p:spTree>
    <p:extLst>
      <p:ext uri="{BB962C8B-B14F-4D97-AF65-F5344CB8AC3E}">
        <p14:creationId xmlns:p14="http://schemas.microsoft.com/office/powerpoint/2010/main" val="2385709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r>
              <a:rPr lang="en-GB" dirty="0"/>
              <a:t>Barriers to Good Practice</a:t>
            </a:r>
          </a:p>
          <a:p>
            <a:r>
              <a:rPr lang="en-US" dirty="0"/>
              <a:t>It is essential that dietitians take a pro-active role jointly with catering and clinical colleagues, to ensure that acceptable standards for food and beverage services are not put at risk and that the budget is adequate to provide the nutritional needs of the individual.</a:t>
            </a:r>
          </a:p>
          <a:p>
            <a:r>
              <a:rPr lang="en-US" dirty="0"/>
              <a:t>2) Catering Specifications</a:t>
            </a:r>
          </a:p>
          <a:p>
            <a:r>
              <a:rPr lang="en-US" dirty="0"/>
              <a:t>Within the NHS the Lord Carter report (2016), must be used when developing specifications. The main focus of this report is about cost versus quality, ensuring that we have value for money, without compromising the nutritional value of the meal choice. All catering teams who are part of Facilities Teams, should reflect this when developing a specification and/or SLA. </a:t>
            </a:r>
          </a:p>
          <a:p>
            <a:r>
              <a:rPr lang="en-US" dirty="0"/>
              <a:t>Specifications/SLAs are what define your service – So time invested in them gives the better outcomes</a:t>
            </a:r>
          </a:p>
          <a:p>
            <a:r>
              <a:rPr lang="en-US" dirty="0"/>
              <a:t>3) Catering Contracts</a:t>
            </a:r>
          </a:p>
          <a:p>
            <a:r>
              <a:rPr lang="en-US" dirty="0"/>
              <a:t>Price should become a factor in the contract award only after ensuring that the tenderers have satisfactorily met all the nutritional and other service requirements in the contract specification. </a:t>
            </a:r>
            <a:endParaRPr lang="en-GB"/>
          </a:p>
          <a:p>
            <a:endParaRPr lang="en-GB"/>
          </a:p>
        </p:txBody>
      </p:sp>
      <p:sp>
        <p:nvSpPr>
          <p:cNvPr id="4" name="Slide Number Placeholder 3"/>
          <p:cNvSpPr>
            <a:spLocks noGrp="1"/>
          </p:cNvSpPr>
          <p:nvPr>
            <p:ph type="sldNum" sz="quarter" idx="10"/>
          </p:nvPr>
        </p:nvSpPr>
        <p:spPr/>
        <p:txBody>
          <a:bodyPr/>
          <a:lstStyle/>
          <a:p>
            <a:fld id="{EB3A0142-E816-E04F-81F8-900E3FE0C34C}" type="slidenum">
              <a:rPr lang="en-US" smtClean="0"/>
              <a:t>35</a:t>
            </a:fld>
            <a:endParaRPr lang="en-US"/>
          </a:p>
        </p:txBody>
      </p:sp>
    </p:spTree>
    <p:extLst>
      <p:ext uri="{BB962C8B-B14F-4D97-AF65-F5344CB8AC3E}">
        <p14:creationId xmlns:p14="http://schemas.microsoft.com/office/powerpoint/2010/main" val="22929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EB3A0142-E816-E04F-81F8-900E3FE0C34C}" type="slidenum">
              <a:rPr lang="en-US" smtClean="0"/>
              <a:t>39</a:t>
            </a:fld>
            <a:endParaRPr lang="en-US" dirty="0"/>
          </a:p>
        </p:txBody>
      </p:sp>
    </p:spTree>
    <p:extLst>
      <p:ext uri="{BB962C8B-B14F-4D97-AF65-F5344CB8AC3E}">
        <p14:creationId xmlns:p14="http://schemas.microsoft.com/office/powerpoint/2010/main" val="858221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 7.1 updated from current digest</a:t>
            </a:r>
          </a:p>
        </p:txBody>
      </p:sp>
      <p:sp>
        <p:nvSpPr>
          <p:cNvPr id="4" name="Slide Number Placeholder 3"/>
          <p:cNvSpPr>
            <a:spLocks noGrp="1"/>
          </p:cNvSpPr>
          <p:nvPr>
            <p:ph type="sldNum" sz="quarter" idx="10"/>
          </p:nvPr>
        </p:nvSpPr>
        <p:spPr/>
        <p:txBody>
          <a:bodyPr/>
          <a:lstStyle/>
          <a:p>
            <a:fld id="{EB3A0142-E816-E04F-81F8-900E3FE0C34C}" type="slidenum">
              <a:rPr lang="en-US" smtClean="0"/>
              <a:t>41</a:t>
            </a:fld>
            <a:endParaRPr lang="en-US" dirty="0"/>
          </a:p>
        </p:txBody>
      </p:sp>
    </p:spTree>
    <p:extLst>
      <p:ext uri="{BB962C8B-B14F-4D97-AF65-F5344CB8AC3E}">
        <p14:creationId xmlns:p14="http://schemas.microsoft.com/office/powerpoint/2010/main" val="337928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GB" altLang="en-US" dirty="0"/>
              <a:t>Chapters reviewed at meetings to identify changes made and discuss pertinent points </a:t>
            </a:r>
          </a:p>
          <a:p>
            <a:pPr defTabSz="465887">
              <a:defRPr/>
            </a:pPr>
            <a:r>
              <a:rPr lang="en-GB" altLang="en-US" dirty="0"/>
              <a:t>Stakeholders include PHE, BDA specialist groups and central BDA, Coeliac UK, Allergy UK, NACC, NHS improvement and NHS England. </a:t>
            </a:r>
          </a:p>
          <a:p>
            <a:endParaRPr lang="en-GB" dirty="0"/>
          </a:p>
        </p:txBody>
      </p:sp>
      <p:sp>
        <p:nvSpPr>
          <p:cNvPr id="4" name="Slide Number Placeholder 3"/>
          <p:cNvSpPr>
            <a:spLocks noGrp="1"/>
          </p:cNvSpPr>
          <p:nvPr>
            <p:ph type="sldNum" sz="quarter" idx="10"/>
          </p:nvPr>
        </p:nvSpPr>
        <p:spPr/>
        <p:txBody>
          <a:bodyPr/>
          <a:lstStyle/>
          <a:p>
            <a:fld id="{EB3A0142-E816-E04F-81F8-900E3FE0C34C}" type="slidenum">
              <a:rPr lang="en-US" smtClean="0"/>
              <a:t>6</a:t>
            </a:fld>
            <a:endParaRPr lang="en-US"/>
          </a:p>
        </p:txBody>
      </p:sp>
    </p:spTree>
    <p:extLst>
      <p:ext uri="{BB962C8B-B14F-4D97-AF65-F5344CB8AC3E}">
        <p14:creationId xmlns:p14="http://schemas.microsoft.com/office/powerpoint/2010/main" val="3994874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and expanded detail on types of analysis and tolerances rounding</a:t>
            </a:r>
          </a:p>
        </p:txBody>
      </p:sp>
      <p:sp>
        <p:nvSpPr>
          <p:cNvPr id="4" name="Slide Number Placeholder 3"/>
          <p:cNvSpPr>
            <a:spLocks noGrp="1"/>
          </p:cNvSpPr>
          <p:nvPr>
            <p:ph type="sldNum" sz="quarter" idx="10"/>
          </p:nvPr>
        </p:nvSpPr>
        <p:spPr/>
        <p:txBody>
          <a:bodyPr/>
          <a:lstStyle/>
          <a:p>
            <a:fld id="{EB3A0142-E816-E04F-81F8-900E3FE0C34C}" type="slidenum">
              <a:rPr lang="en-US" smtClean="0"/>
              <a:t>42</a:t>
            </a:fld>
            <a:endParaRPr lang="en-US" dirty="0"/>
          </a:p>
        </p:txBody>
      </p:sp>
    </p:spTree>
    <p:extLst>
      <p:ext uri="{BB962C8B-B14F-4D97-AF65-F5344CB8AC3E}">
        <p14:creationId xmlns:p14="http://schemas.microsoft.com/office/powerpoint/2010/main" val="1283197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a:t>
            </a:r>
            <a:r>
              <a:rPr lang="en-GB" baseline="0" dirty="0"/>
              <a:t> on how to complete a recipe analysis now expanded and in a table so easier to follow. Limitations missing data and vitamin losses as current. Recipe example nutrition in new FIC order. Updated menu analysis software</a:t>
            </a:r>
            <a:endParaRPr lang="en-GB" dirty="0"/>
          </a:p>
        </p:txBody>
      </p:sp>
      <p:sp>
        <p:nvSpPr>
          <p:cNvPr id="4" name="Slide Number Placeholder 3"/>
          <p:cNvSpPr>
            <a:spLocks noGrp="1"/>
          </p:cNvSpPr>
          <p:nvPr>
            <p:ph type="sldNum" sz="quarter" idx="10"/>
          </p:nvPr>
        </p:nvSpPr>
        <p:spPr/>
        <p:txBody>
          <a:bodyPr/>
          <a:lstStyle/>
          <a:p>
            <a:fld id="{EB3A0142-E816-E04F-81F8-900E3FE0C34C}" type="slidenum">
              <a:rPr lang="en-US" smtClean="0"/>
              <a:t>43</a:t>
            </a:fld>
            <a:endParaRPr lang="en-US" dirty="0"/>
          </a:p>
        </p:txBody>
      </p:sp>
    </p:spTree>
    <p:extLst>
      <p:ext uri="{BB962C8B-B14F-4D97-AF65-F5344CB8AC3E}">
        <p14:creationId xmlns:p14="http://schemas.microsoft.com/office/powerpoint/2010/main" val="629627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3A0142-E816-E04F-81F8-900E3FE0C34C}" type="slidenum">
              <a:rPr lang="en-US" smtClean="0"/>
              <a:t>44</a:t>
            </a:fld>
            <a:endParaRPr lang="en-US"/>
          </a:p>
        </p:txBody>
      </p:sp>
    </p:spTree>
    <p:extLst>
      <p:ext uri="{BB962C8B-B14F-4D97-AF65-F5344CB8AC3E}">
        <p14:creationId xmlns:p14="http://schemas.microsoft.com/office/powerpoint/2010/main" val="1060223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Nutritionally Well - Previously based on DH COMA, now updated to </a:t>
            </a:r>
            <a:r>
              <a:rPr lang="en-GB" baseline="0" dirty="0"/>
              <a:t>include the 2011 SACN DRVS for Energy. EARs used were the lowest and highest (women 75+ and men 19-24 respectively)</a:t>
            </a:r>
          </a:p>
          <a:p>
            <a:r>
              <a:rPr lang="en-GB" baseline="0" dirty="0"/>
              <a:t>Protein still based on the RNI 0.75g/kg body weight</a:t>
            </a:r>
          </a:p>
          <a:p>
            <a:r>
              <a:rPr lang="en-GB" dirty="0"/>
              <a:t>Nutritionally Vulnerable – Energy to continue</a:t>
            </a:r>
            <a:r>
              <a:rPr lang="en-GB" baseline="0" dirty="0"/>
              <a:t> 30 – 35 kcals. But document recognised that some very acutely unwell patients may need more than this and should go to the higher end of the range (e.g. elderly over 75+, younger trauma etc.). The Energy targets for Nutritionally vulnerable and encompassed within the energy increases from SACN therefore these is only one range. Protein used to be based on 1g but thought it was too low in an acute setting (0.16 </a:t>
            </a:r>
            <a:r>
              <a:rPr lang="en-GB" baseline="0" dirty="0" err="1"/>
              <a:t>gN</a:t>
            </a:r>
            <a:r>
              <a:rPr lang="en-GB" baseline="0" dirty="0"/>
              <a:t>). Higher levels now take into account PENG (0.176 g N). Ideally we would want a menu to provide more, but difficult to put into a guideline due to the cost implications / realistically these patients may not be </a:t>
            </a:r>
            <a:r>
              <a:rPr lang="en-GB" baseline="0" dirty="0" err="1"/>
              <a:t>e&amp;d</a:t>
            </a:r>
            <a:r>
              <a:rPr lang="en-GB" baseline="0" dirty="0"/>
              <a:t> to meet the higher amounts and may require additional support from nutritional supplements.</a:t>
            </a:r>
          </a:p>
          <a:p>
            <a:endParaRPr lang="en-GB" baseline="0" dirty="0"/>
          </a:p>
          <a:p>
            <a:r>
              <a:rPr lang="en-GB" baseline="0" dirty="0"/>
              <a:t>Menu capacity – recognise that the calories / protein do not have to come from just the ‘main meals’ but take into account the energy and protein starters and desserts provide. Focus on education and encouragement to choose higher energy starter and desserts if a patient orders a low energy/protein main.</a:t>
            </a:r>
            <a:endParaRPr lang="en-GB" dirty="0"/>
          </a:p>
        </p:txBody>
      </p:sp>
      <p:sp>
        <p:nvSpPr>
          <p:cNvPr id="4" name="Slide Number Placeholder 3"/>
          <p:cNvSpPr>
            <a:spLocks noGrp="1"/>
          </p:cNvSpPr>
          <p:nvPr>
            <p:ph type="sldNum" sz="quarter" idx="10"/>
          </p:nvPr>
        </p:nvSpPr>
        <p:spPr/>
        <p:txBody>
          <a:bodyPr/>
          <a:lstStyle/>
          <a:p>
            <a:fld id="{EB3A0142-E816-E04F-81F8-900E3FE0C34C}" type="slidenum">
              <a:rPr lang="en-US" smtClean="0"/>
              <a:t>48</a:t>
            </a:fld>
            <a:endParaRPr lang="en-US"/>
          </a:p>
        </p:txBody>
      </p:sp>
    </p:spTree>
    <p:extLst>
      <p:ext uri="{BB962C8B-B14F-4D97-AF65-F5344CB8AC3E}">
        <p14:creationId xmlns:p14="http://schemas.microsoft.com/office/powerpoint/2010/main" val="1395745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Day Parts model – talk about breakdown</a:t>
            </a:r>
            <a:r>
              <a:rPr lang="en-GB" baseline="0" dirty="0"/>
              <a:t>. New parts reflect new changes to targets. Worked examples in chapter 10</a:t>
            </a:r>
            <a:endParaRPr lang="en-GB" dirty="0"/>
          </a:p>
          <a:p>
            <a:endParaRPr lang="en-GB" dirty="0"/>
          </a:p>
        </p:txBody>
      </p:sp>
      <p:sp>
        <p:nvSpPr>
          <p:cNvPr id="4" name="Slide Number Placeholder 3"/>
          <p:cNvSpPr>
            <a:spLocks noGrp="1"/>
          </p:cNvSpPr>
          <p:nvPr>
            <p:ph type="sldNum" sz="quarter" idx="10"/>
          </p:nvPr>
        </p:nvSpPr>
        <p:spPr/>
        <p:txBody>
          <a:bodyPr/>
          <a:lstStyle/>
          <a:p>
            <a:fld id="{EB3A0142-E816-E04F-81F8-900E3FE0C34C}" type="slidenum">
              <a:rPr lang="en-US" smtClean="0"/>
              <a:t>49</a:t>
            </a:fld>
            <a:endParaRPr lang="en-US"/>
          </a:p>
        </p:txBody>
      </p:sp>
    </p:spTree>
    <p:extLst>
      <p:ext uri="{BB962C8B-B14F-4D97-AF65-F5344CB8AC3E}">
        <p14:creationId xmlns:p14="http://schemas.microsoft.com/office/powerpoint/2010/main" val="3508114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Previously chapter 8</a:t>
            </a:r>
          </a:p>
        </p:txBody>
      </p:sp>
      <p:sp>
        <p:nvSpPr>
          <p:cNvPr id="4" name="Slide Number Placeholder 3"/>
          <p:cNvSpPr>
            <a:spLocks noGrp="1"/>
          </p:cNvSpPr>
          <p:nvPr>
            <p:ph type="sldNum" sz="quarter" idx="10"/>
          </p:nvPr>
        </p:nvSpPr>
        <p:spPr/>
        <p:txBody>
          <a:bodyPr/>
          <a:lstStyle/>
          <a:p>
            <a:fld id="{EB3A0142-E816-E04F-81F8-900E3FE0C34C}" type="slidenum">
              <a:rPr lang="en-US" smtClean="0"/>
              <a:t>50</a:t>
            </a:fld>
            <a:endParaRPr lang="en-US"/>
          </a:p>
        </p:txBody>
      </p:sp>
    </p:spTree>
    <p:extLst>
      <p:ext uri="{BB962C8B-B14F-4D97-AF65-F5344CB8AC3E}">
        <p14:creationId xmlns:p14="http://schemas.microsoft.com/office/powerpoint/2010/main" val="1023588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work through 2 different scenarios</a:t>
            </a:r>
          </a:p>
          <a:p>
            <a:endParaRPr lang="en-GB" dirty="0"/>
          </a:p>
          <a:p>
            <a:r>
              <a:rPr lang="en-GB" dirty="0"/>
              <a:t>Bulk Menu – frozen, fresh or chilled where there are a mixture of  choices on the trolley  and an ala carte  plated style  where the main entrees and vegetables and potatoes are  part of the same plate</a:t>
            </a:r>
          </a:p>
        </p:txBody>
      </p:sp>
      <p:sp>
        <p:nvSpPr>
          <p:cNvPr id="4" name="Slide Number Placeholder 3"/>
          <p:cNvSpPr>
            <a:spLocks noGrp="1"/>
          </p:cNvSpPr>
          <p:nvPr>
            <p:ph type="sldNum" sz="quarter" idx="10"/>
          </p:nvPr>
        </p:nvSpPr>
        <p:spPr/>
        <p:txBody>
          <a:bodyPr/>
          <a:lstStyle/>
          <a:p>
            <a:fld id="{EB3A0142-E816-E04F-81F8-900E3FE0C34C}" type="slidenum">
              <a:rPr lang="en-US" smtClean="0"/>
              <a:t>52</a:t>
            </a:fld>
            <a:endParaRPr lang="en-US"/>
          </a:p>
        </p:txBody>
      </p:sp>
    </p:spTree>
    <p:extLst>
      <p:ext uri="{BB962C8B-B14F-4D97-AF65-F5344CB8AC3E}">
        <p14:creationId xmlns:p14="http://schemas.microsoft.com/office/powerpoint/2010/main" val="2382946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3A0142-E816-E04F-81F8-900E3FE0C34C}" type="slidenum">
              <a:rPr lang="en-US" smtClean="0"/>
              <a:t>54</a:t>
            </a:fld>
            <a:endParaRPr lang="en-US"/>
          </a:p>
        </p:txBody>
      </p:sp>
    </p:spTree>
    <p:extLst>
      <p:ext uri="{BB962C8B-B14F-4D97-AF65-F5344CB8AC3E}">
        <p14:creationId xmlns:p14="http://schemas.microsoft.com/office/powerpoint/2010/main" val="1765831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DH panel recommendations new addition</a:t>
            </a:r>
          </a:p>
          <a:p>
            <a:r>
              <a:rPr lang="en-GB" dirty="0"/>
              <a:t>Checklist?</a:t>
            </a:r>
          </a:p>
          <a:p>
            <a:endParaRPr lang="en-GB" dirty="0"/>
          </a:p>
        </p:txBody>
      </p:sp>
      <p:sp>
        <p:nvSpPr>
          <p:cNvPr id="4" name="Slide Number Placeholder 3"/>
          <p:cNvSpPr>
            <a:spLocks noGrp="1"/>
          </p:cNvSpPr>
          <p:nvPr>
            <p:ph type="sldNum" sz="quarter" idx="10"/>
          </p:nvPr>
        </p:nvSpPr>
        <p:spPr/>
        <p:txBody>
          <a:bodyPr/>
          <a:lstStyle/>
          <a:p>
            <a:fld id="{EB3A0142-E816-E04F-81F8-900E3FE0C34C}" type="slidenum">
              <a:rPr lang="en-US" smtClean="0"/>
              <a:t>55</a:t>
            </a:fld>
            <a:endParaRPr lang="en-US"/>
          </a:p>
        </p:txBody>
      </p:sp>
    </p:spTree>
    <p:extLst>
      <p:ext uri="{BB962C8B-B14F-4D97-AF65-F5344CB8AC3E}">
        <p14:creationId xmlns:p14="http://schemas.microsoft.com/office/powerpoint/2010/main" val="74389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GB" dirty="0"/>
              <a:t>Lots of healthy</a:t>
            </a:r>
            <a:r>
              <a:rPr lang="en-GB" baseline="0" dirty="0"/>
              <a:t> debate at the meetings about new areas. This included the what the purpose of the document is, and we agreed that we would keep the background information but towards the front of the document, starting with strategic standards information at the front getting more technical as we run through the document with the specialist stuff at the end. We discussed how much information do we include on the various standards, and agreed to keep this limited with references and links as much as possible. We felt there was a need for a new chapter on staff and visitor catering sue to the number of new standards related to this. We very heavily debated the healthier eating criteria and which standard we should use for this, and wanted to make the format of the therapeutic diets chapters to include more templates which would be easier for the reader to use and navigate. </a:t>
            </a:r>
            <a:endParaRPr lang="en-GB" dirty="0"/>
          </a:p>
          <a:p>
            <a:endParaRPr lang="en-GB" dirty="0"/>
          </a:p>
        </p:txBody>
      </p:sp>
      <p:sp>
        <p:nvSpPr>
          <p:cNvPr id="4" name="Slide Number Placeholder 3"/>
          <p:cNvSpPr>
            <a:spLocks noGrp="1"/>
          </p:cNvSpPr>
          <p:nvPr>
            <p:ph type="sldNum" sz="quarter" idx="10"/>
          </p:nvPr>
        </p:nvSpPr>
        <p:spPr/>
        <p:txBody>
          <a:bodyPr/>
          <a:lstStyle/>
          <a:p>
            <a:fld id="{EB3A0142-E816-E04F-81F8-900E3FE0C34C}" type="slidenum">
              <a:rPr lang="en-US" smtClean="0"/>
              <a:t>7</a:t>
            </a:fld>
            <a:endParaRPr lang="en-US"/>
          </a:p>
        </p:txBody>
      </p:sp>
    </p:spTree>
    <p:extLst>
      <p:ext uri="{BB962C8B-B14F-4D97-AF65-F5344CB8AC3E}">
        <p14:creationId xmlns:p14="http://schemas.microsoft.com/office/powerpoint/2010/main" val="218952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GB" altLang="en-US" dirty="0"/>
              <a:t>Easier to navigate too and from contents page and to chapters to support toolkit </a:t>
            </a:r>
          </a:p>
          <a:p>
            <a:endParaRPr lang="en-GB" dirty="0"/>
          </a:p>
        </p:txBody>
      </p:sp>
      <p:sp>
        <p:nvSpPr>
          <p:cNvPr id="4" name="Slide Number Placeholder 3"/>
          <p:cNvSpPr>
            <a:spLocks noGrp="1"/>
          </p:cNvSpPr>
          <p:nvPr>
            <p:ph type="sldNum" sz="quarter" idx="10"/>
          </p:nvPr>
        </p:nvSpPr>
        <p:spPr/>
        <p:txBody>
          <a:bodyPr/>
          <a:lstStyle/>
          <a:p>
            <a:fld id="{EB3A0142-E816-E04F-81F8-900E3FE0C34C}" type="slidenum">
              <a:rPr lang="en-US" smtClean="0"/>
              <a:t>8</a:t>
            </a:fld>
            <a:endParaRPr lang="en-US"/>
          </a:p>
        </p:txBody>
      </p:sp>
    </p:spTree>
    <p:extLst>
      <p:ext uri="{BB962C8B-B14F-4D97-AF65-F5344CB8AC3E}">
        <p14:creationId xmlns:p14="http://schemas.microsoft.com/office/powerpoint/2010/main" val="4264811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Power of</a:t>
            </a:r>
            <a:r>
              <a:rPr lang="en-GB" baseline="0" dirty="0"/>
              <a:t> 3</a:t>
            </a:r>
            <a:endParaRPr lang="en-GB" dirty="0"/>
          </a:p>
        </p:txBody>
      </p:sp>
      <p:sp>
        <p:nvSpPr>
          <p:cNvPr id="4" name="Slide Number Placeholder 3"/>
          <p:cNvSpPr>
            <a:spLocks noGrp="1"/>
          </p:cNvSpPr>
          <p:nvPr>
            <p:ph type="sldNum" sz="quarter" idx="10"/>
          </p:nvPr>
        </p:nvSpPr>
        <p:spPr/>
        <p:txBody>
          <a:bodyPr/>
          <a:lstStyle/>
          <a:p>
            <a:fld id="{EB3A0142-E816-E04F-81F8-900E3FE0C34C}" type="slidenum">
              <a:rPr lang="en-US" smtClean="0"/>
              <a:t>12</a:t>
            </a:fld>
            <a:endParaRPr lang="en-US"/>
          </a:p>
        </p:txBody>
      </p:sp>
    </p:spTree>
    <p:extLst>
      <p:ext uri="{BB962C8B-B14F-4D97-AF65-F5344CB8AC3E}">
        <p14:creationId xmlns:p14="http://schemas.microsoft.com/office/powerpoint/2010/main" val="3806909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GB"/>
              <a:t>including more comprehensive evaluation of taste, flavour and presentation of hospital food</a:t>
            </a:r>
          </a:p>
          <a:p>
            <a:endParaRPr lang="en-GB"/>
          </a:p>
        </p:txBody>
      </p:sp>
      <p:sp>
        <p:nvSpPr>
          <p:cNvPr id="4" name="Slide Number Placeholder 3"/>
          <p:cNvSpPr>
            <a:spLocks noGrp="1"/>
          </p:cNvSpPr>
          <p:nvPr>
            <p:ph type="sldNum" sz="quarter" idx="10"/>
          </p:nvPr>
        </p:nvSpPr>
        <p:spPr/>
        <p:txBody>
          <a:bodyPr/>
          <a:lstStyle/>
          <a:p>
            <a:fld id="{EB3A0142-E816-E04F-81F8-900E3FE0C34C}" type="slidenum">
              <a:rPr lang="en-US" smtClean="0"/>
              <a:t>14</a:t>
            </a:fld>
            <a:endParaRPr lang="en-US"/>
          </a:p>
        </p:txBody>
      </p:sp>
    </p:spTree>
    <p:extLst>
      <p:ext uri="{BB962C8B-B14F-4D97-AF65-F5344CB8AC3E}">
        <p14:creationId xmlns:p14="http://schemas.microsoft.com/office/powerpoint/2010/main" val="310843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E7C35C-9F9E-4FD0-AC1A-D567C985D1E8}" type="slidenum">
              <a:rPr lang="en-GB" smtClean="0"/>
              <a:t>15</a:t>
            </a:fld>
            <a:endParaRPr lang="en-GB"/>
          </a:p>
        </p:txBody>
      </p:sp>
    </p:spTree>
    <p:extLst>
      <p:ext uri="{BB962C8B-B14F-4D97-AF65-F5344CB8AC3E}">
        <p14:creationId xmlns:p14="http://schemas.microsoft.com/office/powerpoint/2010/main" val="371610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GB" dirty="0"/>
              <a:t>Healthcare Improvement Scotland (HIS)</a:t>
            </a:r>
          </a:p>
          <a:p>
            <a:pPr defTabSz="465887">
              <a:defRPr/>
            </a:pPr>
            <a:r>
              <a:rPr lang="en-GB" dirty="0"/>
              <a:t>Northern Ireland – No Changes!</a:t>
            </a:r>
          </a:p>
          <a:p>
            <a:endParaRPr lang="en-GB" dirty="0"/>
          </a:p>
        </p:txBody>
      </p:sp>
      <p:sp>
        <p:nvSpPr>
          <p:cNvPr id="4" name="Slide Number Placeholder 3"/>
          <p:cNvSpPr>
            <a:spLocks noGrp="1"/>
          </p:cNvSpPr>
          <p:nvPr>
            <p:ph type="sldNum" sz="quarter" idx="10"/>
          </p:nvPr>
        </p:nvSpPr>
        <p:spPr/>
        <p:txBody>
          <a:bodyPr/>
          <a:lstStyle/>
          <a:p>
            <a:fld id="{EB3A0142-E816-E04F-81F8-900E3FE0C34C}" type="slidenum">
              <a:rPr lang="en-US" smtClean="0"/>
              <a:t>16</a:t>
            </a:fld>
            <a:endParaRPr lang="en-US"/>
          </a:p>
        </p:txBody>
      </p:sp>
    </p:spTree>
    <p:extLst>
      <p:ext uri="{BB962C8B-B14F-4D97-AF65-F5344CB8AC3E}">
        <p14:creationId xmlns:p14="http://schemas.microsoft.com/office/powerpoint/2010/main" val="85873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GB" dirty="0"/>
              <a:t>Health and Wellbeing within the workplace has become an increasing priority since the first issue of the Digest was launched </a:t>
            </a:r>
          </a:p>
          <a:p>
            <a:endParaRPr lang="en-GB" dirty="0"/>
          </a:p>
          <a:p>
            <a:pPr defTabSz="465887">
              <a:defRPr/>
            </a:pPr>
            <a:r>
              <a:rPr lang="en-GB" dirty="0"/>
              <a:t>This is why for this second edition, we have brought in a new chapter dedicated to catering for staff and visitors in the NHS</a:t>
            </a:r>
          </a:p>
          <a:p>
            <a:endParaRPr lang="en-GB" dirty="0"/>
          </a:p>
        </p:txBody>
      </p:sp>
      <p:sp>
        <p:nvSpPr>
          <p:cNvPr id="4" name="Slide Number Placeholder 3"/>
          <p:cNvSpPr>
            <a:spLocks noGrp="1"/>
          </p:cNvSpPr>
          <p:nvPr>
            <p:ph type="sldNum" sz="quarter" idx="10"/>
          </p:nvPr>
        </p:nvSpPr>
        <p:spPr/>
        <p:txBody>
          <a:bodyPr/>
          <a:lstStyle/>
          <a:p>
            <a:fld id="{EB3A0142-E816-E04F-81F8-900E3FE0C34C}" type="slidenum">
              <a:rPr lang="en-US" smtClean="0"/>
              <a:t>19</a:t>
            </a:fld>
            <a:endParaRPr lang="en-US"/>
          </a:p>
        </p:txBody>
      </p:sp>
    </p:spTree>
    <p:extLst>
      <p:ext uri="{BB962C8B-B14F-4D97-AF65-F5344CB8AC3E}">
        <p14:creationId xmlns:p14="http://schemas.microsoft.com/office/powerpoint/2010/main" val="810467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5600" y="387350"/>
            <a:ext cx="3035300" cy="596900"/>
          </a:xfrm>
          <a:prstGeom prst="rect">
            <a:avLst/>
          </a:prstGeom>
        </p:spPr>
      </p:pic>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8600" y="1897543"/>
            <a:ext cx="7200900" cy="228600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550" y="5488157"/>
            <a:ext cx="9309100" cy="1388893"/>
          </a:xfrm>
          <a:prstGeom prst="rect">
            <a:avLst/>
          </a:prstGeom>
        </p:spPr>
      </p:pic>
      <p:pic>
        <p:nvPicPr>
          <p:cNvPr id="18" name="Picture 17"/>
          <p:cNvPicPr>
            <a:picLocks noChangeAspect="1"/>
          </p:cNvPicPr>
          <p:nvPr userDrawn="1"/>
        </p:nvPicPr>
        <p:blipFill>
          <a:blip r:embed="rId5"/>
          <a:stretch>
            <a:fillRect/>
          </a:stretch>
        </p:blipFill>
        <p:spPr>
          <a:xfrm>
            <a:off x="6362700" y="4833118"/>
            <a:ext cx="2649415" cy="717550"/>
          </a:xfrm>
          <a:prstGeom prst="rect">
            <a:avLst/>
          </a:prstGeom>
        </p:spPr>
      </p:pic>
    </p:spTree>
    <p:extLst>
      <p:ext uri="{BB962C8B-B14F-4D97-AF65-F5344CB8AC3E}">
        <p14:creationId xmlns:p14="http://schemas.microsoft.com/office/powerpoint/2010/main" val="93234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43580"/>
            <a:ext cx="9144000" cy="827314"/>
          </a:xfrm>
          <a:prstGeom prst="rect">
            <a:avLst/>
          </a:prstGeom>
        </p:spPr>
      </p:pic>
      <p:sp>
        <p:nvSpPr>
          <p:cNvPr id="2" name="Title 1"/>
          <p:cNvSpPr>
            <a:spLocks noGrp="1"/>
          </p:cNvSpPr>
          <p:nvPr>
            <p:ph type="title"/>
          </p:nvPr>
        </p:nvSpPr>
        <p:spPr/>
        <p:txBody>
          <a:bodyPr/>
          <a:lstStyle>
            <a:lvl1pPr algn="l">
              <a:defRPr sz="3600">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2400">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Click to edit Master text styles</a:t>
            </a:r>
          </a:p>
        </p:txBody>
      </p:sp>
      <p:sp>
        <p:nvSpPr>
          <p:cNvPr id="7" name="Slide Number Placeholder 2"/>
          <p:cNvSpPr>
            <a:spLocks noGrp="1"/>
          </p:cNvSpPr>
          <p:nvPr>
            <p:ph type="sldNum" sz="quarter" idx="10"/>
          </p:nvPr>
        </p:nvSpPr>
        <p:spPr>
          <a:xfrm>
            <a:off x="8520793" y="6289675"/>
            <a:ext cx="2133600" cy="365125"/>
          </a:xfrm>
          <a:prstGeom prst="rect">
            <a:avLst/>
          </a:prstGeom>
        </p:spPr>
        <p:txBody>
          <a:bodyPr/>
          <a:lstStyle/>
          <a:p>
            <a:pPr>
              <a:defRPr/>
            </a:pPr>
            <a:fld id="{95519FE3-E01B-9A42-81CE-D6F62CAC7F30}" type="slidenum">
              <a:rPr lang="en-US" smtClean="0"/>
              <a:pPr>
                <a:defRPr/>
              </a:pPr>
              <a:t>‹#›</a:t>
            </a:fld>
            <a:endParaRPr lang="en-US" dirty="0"/>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56111" y="202155"/>
            <a:ext cx="2071503" cy="204593"/>
          </a:xfrm>
          <a:prstGeom prst="rect">
            <a:avLst/>
          </a:prstGeom>
        </p:spPr>
      </p:pic>
    </p:spTree>
    <p:extLst>
      <p:ext uri="{BB962C8B-B14F-4D97-AF65-F5344CB8AC3E}">
        <p14:creationId xmlns:p14="http://schemas.microsoft.com/office/powerpoint/2010/main" val="42064490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2" name="Title Placeholder 1"/>
          <p:cNvSpPr>
            <a:spLocks noGrp="1"/>
          </p:cNvSpPr>
          <p:nvPr>
            <p:ph type="title"/>
          </p:nvPr>
        </p:nvSpPr>
        <p:spPr bwMode="auto">
          <a:xfrm>
            <a:off x="457200" y="7874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3" name="Text Placeholder 2"/>
          <p:cNvSpPr>
            <a:spLocks noGrp="1"/>
          </p:cNvSpPr>
          <p:nvPr>
            <p:ph type="body" idx="1"/>
          </p:nvPr>
        </p:nvSpPr>
        <p:spPr bwMode="auto">
          <a:xfrm>
            <a:off x="457200" y="2322513"/>
            <a:ext cx="8229600" cy="3690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Lst>
  <p:hf hdr="0" ftr="0" dt="0"/>
  <p:txStyles>
    <p:titleStyle>
      <a:lvl1pPr algn="l"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7.svg"/><Relationship Id="rId9" Type="http://schemas.openxmlformats.org/officeDocument/2006/relationships/image" Target="../media/image19.emf"/></Relationships>
</file>

<file path=ppt/slides/_rels/slide5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9.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31.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74EF3B-F2C0-47EB-AB50-EB42A5CF5754}"/>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67DAB2B4-4596-4A01-9ED2-5A14665C698A}"/>
              </a:ext>
            </a:extLst>
          </p:cNvPr>
          <p:cNvSpPr>
            <a:spLocks noGrp="1"/>
          </p:cNvSpPr>
          <p:nvPr>
            <p:ph idx="1"/>
          </p:nvPr>
        </p:nvSpPr>
        <p:spPr/>
        <p:txBody>
          <a:bodyPr/>
          <a:lstStyle/>
          <a:p>
            <a:pPr algn="ctr"/>
            <a:r>
              <a:rPr lang="en-GB" sz="6000" dirty="0">
                <a:latin typeface="Calibri" panose="020F0502020204030204" pitchFamily="34" charset="0"/>
                <a:cs typeface="Calibri" panose="020F0502020204030204" pitchFamily="34" charset="0"/>
              </a:rPr>
              <a:t>Thank You</a:t>
            </a:r>
          </a:p>
        </p:txBody>
      </p:sp>
      <p:sp>
        <p:nvSpPr>
          <p:cNvPr id="4" name="Slide Number Placeholder 3">
            <a:extLst>
              <a:ext uri="{FF2B5EF4-FFF2-40B4-BE49-F238E27FC236}">
                <a16:creationId xmlns="" xmlns:a16="http://schemas.microsoft.com/office/drawing/2014/main" id="{03A87D19-226F-4A6F-BC0B-7A2376C013D2}"/>
              </a:ext>
            </a:extLst>
          </p:cNvPr>
          <p:cNvSpPr>
            <a:spLocks noGrp="1"/>
          </p:cNvSpPr>
          <p:nvPr>
            <p:ph type="sldNum" sz="quarter" idx="10"/>
          </p:nvPr>
        </p:nvSpPr>
        <p:spPr/>
        <p:txBody>
          <a:bodyPr/>
          <a:lstStyle/>
          <a:p>
            <a:pPr>
              <a:defRPr/>
            </a:pPr>
            <a:fld id="{95519FE3-E01B-9A42-81CE-D6F62CAC7F30}" type="slidenum">
              <a:rPr lang="en-US" smtClean="0"/>
              <a:pPr>
                <a:defRPr/>
              </a:pPr>
              <a:t>10</a:t>
            </a:fld>
            <a:endParaRPr lang="en-US" dirty="0"/>
          </a:p>
        </p:txBody>
      </p:sp>
    </p:spTree>
    <p:extLst>
      <p:ext uri="{BB962C8B-B14F-4D97-AF65-F5344CB8AC3E}">
        <p14:creationId xmlns:p14="http://schemas.microsoft.com/office/powerpoint/2010/main" val="2653924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CE0E65-EE45-4733-B71A-B3DCD9AA8DF2}"/>
              </a:ext>
            </a:extLst>
          </p:cNvPr>
          <p:cNvSpPr>
            <a:spLocks noGrp="1"/>
          </p:cNvSpPr>
          <p:nvPr>
            <p:ph type="title"/>
          </p:nvPr>
        </p:nvSpPr>
        <p:spPr/>
        <p:txBody>
          <a:bodyPr/>
          <a:lstStyle/>
          <a:p>
            <a:r>
              <a:rPr lang="en-GB" sz="4000" dirty="0">
                <a:latin typeface="Calibri" panose="020F0502020204030204" pitchFamily="34" charset="0"/>
              </a:rPr>
              <a:t>Session </a:t>
            </a:r>
            <a:r>
              <a:rPr lang="en-GB" sz="4000" dirty="0" smtClean="0">
                <a:latin typeface="Calibri" panose="020F0502020204030204" pitchFamily="34" charset="0"/>
              </a:rPr>
              <a:t>2 – Chapters 1 to 4</a:t>
            </a:r>
            <a:endParaRPr lang="en-GB" sz="4000" dirty="0">
              <a:latin typeface="Calibri" panose="020F0502020204030204" pitchFamily="34" charset="0"/>
            </a:endParaRPr>
          </a:p>
        </p:txBody>
      </p:sp>
      <p:sp>
        <p:nvSpPr>
          <p:cNvPr id="3" name="Content Placeholder 2">
            <a:extLst>
              <a:ext uri="{FF2B5EF4-FFF2-40B4-BE49-F238E27FC236}">
                <a16:creationId xmlns="" xmlns:a16="http://schemas.microsoft.com/office/drawing/2014/main" id="{536D50AA-5810-4A00-916B-220B4D8C746C}"/>
              </a:ext>
            </a:extLst>
          </p:cNvPr>
          <p:cNvSpPr>
            <a:spLocks noGrp="1"/>
          </p:cNvSpPr>
          <p:nvPr>
            <p:ph idx="1"/>
          </p:nvPr>
        </p:nvSpPr>
        <p:spPr>
          <a:xfrm>
            <a:off x="457200" y="1930400"/>
            <a:ext cx="8229600" cy="3690937"/>
          </a:xfrm>
        </p:spPr>
        <p:txBody>
          <a:bodyPr/>
          <a:lstStyle/>
          <a:p>
            <a:pPr algn="ctr">
              <a:spcBef>
                <a:spcPts val="0"/>
              </a:spcBef>
            </a:pPr>
            <a:r>
              <a:rPr lang="en-GB" sz="5400" dirty="0">
                <a:latin typeface="Calibri" panose="020F0502020204030204" pitchFamily="34" charset="0"/>
                <a:cs typeface="Calibri" panose="020F0502020204030204" pitchFamily="34" charset="0"/>
              </a:rPr>
              <a:t>Angela </a:t>
            </a:r>
            <a:r>
              <a:rPr lang="en-GB" sz="5400" dirty="0" err="1">
                <a:latin typeface="Calibri" panose="020F0502020204030204" pitchFamily="34" charset="0"/>
                <a:cs typeface="Calibri" panose="020F0502020204030204" pitchFamily="34" charset="0"/>
              </a:rPr>
              <a:t>Tella</a:t>
            </a:r>
            <a:endParaRPr lang="en-GB" sz="5400" dirty="0">
              <a:latin typeface="Calibri" panose="020F0502020204030204" pitchFamily="34" charset="0"/>
              <a:cs typeface="Calibri" panose="020F0502020204030204" pitchFamily="34" charset="0"/>
            </a:endParaRPr>
          </a:p>
          <a:p>
            <a:pPr algn="ctr">
              <a:spcBef>
                <a:spcPts val="0"/>
              </a:spcBef>
            </a:pPr>
            <a:r>
              <a:rPr lang="en-GB" sz="5400" dirty="0">
                <a:latin typeface="Calibri" panose="020F0502020204030204" pitchFamily="34" charset="0"/>
                <a:cs typeface="Calibri" panose="020F0502020204030204" pitchFamily="34" charset="0"/>
              </a:rPr>
              <a:t>Katherine Crossfield</a:t>
            </a:r>
          </a:p>
          <a:p>
            <a:pPr algn="ctr">
              <a:spcBef>
                <a:spcPts val="0"/>
              </a:spcBef>
            </a:pPr>
            <a:r>
              <a:rPr lang="en-GB" sz="5400" dirty="0">
                <a:latin typeface="Calibri" panose="020F0502020204030204" pitchFamily="34" charset="0"/>
                <a:cs typeface="Calibri" panose="020F0502020204030204" pitchFamily="34" charset="0"/>
              </a:rPr>
              <a:t>Lisa Baker</a:t>
            </a:r>
          </a:p>
          <a:p>
            <a:pPr algn="ctr">
              <a:spcBef>
                <a:spcPts val="0"/>
              </a:spcBef>
            </a:pPr>
            <a:r>
              <a:rPr lang="en-GB" sz="5400" dirty="0">
                <a:latin typeface="Calibri" panose="020F0502020204030204" pitchFamily="34" charset="0"/>
                <a:cs typeface="Calibri" panose="020F0502020204030204" pitchFamily="34" charset="0"/>
              </a:rPr>
              <a:t>Rebecca </a:t>
            </a:r>
            <a:r>
              <a:rPr lang="en-GB" sz="5400" dirty="0" err="1">
                <a:latin typeface="Calibri" panose="020F0502020204030204" pitchFamily="34" charset="0"/>
                <a:cs typeface="Calibri" panose="020F0502020204030204" pitchFamily="34" charset="0"/>
              </a:rPr>
              <a:t>Deeley</a:t>
            </a:r>
            <a:endParaRPr lang="en-GB" sz="5400" dirty="0">
              <a:latin typeface="Calibri" panose="020F0502020204030204" pitchFamily="34" charset="0"/>
              <a:cs typeface="Calibri" panose="020F0502020204030204" pitchFamily="34" charset="0"/>
            </a:endParaRPr>
          </a:p>
          <a:p>
            <a:pPr algn="ctr"/>
            <a:endParaRPr lang="en-GB" sz="6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A64338ED-7A11-43AB-B1E0-904CC5615462}"/>
              </a:ext>
            </a:extLst>
          </p:cNvPr>
          <p:cNvSpPr>
            <a:spLocks noGrp="1"/>
          </p:cNvSpPr>
          <p:nvPr>
            <p:ph type="sldNum" sz="quarter" idx="10"/>
          </p:nvPr>
        </p:nvSpPr>
        <p:spPr/>
        <p:txBody>
          <a:bodyPr/>
          <a:lstStyle/>
          <a:p>
            <a:pPr>
              <a:defRPr/>
            </a:pPr>
            <a:fld id="{95519FE3-E01B-9A42-81CE-D6F62CAC7F30}" type="slidenum">
              <a:rPr lang="en-US" smtClean="0"/>
              <a:pPr>
                <a:defRPr/>
              </a:pPr>
              <a:t>11</a:t>
            </a:fld>
            <a:endParaRPr lang="en-US" dirty="0"/>
          </a:p>
        </p:txBody>
      </p:sp>
    </p:spTree>
    <p:extLst>
      <p:ext uri="{BB962C8B-B14F-4D97-AF65-F5344CB8AC3E}">
        <p14:creationId xmlns:p14="http://schemas.microsoft.com/office/powerpoint/2010/main" val="1498796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a:t>Chapter Overview</a:t>
            </a:r>
          </a:p>
        </p:txBody>
      </p:sp>
      <p:sp>
        <p:nvSpPr>
          <p:cNvPr id="3" name="Content Placeholder 2"/>
          <p:cNvSpPr>
            <a:spLocks noGrp="1"/>
          </p:cNvSpPr>
          <p:nvPr>
            <p:ph idx="1"/>
          </p:nvPr>
        </p:nvSpPr>
        <p:spPr>
          <a:xfrm>
            <a:off x="457200" y="2160588"/>
            <a:ext cx="8229600" cy="3690937"/>
          </a:xfrm>
        </p:spPr>
        <p:txBody>
          <a:bodyPr>
            <a:normAutofit fontScale="92500" lnSpcReduction="20000"/>
          </a:bodyPr>
          <a:lstStyle/>
          <a:p>
            <a:pPr marL="342900" indent="-342900">
              <a:buFont typeface="Wingdings" pitchFamily="2" charset="2"/>
              <a:buChar char="v"/>
            </a:pPr>
            <a:r>
              <a:rPr lang="en-GB" dirty="0"/>
              <a:t>International, national and local influences impact on food and beverage services.</a:t>
            </a:r>
          </a:p>
          <a:p>
            <a:pPr marL="342900" indent="-342900">
              <a:buFont typeface="Wingdings" pitchFamily="2" charset="2"/>
              <a:buChar char="v"/>
            </a:pPr>
            <a:endParaRPr lang="en-GB" dirty="0"/>
          </a:p>
          <a:p>
            <a:pPr marL="342900" indent="-342900">
              <a:buFont typeface="Wingdings" pitchFamily="2" charset="2"/>
              <a:buChar char="v"/>
            </a:pPr>
            <a:r>
              <a:rPr lang="en-GB" dirty="0"/>
              <a:t>Summary of relevant documents providing guidance and legislation for catering in care settings. </a:t>
            </a:r>
          </a:p>
          <a:p>
            <a:pPr marL="342900" indent="-342900">
              <a:buFont typeface="Wingdings" pitchFamily="2" charset="2"/>
              <a:buChar char="v"/>
            </a:pPr>
            <a:endParaRPr lang="en-GB" dirty="0"/>
          </a:p>
          <a:p>
            <a:pPr marL="342900" indent="-342900">
              <a:buFont typeface="Wingdings" pitchFamily="2" charset="2"/>
              <a:buChar char="v"/>
            </a:pPr>
            <a:r>
              <a:rPr lang="en-GB" dirty="0"/>
              <a:t>Key messages:  </a:t>
            </a:r>
          </a:p>
          <a:p>
            <a:pPr marL="914400" lvl="1" indent="-457200">
              <a:buFont typeface="Arial" pitchFamily="34" charset="0"/>
              <a:buChar char="•"/>
            </a:pPr>
            <a:r>
              <a:rPr lang="en-GB" sz="2400" dirty="0"/>
              <a:t>Application of these policies needs to be relevant.</a:t>
            </a:r>
          </a:p>
          <a:p>
            <a:pPr marL="914400" lvl="1" indent="-457200">
              <a:buFont typeface="Arial" pitchFamily="34" charset="0"/>
              <a:buChar char="•"/>
            </a:pPr>
            <a:r>
              <a:rPr lang="en-GB" sz="2400" dirty="0"/>
              <a:t>Focus is on appropriate food and beverage provision for the end user. </a:t>
            </a:r>
          </a:p>
          <a:p>
            <a:pPr marL="914400" lvl="1" indent="-457200">
              <a:buFont typeface="Arial" pitchFamily="34" charset="0"/>
              <a:buChar char="•"/>
            </a:pPr>
            <a:r>
              <a:rPr lang="en-GB" sz="2400" dirty="0"/>
              <a:t>A multi-disciplinary approach is important.</a:t>
            </a:r>
          </a:p>
        </p:txBody>
      </p:sp>
    </p:spTree>
    <p:extLst>
      <p:ext uri="{BB962C8B-B14F-4D97-AF65-F5344CB8AC3E}">
        <p14:creationId xmlns:p14="http://schemas.microsoft.com/office/powerpoint/2010/main" val="2405261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a:t>National</a:t>
            </a:r>
          </a:p>
        </p:txBody>
      </p:sp>
      <p:graphicFrame>
        <p:nvGraphicFramePr>
          <p:cNvPr id="4" name="Content Placeholder 3"/>
          <p:cNvGraphicFramePr>
            <a:graphicFrameLocks noGrp="1"/>
          </p:cNvGraphicFramePr>
          <p:nvPr>
            <p:ph idx="1"/>
            <p:extLst/>
          </p:nvPr>
        </p:nvGraphicFramePr>
        <p:xfrm>
          <a:off x="457200" y="1815153"/>
          <a:ext cx="8229600" cy="3997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4031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a:t>England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22937819"/>
              </p:ext>
            </p:extLst>
          </p:nvPr>
        </p:nvGraphicFramePr>
        <p:xfrm>
          <a:off x="259307" y="1774209"/>
          <a:ext cx="8529851" cy="4048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14</a:t>
            </a:fld>
            <a:endParaRPr lang="en-US" dirty="0"/>
          </a:p>
        </p:txBody>
      </p:sp>
    </p:spTree>
    <p:extLst>
      <p:ext uri="{BB962C8B-B14F-4D97-AF65-F5344CB8AC3E}">
        <p14:creationId xmlns:p14="http://schemas.microsoft.com/office/powerpoint/2010/main" val="1671740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3770" y="1674263"/>
          <a:ext cx="8512683"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67544" y="476672"/>
            <a:ext cx="8229600" cy="1143000"/>
          </a:xfrm>
        </p:spPr>
        <p:txBody>
          <a:bodyPr/>
          <a:lstStyle/>
          <a:p>
            <a:pPr algn="ctr"/>
            <a:r>
              <a:rPr lang="en-GB" sz="4000" dirty="0"/>
              <a:t>Wales</a:t>
            </a:r>
          </a:p>
        </p:txBody>
      </p:sp>
    </p:spTree>
    <p:extLst>
      <p:ext uri="{BB962C8B-B14F-4D97-AF65-F5344CB8AC3E}">
        <p14:creationId xmlns:p14="http://schemas.microsoft.com/office/powerpoint/2010/main" val="42191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a:t>Scotland</a:t>
            </a:r>
          </a:p>
        </p:txBody>
      </p:sp>
      <p:graphicFrame>
        <p:nvGraphicFramePr>
          <p:cNvPr id="4" name="Content Placeholder 3"/>
          <p:cNvGraphicFramePr>
            <a:graphicFrameLocks noGrp="1"/>
          </p:cNvGraphicFramePr>
          <p:nvPr>
            <p:ph idx="1"/>
            <p:extLst/>
          </p:nvPr>
        </p:nvGraphicFramePr>
        <p:xfrm>
          <a:off x="712382" y="2264734"/>
          <a:ext cx="7772400" cy="3072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5509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Overview of Chapter 2- Nutrition, Hydration, Eating and Drinking</a:t>
            </a:r>
          </a:p>
        </p:txBody>
      </p:sp>
      <p:sp>
        <p:nvSpPr>
          <p:cNvPr id="3" name="Content Placeholder 2"/>
          <p:cNvSpPr>
            <a:spLocks noGrp="1"/>
          </p:cNvSpPr>
          <p:nvPr>
            <p:ph idx="1"/>
          </p:nvPr>
        </p:nvSpPr>
        <p:spPr>
          <a:xfrm>
            <a:off x="457200" y="2204581"/>
            <a:ext cx="8229600" cy="3808870"/>
          </a:xfrm>
        </p:spPr>
        <p:txBody>
          <a:bodyPr/>
          <a:lstStyle/>
          <a:p>
            <a:pPr marL="342900" indent="-342900">
              <a:buFont typeface="Arial" panose="020B0604020202020204" pitchFamily="34" charset="0"/>
              <a:buChar char="•"/>
            </a:pPr>
            <a:r>
              <a:rPr lang="en-GB" dirty="0"/>
              <a:t>This chapter discusses the importance of ensuring adequate nutrition and hydration for our patients. </a:t>
            </a:r>
          </a:p>
          <a:p>
            <a:pPr marL="342900" indent="-342900">
              <a:buFont typeface="Arial" panose="020B0604020202020204" pitchFamily="34" charset="0"/>
              <a:buChar char="•"/>
            </a:pPr>
            <a:r>
              <a:rPr lang="en-GB" dirty="0"/>
              <a:t>It focuses on;</a:t>
            </a:r>
          </a:p>
          <a:p>
            <a:pPr marL="1257300" lvl="2" indent="-342900">
              <a:buFont typeface="Arial" panose="020B0604020202020204" pitchFamily="34" charset="0"/>
              <a:buChar char="•"/>
            </a:pPr>
            <a:r>
              <a:rPr lang="en-GB" dirty="0"/>
              <a:t>The importance of screening for malnutrition</a:t>
            </a:r>
          </a:p>
          <a:p>
            <a:pPr marL="1257300" lvl="2" indent="-342900">
              <a:buFont typeface="Arial" panose="020B0604020202020204" pitchFamily="34" charset="0"/>
              <a:buChar char="•"/>
            </a:pPr>
            <a:r>
              <a:rPr lang="en-GB" dirty="0"/>
              <a:t>Factors that increase the risk of malnutrition</a:t>
            </a:r>
          </a:p>
          <a:p>
            <a:pPr marL="1257300" lvl="2" indent="-342900">
              <a:buFont typeface="Arial" panose="020B0604020202020204" pitchFamily="34" charset="0"/>
              <a:buChar char="•"/>
            </a:pPr>
            <a:r>
              <a:rPr lang="en-GB" dirty="0"/>
              <a:t>The effects of malnutrition</a:t>
            </a:r>
          </a:p>
          <a:p>
            <a:pPr marL="1257300" lvl="2" indent="-342900">
              <a:buFont typeface="Arial" panose="020B0604020202020204" pitchFamily="34" charset="0"/>
              <a:buChar char="•"/>
            </a:pPr>
            <a:r>
              <a:rPr lang="en-GB" dirty="0"/>
              <a:t>Food fortification</a:t>
            </a:r>
          </a:p>
          <a:p>
            <a:pPr marL="1257300" lvl="2" indent="-342900">
              <a:buFont typeface="Arial" panose="020B0604020202020204" pitchFamily="34" charset="0"/>
              <a:buChar char="•"/>
            </a:pPr>
            <a:r>
              <a:rPr lang="en-GB" dirty="0"/>
              <a:t>The importance of adequate hydration</a:t>
            </a:r>
          </a:p>
          <a:p>
            <a:pPr marL="1257300" lvl="2"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17</a:t>
            </a:fld>
            <a:endParaRPr lang="en-US" dirty="0"/>
          </a:p>
        </p:txBody>
      </p:sp>
    </p:spTree>
    <p:extLst>
      <p:ext uri="{BB962C8B-B14F-4D97-AF65-F5344CB8AC3E}">
        <p14:creationId xmlns:p14="http://schemas.microsoft.com/office/powerpoint/2010/main" val="3143641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What’s new in Chapter 2- Nutrition, Hydration, Eating and Drinking?</a:t>
            </a:r>
          </a:p>
        </p:txBody>
      </p:sp>
      <p:sp>
        <p:nvSpPr>
          <p:cNvPr id="3" name="Content Placeholder 2"/>
          <p:cNvSpPr>
            <a:spLocks noGrp="1"/>
          </p:cNvSpPr>
          <p:nvPr>
            <p:ph idx="1"/>
          </p:nvPr>
        </p:nvSpPr>
        <p:spPr>
          <a:xfrm>
            <a:off x="457200" y="2029217"/>
            <a:ext cx="8229600" cy="3984234"/>
          </a:xfrm>
        </p:spPr>
        <p:txBody>
          <a:bodyPr/>
          <a:lstStyle/>
          <a:p>
            <a:pPr marL="342900" indent="-342900">
              <a:buFont typeface="Arial" panose="020B0604020202020204" pitchFamily="34" charset="0"/>
              <a:buChar char="•"/>
            </a:pPr>
            <a:r>
              <a:rPr lang="en-GB" dirty="0"/>
              <a:t>Movement of some information to other chapters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Consideration of overweight/ obese patients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Addition of the ‘Malnutrition Carousel’ from BAPEN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More emphasis on the importance of all fluids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Update of appropriate references</a:t>
            </a:r>
          </a:p>
          <a:p>
            <a:pPr marL="342900" indent="-34290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18</a:t>
            </a:fld>
            <a:endParaRPr lang="en-US" dirty="0"/>
          </a:p>
        </p:txBody>
      </p:sp>
    </p:spTree>
    <p:extLst>
      <p:ext uri="{BB962C8B-B14F-4D97-AF65-F5344CB8AC3E}">
        <p14:creationId xmlns:p14="http://schemas.microsoft.com/office/powerpoint/2010/main" val="3939984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Catering for Staff and Visitors in the NHS </a:t>
            </a:r>
          </a:p>
        </p:txBody>
      </p:sp>
      <p:sp>
        <p:nvSpPr>
          <p:cNvPr id="3" name="Content Placeholder 2"/>
          <p:cNvSpPr>
            <a:spLocks noGrp="1"/>
          </p:cNvSpPr>
          <p:nvPr>
            <p:ph idx="1"/>
          </p:nvPr>
        </p:nvSpPr>
        <p:spPr>
          <a:xfrm>
            <a:off x="291193" y="1938338"/>
            <a:ext cx="8229600" cy="3690937"/>
          </a:xfrm>
        </p:spPr>
        <p:txBody>
          <a:bodyPr/>
          <a:lstStyle/>
          <a:p>
            <a:pPr marL="342900" indent="-342900" algn="just">
              <a:buFont typeface="Wingdings" panose="05000000000000000000" pitchFamily="2" charset="2"/>
              <a:buChar char="ü"/>
            </a:pPr>
            <a:endParaRPr lang="en-GB" dirty="0"/>
          </a:p>
          <a:p>
            <a:pPr marL="342900" indent="-342900" algn="just">
              <a:buFont typeface="Wingdings" panose="05000000000000000000" pitchFamily="2" charset="2"/>
              <a:buChar char="ü"/>
            </a:pPr>
            <a:r>
              <a:rPr lang="en-GB" sz="2800" dirty="0"/>
              <a:t>Health &amp; Wellbeing has become an increasing priority within the NHS since 2012</a:t>
            </a:r>
          </a:p>
          <a:p>
            <a:pPr algn="just"/>
            <a:endParaRPr lang="en-GB" sz="2800" dirty="0"/>
          </a:p>
          <a:p>
            <a:pPr marL="342900" indent="-342900" algn="just">
              <a:buFont typeface="Wingdings" panose="05000000000000000000" pitchFamily="2" charset="2"/>
              <a:buChar char="ü"/>
            </a:pPr>
            <a:r>
              <a:rPr lang="en-GB" sz="2800" dirty="0"/>
              <a:t>New chapter dedicated to this topic within the 2</a:t>
            </a:r>
            <a:r>
              <a:rPr lang="en-GB" sz="2800" baseline="30000" dirty="0"/>
              <a:t>nd</a:t>
            </a:r>
            <a:r>
              <a:rPr lang="en-GB" sz="2800" dirty="0"/>
              <a:t> edition </a:t>
            </a:r>
          </a:p>
          <a:p>
            <a:pPr marL="342900" indent="-342900">
              <a:buFont typeface="Wingdings" panose="05000000000000000000" pitchFamily="2" charset="2"/>
              <a:buChar char="ü"/>
            </a:pPr>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19</a:t>
            </a:fld>
            <a:endParaRPr lang="en-US" dirty="0"/>
          </a:p>
        </p:txBody>
      </p:sp>
    </p:spTree>
    <p:extLst>
      <p:ext uri="{BB962C8B-B14F-4D97-AF65-F5344CB8AC3E}">
        <p14:creationId xmlns:p14="http://schemas.microsoft.com/office/powerpoint/2010/main" val="2291700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534F83F-F9CB-4006-8385-92CB4A23D245}"/>
              </a:ext>
            </a:extLst>
          </p:cNvPr>
          <p:cNvSpPr>
            <a:spLocks noGrp="1"/>
          </p:cNvSpPr>
          <p:nvPr>
            <p:ph idx="1"/>
          </p:nvPr>
        </p:nvSpPr>
        <p:spPr/>
        <p:txBody>
          <a:bodyPr/>
          <a:lstStyle/>
          <a:p>
            <a:pPr algn="ctr"/>
            <a:r>
              <a:rPr lang="en-GB" sz="6000" dirty="0">
                <a:latin typeface="Calibri" panose="020F0502020204030204" pitchFamily="34" charset="0"/>
                <a:cs typeface="Calibri" panose="020F0502020204030204" pitchFamily="34" charset="0"/>
              </a:rPr>
              <a:t>Welcome</a:t>
            </a:r>
          </a:p>
          <a:p>
            <a:pPr algn="ctr"/>
            <a:r>
              <a:rPr lang="en-GB" sz="6000" dirty="0">
                <a:latin typeface="Calibri" panose="020F0502020204030204" pitchFamily="34" charset="0"/>
                <a:cs typeface="Calibri" panose="020F0502020204030204" pitchFamily="34" charset="0"/>
              </a:rPr>
              <a:t>Debbie Sutton</a:t>
            </a:r>
          </a:p>
        </p:txBody>
      </p:sp>
      <p:sp>
        <p:nvSpPr>
          <p:cNvPr id="4" name="Slide Number Placeholder 3">
            <a:extLst>
              <a:ext uri="{FF2B5EF4-FFF2-40B4-BE49-F238E27FC236}">
                <a16:creationId xmlns="" xmlns:a16="http://schemas.microsoft.com/office/drawing/2014/main" id="{DE2BA82B-4872-4706-8233-ADF936C62377}"/>
              </a:ext>
            </a:extLst>
          </p:cNvPr>
          <p:cNvSpPr>
            <a:spLocks noGrp="1"/>
          </p:cNvSpPr>
          <p:nvPr>
            <p:ph type="sldNum" sz="quarter" idx="10"/>
          </p:nvPr>
        </p:nvSpPr>
        <p:spPr/>
        <p:txBody>
          <a:bodyPr/>
          <a:lstStyle/>
          <a:p>
            <a:pPr>
              <a:defRPr/>
            </a:pPr>
            <a:fld id="{95519FE3-E01B-9A42-81CE-D6F62CAC7F30}" type="slidenum">
              <a:rPr lang="en-US" smtClean="0"/>
              <a:pPr>
                <a:defRPr/>
              </a:pPr>
              <a:t>2</a:t>
            </a:fld>
            <a:endParaRPr lang="en-US" dirty="0"/>
          </a:p>
        </p:txBody>
      </p:sp>
      <p:pic>
        <p:nvPicPr>
          <p:cNvPr id="1026" name="Picture 2" descr="The British Dietetic Association (BDA)">
            <a:extLst>
              <a:ext uri="{FF2B5EF4-FFF2-40B4-BE49-F238E27FC236}">
                <a16:creationId xmlns="" xmlns:a16="http://schemas.microsoft.com/office/drawing/2014/main" id="{2AD38927-5EF6-49CB-A989-D73B7619578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703257"/>
            <a:ext cx="3516841" cy="119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017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20</a:t>
            </a:fld>
            <a:endParaRPr lang="en-US"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82982" y="175098"/>
            <a:ext cx="4173460" cy="5792138"/>
          </a:xfrm>
          <a:prstGeom prst="rect">
            <a:avLst/>
          </a:prstGeom>
        </p:spPr>
      </p:pic>
    </p:spTree>
    <p:extLst>
      <p:ext uri="{BB962C8B-B14F-4D97-AF65-F5344CB8AC3E}">
        <p14:creationId xmlns:p14="http://schemas.microsoft.com/office/powerpoint/2010/main" val="2573301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258"/>
            <a:ext cx="8229600" cy="1143000"/>
          </a:xfrm>
        </p:spPr>
        <p:txBody>
          <a:bodyPr/>
          <a:lstStyle/>
          <a:p>
            <a:r>
              <a:rPr lang="en-GB" dirty="0"/>
              <a:t>Key topic areas: </a:t>
            </a:r>
            <a:br>
              <a:rPr lang="en-GB" dirty="0"/>
            </a:br>
            <a:r>
              <a:rPr lang="en-GB" dirty="0"/>
              <a:t>Health &amp; Wellbeing within the NHS</a:t>
            </a:r>
          </a:p>
        </p:txBody>
      </p:sp>
      <p:sp>
        <p:nvSpPr>
          <p:cNvPr id="3" name="Content Placeholder 2"/>
          <p:cNvSpPr>
            <a:spLocks noGrp="1"/>
          </p:cNvSpPr>
          <p:nvPr>
            <p:ph idx="1"/>
          </p:nvPr>
        </p:nvSpPr>
        <p:spPr>
          <a:xfrm>
            <a:off x="457200" y="1480738"/>
            <a:ext cx="8229600" cy="4453134"/>
          </a:xfrm>
        </p:spPr>
        <p:txBody>
          <a:bodyPr/>
          <a:lstStyle/>
          <a:p>
            <a:pPr algn="just"/>
            <a:endParaRPr lang="en-GB" sz="2000" b="1" dirty="0"/>
          </a:p>
          <a:p>
            <a:pPr marL="457200" indent="-457200" algn="just">
              <a:buAutoNum type="arabicPeriod"/>
            </a:pPr>
            <a:r>
              <a:rPr lang="en-GB" sz="2000" b="1" dirty="0">
                <a:effectLst>
                  <a:outerShdw blurRad="38100" dist="38100" dir="2700000" algn="tl">
                    <a:srgbClr val="000000">
                      <a:alpha val="43137"/>
                    </a:srgbClr>
                  </a:outerShdw>
                </a:effectLst>
              </a:rPr>
              <a:t>Hospital Food Standards</a:t>
            </a:r>
          </a:p>
          <a:p>
            <a:pPr marL="342900" indent="-342900" algn="just">
              <a:buFont typeface="Wingdings" panose="05000000000000000000" pitchFamily="2" charset="2"/>
              <a:buChar char="ü"/>
            </a:pPr>
            <a:r>
              <a:rPr lang="en-GB" sz="2000" dirty="0"/>
              <a:t>Forms part of every NHS Standard Contract </a:t>
            </a:r>
          </a:p>
          <a:p>
            <a:pPr algn="just"/>
            <a:endParaRPr lang="en-GB" sz="2000" dirty="0"/>
          </a:p>
          <a:p>
            <a:pPr marL="342900" indent="-342900" algn="just">
              <a:buFont typeface="Wingdings" panose="05000000000000000000" pitchFamily="2" charset="2"/>
              <a:buChar char="ü"/>
            </a:pPr>
            <a:r>
              <a:rPr lang="en-GB" sz="2000" dirty="0"/>
              <a:t>Standards 4 and 5 relate specifically to staff and visitors</a:t>
            </a:r>
          </a:p>
          <a:p>
            <a:pPr algn="just"/>
            <a:endParaRPr lang="en-GB" sz="2000" dirty="0"/>
          </a:p>
          <a:p>
            <a:pPr marL="342900" indent="-342900" algn="just">
              <a:buFont typeface="Wingdings" panose="05000000000000000000" pitchFamily="2" charset="2"/>
              <a:buChar char="ü"/>
            </a:pPr>
            <a:r>
              <a:rPr lang="en-GB" sz="2000" dirty="0"/>
              <a:t>Standard 4 – Healthier and More Sustainable Catering for Staff and Visitors: Nutrition Principles (Public Health England, 2017)</a:t>
            </a:r>
          </a:p>
          <a:p>
            <a:pPr algn="just"/>
            <a:endParaRPr lang="en-GB" sz="2000" dirty="0"/>
          </a:p>
          <a:p>
            <a:pPr marL="342900" indent="-342900" algn="just">
              <a:buFont typeface="Wingdings" panose="05000000000000000000" pitchFamily="2" charset="2"/>
              <a:buChar char="ü"/>
            </a:pPr>
            <a:r>
              <a:rPr lang="en-GB" sz="2000" dirty="0"/>
              <a:t>Standard 5 - Government Buying Standards for Food and Catering Services (DEFRA, 2014)</a:t>
            </a:r>
          </a:p>
          <a:p>
            <a:pPr algn="just"/>
            <a:endParaRPr lang="en-GB" sz="2000" dirty="0"/>
          </a:p>
          <a:p>
            <a:pPr marL="342900" indent="-342900" algn="just">
              <a:buFont typeface="Wingdings" panose="05000000000000000000" pitchFamily="2" charset="2"/>
              <a:buChar char="ü"/>
            </a:pPr>
            <a:endParaRPr lang="en-GB" sz="2000" dirty="0"/>
          </a:p>
          <a:p>
            <a:pPr marL="342900" indent="-342900" algn="just">
              <a:buFont typeface="Wingdings" panose="05000000000000000000" pitchFamily="2" charset="2"/>
              <a:buChar char="ü"/>
            </a:pPr>
            <a:endParaRPr lang="en-GB" sz="2000" dirty="0"/>
          </a:p>
          <a:p>
            <a:pPr algn="just"/>
            <a:endParaRPr lang="en-GB" sz="2000" b="1" dirty="0"/>
          </a:p>
          <a:p>
            <a:pPr algn="just"/>
            <a:endParaRPr lang="en-GB" sz="2000" b="1" dirty="0"/>
          </a:p>
          <a:p>
            <a:pPr algn="just"/>
            <a:endParaRPr lang="en-GB" sz="2000" dirty="0"/>
          </a:p>
          <a:p>
            <a:pPr algn="just"/>
            <a:endParaRPr lang="en-GB" sz="2000"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21</a:t>
            </a:fld>
            <a:endParaRPr lang="en-US" dirty="0"/>
          </a:p>
        </p:txBody>
      </p:sp>
    </p:spTree>
    <p:extLst>
      <p:ext uri="{BB962C8B-B14F-4D97-AF65-F5344CB8AC3E}">
        <p14:creationId xmlns:p14="http://schemas.microsoft.com/office/powerpoint/2010/main" val="2481068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258"/>
            <a:ext cx="8229600" cy="1143000"/>
          </a:xfrm>
        </p:spPr>
        <p:txBody>
          <a:bodyPr/>
          <a:lstStyle/>
          <a:p>
            <a:r>
              <a:rPr lang="en-GB" dirty="0"/>
              <a:t>Key topic areas: </a:t>
            </a:r>
            <a:br>
              <a:rPr lang="en-GB" dirty="0"/>
            </a:br>
            <a:r>
              <a:rPr lang="en-GB" dirty="0"/>
              <a:t>Health &amp; Wellbeing within the NHS</a:t>
            </a:r>
          </a:p>
        </p:txBody>
      </p:sp>
      <p:sp>
        <p:nvSpPr>
          <p:cNvPr id="3" name="Content Placeholder 2"/>
          <p:cNvSpPr>
            <a:spLocks noGrp="1"/>
          </p:cNvSpPr>
          <p:nvPr>
            <p:ph idx="1"/>
          </p:nvPr>
        </p:nvSpPr>
        <p:spPr>
          <a:xfrm>
            <a:off x="457200" y="1679893"/>
            <a:ext cx="8229600" cy="4590891"/>
          </a:xfrm>
        </p:spPr>
        <p:txBody>
          <a:bodyPr/>
          <a:lstStyle/>
          <a:p>
            <a:pPr marL="457200" indent="-457200" algn="just">
              <a:buAutoNum type="arabicPeriod" startAt="2"/>
            </a:pPr>
            <a:r>
              <a:rPr lang="en-GB" sz="2000" b="1" dirty="0">
                <a:effectLst>
                  <a:outerShdw blurRad="38100" dist="38100" dir="2700000" algn="tl">
                    <a:srgbClr val="000000">
                      <a:alpha val="43137"/>
                    </a:srgbClr>
                  </a:outerShdw>
                </a:effectLst>
              </a:rPr>
              <a:t>Commissioning for Quality and Innovation (CQUIN</a:t>
            </a:r>
            <a:r>
              <a:rPr lang="en-GB" sz="2000" b="1" dirty="0"/>
              <a:t>)</a:t>
            </a:r>
          </a:p>
          <a:p>
            <a:pPr algn="just"/>
            <a:r>
              <a:rPr lang="en-GB" sz="2000" b="1" dirty="0"/>
              <a:t>2016/2017 CQUIN </a:t>
            </a:r>
          </a:p>
          <a:p>
            <a:pPr marL="457200" indent="-457200" algn="just">
              <a:buAutoNum type="arabicPeriod"/>
            </a:pPr>
            <a:r>
              <a:rPr lang="en-GB" sz="2000" dirty="0"/>
              <a:t>Healthier alternatives are available 24 hours a day</a:t>
            </a:r>
          </a:p>
          <a:p>
            <a:pPr marL="457200" indent="-457200" algn="just">
              <a:buAutoNum type="arabicPeriod"/>
            </a:pPr>
            <a:r>
              <a:rPr lang="en-GB" sz="2000" dirty="0"/>
              <a:t>HFSS foods are not sold near till points, are not price promoted and are not advertised </a:t>
            </a:r>
          </a:p>
          <a:p>
            <a:pPr marL="457200" indent="-457200" algn="just">
              <a:buAutoNum type="arabicPeriod"/>
            </a:pPr>
            <a:endParaRPr lang="en-GB" sz="2000" dirty="0"/>
          </a:p>
          <a:p>
            <a:pPr algn="just"/>
            <a:r>
              <a:rPr lang="en-GB" sz="2000" b="1" dirty="0"/>
              <a:t>2017/2018 &amp; 2018/2019 CQUIN</a:t>
            </a:r>
          </a:p>
          <a:p>
            <a:pPr marL="457200" indent="-457200" algn="just">
              <a:buAutoNum type="arabicPeriod"/>
            </a:pPr>
            <a:r>
              <a:rPr lang="en-GB" sz="2000" dirty="0"/>
              <a:t>Retain the requirements of the 16/17 CQUIN </a:t>
            </a:r>
          </a:p>
          <a:p>
            <a:pPr marL="457200" indent="-457200" algn="just">
              <a:buAutoNum type="arabicPeriod"/>
            </a:pPr>
            <a:r>
              <a:rPr lang="en-GB" sz="2000" dirty="0"/>
              <a:t>Plus ensure that (by year two): </a:t>
            </a:r>
          </a:p>
          <a:p>
            <a:pPr marL="342900" indent="-342900" algn="just">
              <a:buFont typeface="Wingdings" panose="05000000000000000000" pitchFamily="2" charset="2"/>
              <a:buChar char="§"/>
            </a:pPr>
            <a:r>
              <a:rPr lang="en-GB" sz="2000" dirty="0"/>
              <a:t>90% of drinks lines stocked are not sugar sweetened</a:t>
            </a:r>
          </a:p>
          <a:p>
            <a:pPr marL="342900" indent="-342900" algn="just">
              <a:buFont typeface="Wingdings" panose="05000000000000000000" pitchFamily="2" charset="2"/>
              <a:buChar char="§"/>
            </a:pPr>
            <a:r>
              <a:rPr lang="en-GB" sz="2000" dirty="0"/>
              <a:t>80% of confectionary contains &lt;250kcal</a:t>
            </a:r>
          </a:p>
          <a:p>
            <a:pPr marL="342900" indent="-342900" algn="just">
              <a:buFont typeface="Wingdings" panose="05000000000000000000" pitchFamily="2" charset="2"/>
              <a:buChar char="§"/>
            </a:pPr>
            <a:r>
              <a:rPr lang="en-GB" sz="2000" dirty="0"/>
              <a:t>75% of sandwiches and salads are ≤400kcal and ≤5g saturated fat  </a:t>
            </a:r>
          </a:p>
          <a:p>
            <a:pPr marL="342900" indent="-342900" algn="just">
              <a:buFont typeface="Wingdings" panose="05000000000000000000" pitchFamily="2" charset="2"/>
              <a:buChar char="ü"/>
            </a:pPr>
            <a:endParaRPr lang="en-GB" sz="2000" dirty="0"/>
          </a:p>
          <a:p>
            <a:pPr marL="342900" indent="-342900" algn="just">
              <a:buFont typeface="Wingdings" panose="05000000000000000000" pitchFamily="2" charset="2"/>
              <a:buChar char="ü"/>
            </a:pPr>
            <a:endParaRPr lang="en-GB" sz="2000" dirty="0"/>
          </a:p>
          <a:p>
            <a:pPr algn="just"/>
            <a:endParaRPr lang="en-GB" sz="2000" b="1" dirty="0"/>
          </a:p>
          <a:p>
            <a:pPr algn="just"/>
            <a:endParaRPr lang="en-GB" sz="2000" b="1" dirty="0"/>
          </a:p>
          <a:p>
            <a:pPr algn="just"/>
            <a:endParaRPr lang="en-GB" sz="2000" dirty="0"/>
          </a:p>
          <a:p>
            <a:pPr algn="just"/>
            <a:endParaRPr lang="en-GB" sz="2000"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22</a:t>
            </a:fld>
            <a:endParaRPr lang="en-US" dirty="0"/>
          </a:p>
        </p:txBody>
      </p:sp>
    </p:spTree>
    <p:extLst>
      <p:ext uri="{BB962C8B-B14F-4D97-AF65-F5344CB8AC3E}">
        <p14:creationId xmlns:p14="http://schemas.microsoft.com/office/powerpoint/2010/main" val="1070419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258"/>
            <a:ext cx="8229600" cy="1143000"/>
          </a:xfrm>
        </p:spPr>
        <p:txBody>
          <a:bodyPr/>
          <a:lstStyle/>
          <a:p>
            <a:r>
              <a:rPr lang="en-GB" dirty="0"/>
              <a:t>Key topic areas: </a:t>
            </a:r>
            <a:br>
              <a:rPr lang="en-GB" dirty="0"/>
            </a:br>
            <a:r>
              <a:rPr lang="en-GB" dirty="0"/>
              <a:t>Health &amp; Wellbeing within the NHS</a:t>
            </a:r>
          </a:p>
        </p:txBody>
      </p:sp>
      <p:sp>
        <p:nvSpPr>
          <p:cNvPr id="3" name="Content Placeholder 2"/>
          <p:cNvSpPr>
            <a:spLocks noGrp="1"/>
          </p:cNvSpPr>
          <p:nvPr>
            <p:ph idx="1"/>
          </p:nvPr>
        </p:nvSpPr>
        <p:spPr>
          <a:xfrm>
            <a:off x="457200" y="1569521"/>
            <a:ext cx="8229600" cy="4590891"/>
          </a:xfrm>
        </p:spPr>
        <p:txBody>
          <a:bodyPr/>
          <a:lstStyle/>
          <a:p>
            <a:pPr algn="just"/>
            <a:r>
              <a:rPr lang="en-GB" sz="2000" b="1" dirty="0"/>
              <a:t>3. </a:t>
            </a:r>
            <a:r>
              <a:rPr lang="en-GB" sz="2000" b="1" dirty="0">
                <a:effectLst>
                  <a:outerShdw blurRad="38100" dist="38100" dir="2700000" algn="tl">
                    <a:srgbClr val="000000">
                      <a:alpha val="43137"/>
                    </a:srgbClr>
                  </a:outerShdw>
                </a:effectLst>
              </a:rPr>
              <a:t>Reduction of Sugar Sweetened Beverages (SSB)</a:t>
            </a:r>
          </a:p>
          <a:p>
            <a:pPr algn="just"/>
            <a:endParaRPr lang="en-GB" sz="2000" dirty="0"/>
          </a:p>
          <a:p>
            <a:pPr marL="342900" indent="-342900" algn="just">
              <a:buFont typeface="Wingdings" panose="05000000000000000000" pitchFamily="2" charset="2"/>
              <a:buChar char="ü"/>
            </a:pPr>
            <a:r>
              <a:rPr lang="en-GB" sz="2000" dirty="0"/>
              <a:t>Voluntary targets brought in by NHS England to reduce the amount of SSB sold within NHS premises </a:t>
            </a:r>
          </a:p>
          <a:p>
            <a:pPr marL="342900" indent="-342900" algn="just">
              <a:buFont typeface="Wingdings" panose="05000000000000000000" pitchFamily="2" charset="2"/>
              <a:buChar char="ü"/>
            </a:pPr>
            <a:endParaRPr lang="en-GB" sz="2000" dirty="0"/>
          </a:p>
          <a:p>
            <a:pPr marL="342900" indent="-342900" algn="just">
              <a:buFont typeface="Wingdings" panose="05000000000000000000" pitchFamily="2" charset="2"/>
              <a:buChar char="ü"/>
            </a:pPr>
            <a:r>
              <a:rPr lang="en-GB" sz="2000" dirty="0"/>
              <a:t>April 2017 saw the announcement of a scheme where by sales of SSB would be expected to reduce to 10% of total drink sales by March 2018</a:t>
            </a:r>
          </a:p>
          <a:p>
            <a:pPr marL="342900" indent="-342900" algn="just">
              <a:buFont typeface="Wingdings" panose="05000000000000000000" pitchFamily="2" charset="2"/>
              <a:buChar char="ü"/>
            </a:pPr>
            <a:endParaRPr lang="en-GB" sz="2000" dirty="0"/>
          </a:p>
          <a:p>
            <a:pPr marL="342900" indent="-342900" algn="just">
              <a:buFont typeface="Wingdings" panose="05000000000000000000" pitchFamily="2" charset="2"/>
              <a:buChar char="ü"/>
            </a:pPr>
            <a:r>
              <a:rPr lang="en-GB" sz="2000" dirty="0"/>
              <a:t>Non-compliance may result in an out-right ban on NHS premises being considered</a:t>
            </a:r>
          </a:p>
          <a:p>
            <a:pPr algn="just"/>
            <a:endParaRPr lang="en-GB" sz="2000" b="1" dirty="0"/>
          </a:p>
          <a:p>
            <a:pPr algn="just"/>
            <a:endParaRPr lang="en-GB" sz="2000" b="1" dirty="0"/>
          </a:p>
          <a:p>
            <a:pPr algn="just"/>
            <a:endParaRPr lang="en-GB" sz="2000" dirty="0"/>
          </a:p>
          <a:p>
            <a:pPr algn="just"/>
            <a:endParaRPr lang="en-GB" sz="2000"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23</a:t>
            </a:fld>
            <a:endParaRPr lang="en-US" dirty="0"/>
          </a:p>
        </p:txBody>
      </p:sp>
    </p:spTree>
    <p:extLst>
      <p:ext uri="{BB962C8B-B14F-4D97-AF65-F5344CB8AC3E}">
        <p14:creationId xmlns:p14="http://schemas.microsoft.com/office/powerpoint/2010/main" val="1942966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737"/>
            <a:ext cx="8229600" cy="1143000"/>
          </a:xfrm>
        </p:spPr>
        <p:txBody>
          <a:bodyPr/>
          <a:lstStyle/>
          <a:p>
            <a:r>
              <a:rPr lang="en-GB" dirty="0"/>
              <a:t>Other Areas Covered  </a:t>
            </a:r>
          </a:p>
        </p:txBody>
      </p:sp>
      <p:sp>
        <p:nvSpPr>
          <p:cNvPr id="3" name="Content Placeholder 2"/>
          <p:cNvSpPr>
            <a:spLocks noGrp="1"/>
          </p:cNvSpPr>
          <p:nvPr>
            <p:ph idx="1"/>
          </p:nvPr>
        </p:nvSpPr>
        <p:spPr>
          <a:xfrm>
            <a:off x="457200" y="1265237"/>
            <a:ext cx="8229600" cy="4306888"/>
          </a:xfrm>
        </p:spPr>
        <p:txBody>
          <a:bodyPr/>
          <a:lstStyle/>
          <a:p>
            <a:pPr algn="just"/>
            <a:endParaRPr lang="en-GB" sz="1800" dirty="0"/>
          </a:p>
          <a:p>
            <a:pPr algn="just"/>
            <a:endParaRPr lang="en-GB" sz="1800" dirty="0"/>
          </a:p>
          <a:p>
            <a:pPr algn="just"/>
            <a:endParaRPr lang="en-GB" sz="1800" dirty="0"/>
          </a:p>
          <a:p>
            <a:pPr marL="342900" indent="-342900" algn="just">
              <a:buAutoNum type="arabicPeriod"/>
            </a:pPr>
            <a:r>
              <a:rPr lang="en-GB" sz="2800" dirty="0"/>
              <a:t>Health &amp; Wellbeing in Scotland, Wales and Northern Ireland </a:t>
            </a:r>
          </a:p>
          <a:p>
            <a:pPr marL="342900" indent="-342900" algn="just">
              <a:buAutoNum type="arabicPeriod"/>
            </a:pPr>
            <a:endParaRPr lang="en-GB" sz="2800" dirty="0"/>
          </a:p>
          <a:p>
            <a:pPr marL="342900" indent="-342900" algn="just">
              <a:buAutoNum type="arabicPeriod"/>
            </a:pPr>
            <a:r>
              <a:rPr lang="en-GB" sz="2800" dirty="0"/>
              <a:t>Health &amp; Wellbeing for Patients</a:t>
            </a:r>
          </a:p>
          <a:p>
            <a:pPr marL="342900" indent="-342900" algn="just">
              <a:buAutoNum type="arabicPeriod"/>
            </a:pPr>
            <a:endParaRPr lang="en-GB" sz="2800" dirty="0"/>
          </a:p>
          <a:p>
            <a:pPr marL="342900" indent="-342900" algn="just">
              <a:buAutoNum type="arabicPeriod"/>
            </a:pPr>
            <a:r>
              <a:rPr lang="en-GB" sz="2800" dirty="0"/>
              <a:t>The Role of the Registered Dietitian </a:t>
            </a:r>
          </a:p>
          <a:p>
            <a:pPr algn="just"/>
            <a:endParaRPr lang="en-GB" sz="1800" dirty="0"/>
          </a:p>
          <a:p>
            <a:pPr algn="just"/>
            <a:endParaRPr lang="en-GB" sz="1800" b="1"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24</a:t>
            </a:fld>
            <a:endParaRPr lang="en-US" dirty="0"/>
          </a:p>
        </p:txBody>
      </p:sp>
    </p:spTree>
    <p:extLst>
      <p:ext uri="{BB962C8B-B14F-4D97-AF65-F5344CB8AC3E}">
        <p14:creationId xmlns:p14="http://schemas.microsoft.com/office/powerpoint/2010/main" val="3768077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348"/>
            <a:ext cx="8229600" cy="1143000"/>
          </a:xfrm>
        </p:spPr>
        <p:txBody>
          <a:bodyPr/>
          <a:lstStyle/>
          <a:p>
            <a:pPr algn="ctr"/>
            <a:r>
              <a:rPr lang="en-GB" dirty="0"/>
              <a:t>Dietitian’s role within catering </a:t>
            </a:r>
          </a:p>
        </p:txBody>
      </p:sp>
      <p:sp>
        <p:nvSpPr>
          <p:cNvPr id="3" name="Content Placeholder 2"/>
          <p:cNvSpPr>
            <a:spLocks noGrp="1"/>
          </p:cNvSpPr>
          <p:nvPr>
            <p:ph idx="1"/>
          </p:nvPr>
        </p:nvSpPr>
        <p:spPr>
          <a:xfrm>
            <a:off x="457200" y="1510348"/>
            <a:ext cx="8229600" cy="4698047"/>
          </a:xfrm>
        </p:spPr>
        <p:txBody>
          <a:bodyPr/>
          <a:lstStyle/>
          <a:p>
            <a:pPr marL="342900" indent="-342900">
              <a:buFont typeface="Arial" panose="020B0604020202020204" pitchFamily="34" charset="0"/>
              <a:buChar char="•"/>
            </a:pPr>
            <a:r>
              <a:rPr lang="en-GB" sz="1800" dirty="0"/>
              <a:t>To identify strengths and weaknesses in a food provision chain</a:t>
            </a:r>
          </a:p>
          <a:p>
            <a:pPr marL="342900" indent="-342900">
              <a:buFont typeface="Arial" panose="020B0604020202020204" pitchFamily="34" charset="0"/>
              <a:buChar char="•"/>
            </a:pPr>
            <a:r>
              <a:rPr lang="en-GB" sz="1800" dirty="0"/>
              <a:t>Development of policies and procedures</a:t>
            </a:r>
          </a:p>
          <a:p>
            <a:pPr marL="342900" indent="-342900">
              <a:buFont typeface="Arial" panose="020B0604020202020204" pitchFamily="34" charset="0"/>
              <a:buChar char="•"/>
            </a:pPr>
            <a:r>
              <a:rPr lang="en-GB" sz="1800" dirty="0"/>
              <a:t>Menu and service planning </a:t>
            </a:r>
          </a:p>
          <a:p>
            <a:pPr marL="342900" indent="-342900">
              <a:buFont typeface="Arial" panose="020B0604020202020204" pitchFamily="34" charset="0"/>
              <a:buChar char="•"/>
            </a:pPr>
            <a:r>
              <a:rPr lang="en-GB" sz="1800" dirty="0"/>
              <a:t>To act as a dietetic – catering link, improving communication and insight. </a:t>
            </a:r>
          </a:p>
          <a:p>
            <a:pPr marL="342900" indent="-342900">
              <a:buFont typeface="Arial" panose="020B0604020202020204" pitchFamily="34" charset="0"/>
              <a:buChar char="•"/>
            </a:pPr>
            <a:r>
              <a:rPr lang="en-GB" sz="1800" dirty="0"/>
              <a:t>To improve the understanding of food and beverage service by the rest of the dietetic team. </a:t>
            </a:r>
          </a:p>
          <a:p>
            <a:endParaRPr lang="en-GB" sz="1800" dirty="0"/>
          </a:p>
          <a:p>
            <a:r>
              <a:rPr lang="en-GB" sz="1800" dirty="0"/>
              <a:t>HCPC standards of proficiency and conduct (2013), performance and ethics (2016) also help to support and clarify the role of </a:t>
            </a:r>
            <a:r>
              <a:rPr lang="en-GB" sz="1800" dirty="0" err="1"/>
              <a:t>dietitians</a:t>
            </a:r>
            <a:r>
              <a:rPr lang="en-GB" sz="1800" dirty="0"/>
              <a:t> working within the provision of food and beverage services. </a:t>
            </a:r>
          </a:p>
          <a:p>
            <a:r>
              <a:rPr lang="en-GB" sz="1800" dirty="0"/>
              <a:t> </a:t>
            </a:r>
          </a:p>
          <a:p>
            <a:r>
              <a:rPr lang="en-GB" sz="1800" b="1" dirty="0"/>
              <a:t>Recommendation</a:t>
            </a:r>
          </a:p>
          <a:p>
            <a:r>
              <a:rPr lang="en-GB" sz="1800" dirty="0"/>
              <a:t>A dedicated catering liaison </a:t>
            </a:r>
            <a:r>
              <a:rPr lang="en-GB" sz="1800" dirty="0" err="1"/>
              <a:t>dietitian</a:t>
            </a:r>
            <a:r>
              <a:rPr lang="en-GB" sz="1800" dirty="0"/>
              <a:t> for every department to lead developments and act as the main interface between catering and clinical services.</a:t>
            </a:r>
          </a:p>
          <a:p>
            <a:endParaRPr lang="en-GB" sz="1600"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25</a:t>
            </a:fld>
            <a:endParaRPr lang="en-US" dirty="0"/>
          </a:p>
        </p:txBody>
      </p:sp>
    </p:spTree>
    <p:extLst>
      <p:ext uri="{BB962C8B-B14F-4D97-AF65-F5344CB8AC3E}">
        <p14:creationId xmlns:p14="http://schemas.microsoft.com/office/powerpoint/2010/main" val="4191898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
            <a:ext cx="8229600" cy="1143000"/>
          </a:xfrm>
        </p:spPr>
        <p:txBody>
          <a:bodyPr/>
          <a:lstStyle/>
          <a:p>
            <a:pPr algn="ctr"/>
            <a:r>
              <a:rPr lang="en-GB" dirty="0"/>
              <a:t>Working in </a:t>
            </a:r>
            <a:r>
              <a:rPr lang="en-GB" dirty="0" smtClean="0"/>
              <a:t>Partnership </a:t>
            </a:r>
            <a:endParaRPr lang="en-GB" dirty="0"/>
          </a:p>
        </p:txBody>
      </p:sp>
      <p:sp>
        <p:nvSpPr>
          <p:cNvPr id="3" name="Content Placeholder 2"/>
          <p:cNvSpPr>
            <a:spLocks noGrp="1"/>
          </p:cNvSpPr>
          <p:nvPr>
            <p:ph idx="1"/>
          </p:nvPr>
        </p:nvSpPr>
        <p:spPr>
          <a:xfrm>
            <a:off x="457200" y="1509713"/>
            <a:ext cx="8229600" cy="4017630"/>
          </a:xfrm>
        </p:spPr>
        <p:txBody>
          <a:bodyPr/>
          <a:lstStyle/>
          <a:p>
            <a:pPr algn="just"/>
            <a:endParaRPr lang="en-GB" sz="1800" dirty="0"/>
          </a:p>
          <a:p>
            <a:pPr algn="just"/>
            <a:r>
              <a:rPr lang="en-GB" sz="1800" dirty="0"/>
              <a:t>The  catering dietitian can help to bridge the gap between nursing, estates, catering, suppliers and therapy departments. </a:t>
            </a:r>
          </a:p>
          <a:p>
            <a:pPr algn="just"/>
            <a:endParaRPr lang="en-GB" sz="1800" dirty="0"/>
          </a:p>
          <a:p>
            <a:pPr algn="just"/>
            <a:r>
              <a:rPr lang="en-GB" sz="1800" dirty="0"/>
              <a:t>Relationship with contractors/suppliers </a:t>
            </a:r>
          </a:p>
          <a:p>
            <a:pPr algn="just"/>
            <a:r>
              <a:rPr lang="en-GB" sz="1800" dirty="0"/>
              <a:t>Dietitians employed by commercial food suppliers and catering contractors should work with the dietitians in health and care settings to ensure the needs and preferences of all patient groups are met. </a:t>
            </a:r>
          </a:p>
          <a:p>
            <a:pPr algn="just"/>
            <a:endParaRPr lang="en-GB" sz="1800" dirty="0"/>
          </a:p>
          <a:p>
            <a:r>
              <a:rPr lang="en-GB" sz="1800" dirty="0"/>
              <a:t>Health and well being </a:t>
            </a:r>
          </a:p>
          <a:p>
            <a:r>
              <a:rPr lang="en-GB" sz="1800" dirty="0"/>
              <a:t>It is important that dedicated time is given to assist with the role of any health and well being strategies within the NHS, these may relate to staff and visitor dining or patients. </a:t>
            </a:r>
          </a:p>
          <a:p>
            <a:endParaRPr lang="en-GB" u="sng" dirty="0"/>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26</a:t>
            </a:fld>
            <a:endParaRPr lang="en-US" dirty="0"/>
          </a:p>
        </p:txBody>
      </p:sp>
    </p:spTree>
    <p:extLst>
      <p:ext uri="{BB962C8B-B14F-4D97-AF65-F5344CB8AC3E}">
        <p14:creationId xmlns:p14="http://schemas.microsoft.com/office/powerpoint/2010/main" val="2911328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273"/>
            <a:ext cx="8229600" cy="1143000"/>
          </a:xfrm>
        </p:spPr>
        <p:txBody>
          <a:bodyPr/>
          <a:lstStyle/>
          <a:p>
            <a:pPr algn="ctr"/>
            <a:r>
              <a:rPr lang="en-GB" dirty="0"/>
              <a:t>Training </a:t>
            </a:r>
          </a:p>
        </p:txBody>
      </p:sp>
      <p:sp>
        <p:nvSpPr>
          <p:cNvPr id="3" name="Content Placeholder 2"/>
          <p:cNvSpPr>
            <a:spLocks noGrp="1"/>
          </p:cNvSpPr>
          <p:nvPr>
            <p:ph idx="1"/>
          </p:nvPr>
        </p:nvSpPr>
        <p:spPr>
          <a:xfrm>
            <a:off x="457200" y="1570673"/>
            <a:ext cx="8229600" cy="3983966"/>
          </a:xfrm>
        </p:spPr>
        <p:txBody>
          <a:bodyPr numCol="1"/>
          <a:lstStyle/>
          <a:p>
            <a:pPr algn="just"/>
            <a:r>
              <a:rPr lang="en-GB" sz="1800" dirty="0"/>
              <a:t>Catering </a:t>
            </a:r>
            <a:r>
              <a:rPr lang="en-GB" sz="1800" dirty="0" err="1"/>
              <a:t>dietitians</a:t>
            </a:r>
            <a:r>
              <a:rPr lang="en-GB" sz="1800" dirty="0"/>
              <a:t> should help to ensure that all staff involved in the food chain have access to relevant training to help provide a patient centred food service that promotes nutritional care.  </a:t>
            </a:r>
          </a:p>
          <a:p>
            <a:pPr algn="ctr"/>
            <a:endParaRPr lang="en-GB" sz="1800" dirty="0"/>
          </a:p>
          <a:p>
            <a:r>
              <a:rPr lang="en-GB" sz="1800" dirty="0"/>
              <a:t>Topics may include: </a:t>
            </a:r>
          </a:p>
          <a:p>
            <a:endParaRPr lang="en-GB" sz="1800" dirty="0"/>
          </a:p>
          <a:p>
            <a:pPr marL="342900" indent="-342900">
              <a:buFont typeface="Arial" panose="020B0604020202020204" pitchFamily="34" charset="0"/>
              <a:buChar char="•"/>
            </a:pPr>
            <a:r>
              <a:rPr lang="en-GB" sz="1800" dirty="0"/>
              <a:t>Basic nutrition</a:t>
            </a:r>
          </a:p>
          <a:p>
            <a:pPr marL="342900" indent="-342900">
              <a:buFont typeface="Arial" panose="020B0604020202020204" pitchFamily="34" charset="0"/>
              <a:buChar char="•"/>
            </a:pPr>
            <a:r>
              <a:rPr lang="en-GB" sz="1800" dirty="0"/>
              <a:t>Allergens</a:t>
            </a:r>
          </a:p>
          <a:p>
            <a:pPr marL="342900" indent="-342900">
              <a:buFont typeface="Arial" panose="020B0604020202020204" pitchFamily="34" charset="0"/>
              <a:buChar char="•"/>
            </a:pPr>
            <a:r>
              <a:rPr lang="en-GB" sz="1800" dirty="0"/>
              <a:t>Special diets</a:t>
            </a:r>
          </a:p>
          <a:p>
            <a:pPr marL="342900" indent="-342900">
              <a:buFont typeface="Arial" panose="020B0604020202020204" pitchFamily="34" charset="0"/>
              <a:buChar char="•"/>
            </a:pPr>
            <a:r>
              <a:rPr lang="en-GB" sz="1800" dirty="0"/>
              <a:t>Food hygiene and safety </a:t>
            </a:r>
          </a:p>
          <a:p>
            <a:pPr marL="342900" indent="-342900">
              <a:buFont typeface="Arial" panose="020B0604020202020204" pitchFamily="34" charset="0"/>
              <a:buChar char="•"/>
            </a:pPr>
            <a:r>
              <a:rPr lang="en-GB" sz="1800" dirty="0"/>
              <a:t>Portion control</a:t>
            </a:r>
          </a:p>
          <a:p>
            <a:pPr marL="342900" indent="-342900">
              <a:buFont typeface="Arial" panose="020B0604020202020204" pitchFamily="34" charset="0"/>
              <a:buChar char="•"/>
            </a:pPr>
            <a:r>
              <a:rPr lang="en-GB" sz="1800" dirty="0"/>
              <a:t>Food presentation</a:t>
            </a:r>
          </a:p>
          <a:p>
            <a:pPr marL="342900" indent="-342900">
              <a:buFont typeface="Arial" panose="020B0604020202020204" pitchFamily="34" charset="0"/>
              <a:buChar char="•"/>
            </a:pPr>
            <a:endParaRPr lang="en-GB" sz="2000" dirty="0"/>
          </a:p>
          <a:p>
            <a:pPr marL="342900" indent="-342900" algn="ctr">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27</a:t>
            </a:fld>
            <a:endParaRPr lang="en-US" dirty="0"/>
          </a:p>
        </p:txBody>
      </p:sp>
    </p:spTree>
    <p:extLst>
      <p:ext uri="{BB962C8B-B14F-4D97-AF65-F5344CB8AC3E}">
        <p14:creationId xmlns:p14="http://schemas.microsoft.com/office/powerpoint/2010/main" val="356095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560"/>
            <a:ext cx="8229600" cy="1143000"/>
          </a:xfrm>
        </p:spPr>
        <p:txBody>
          <a:bodyPr/>
          <a:lstStyle/>
          <a:p>
            <a:pPr algn="ctr"/>
            <a:r>
              <a:rPr lang="en-GB" dirty="0"/>
              <a:t>Dietitian’s role within service provision</a:t>
            </a:r>
          </a:p>
        </p:txBody>
      </p:sp>
      <p:sp>
        <p:nvSpPr>
          <p:cNvPr id="3" name="Content Placeholder 2"/>
          <p:cNvSpPr>
            <a:spLocks noGrp="1"/>
          </p:cNvSpPr>
          <p:nvPr>
            <p:ph idx="1"/>
          </p:nvPr>
        </p:nvSpPr>
        <p:spPr>
          <a:xfrm>
            <a:off x="457200" y="1804353"/>
            <a:ext cx="8229600" cy="3690937"/>
          </a:xfrm>
        </p:spPr>
        <p:txBody>
          <a:bodyPr/>
          <a:lstStyle/>
          <a:p>
            <a:pPr algn="just"/>
            <a:r>
              <a:rPr lang="en-GB" sz="2000" dirty="0"/>
              <a:t>Patient information</a:t>
            </a:r>
          </a:p>
          <a:p>
            <a:pPr algn="just"/>
            <a:r>
              <a:rPr lang="en-GB" sz="1800" dirty="0"/>
              <a:t>Dietitians should help to develop user friendly and patient centred information using a variety of formats e.g. written and pictorial menus, guidance regarding appropriate food choice. </a:t>
            </a:r>
          </a:p>
          <a:p>
            <a:pPr algn="just"/>
            <a:endParaRPr lang="en-GB" sz="2000" dirty="0"/>
          </a:p>
          <a:p>
            <a:pPr algn="just"/>
            <a:r>
              <a:rPr lang="en-GB" sz="2000" dirty="0"/>
              <a:t>Managing the eating environment</a:t>
            </a:r>
          </a:p>
          <a:p>
            <a:pPr algn="just"/>
            <a:r>
              <a:rPr lang="en-GB" sz="1800" dirty="0"/>
              <a:t>The multi disciplinary team involved within catering should work with ward teams to achieve the best possible eating experience for the patients. Promoting the importance of the physical environment, appropriate equipment and staff behaviour. </a:t>
            </a:r>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28</a:t>
            </a:fld>
            <a:endParaRPr lang="en-US" dirty="0"/>
          </a:p>
        </p:txBody>
      </p:sp>
    </p:spTree>
    <p:extLst>
      <p:ext uri="{BB962C8B-B14F-4D97-AF65-F5344CB8AC3E}">
        <p14:creationId xmlns:p14="http://schemas.microsoft.com/office/powerpoint/2010/main" val="3545852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480"/>
            <a:ext cx="8229600" cy="1143000"/>
          </a:xfrm>
        </p:spPr>
        <p:txBody>
          <a:bodyPr/>
          <a:lstStyle/>
          <a:p>
            <a:pPr algn="ctr"/>
            <a:r>
              <a:rPr lang="en-GB" dirty="0"/>
              <a:t>Dietitian’s role within service provision </a:t>
            </a:r>
          </a:p>
        </p:txBody>
      </p:sp>
      <p:sp>
        <p:nvSpPr>
          <p:cNvPr id="3" name="Content Placeholder 2"/>
          <p:cNvSpPr>
            <a:spLocks noGrp="1"/>
          </p:cNvSpPr>
          <p:nvPr>
            <p:ph idx="1"/>
          </p:nvPr>
        </p:nvSpPr>
        <p:spPr>
          <a:xfrm>
            <a:off x="457200" y="1676400"/>
            <a:ext cx="8229600" cy="4014716"/>
          </a:xfrm>
        </p:spPr>
        <p:txBody>
          <a:bodyPr/>
          <a:lstStyle/>
          <a:p>
            <a:r>
              <a:rPr lang="en-GB" sz="2000" dirty="0"/>
              <a:t>Managing the therapeutic diets</a:t>
            </a:r>
          </a:p>
          <a:p>
            <a:pPr algn="just"/>
            <a:r>
              <a:rPr lang="en-GB" sz="1800" dirty="0"/>
              <a:t>The dietitians should work with caterers to help ensure that therapeutic diets meet the requirements of clinical treatment, nutritional standards, patient preferences and are appetising for the patient. </a:t>
            </a:r>
            <a:endParaRPr lang="en-GB" sz="1800" dirty="0" smtClean="0"/>
          </a:p>
          <a:p>
            <a:pPr algn="just"/>
            <a:endParaRPr lang="en-GB" sz="1800" dirty="0"/>
          </a:p>
          <a:p>
            <a:pPr algn="just"/>
            <a:r>
              <a:rPr lang="en-GB" sz="1800" dirty="0"/>
              <a:t>Systems such as diet manuals should also be in place to help provide recommendations on how to meet the needs for therapeutic diets when there is no </a:t>
            </a:r>
            <a:r>
              <a:rPr lang="en-GB" sz="1800" dirty="0" err="1"/>
              <a:t>dietitian</a:t>
            </a:r>
            <a:r>
              <a:rPr lang="en-GB" sz="1800" dirty="0"/>
              <a:t> available to give advice. </a:t>
            </a:r>
          </a:p>
          <a:p>
            <a:endParaRPr lang="en-GB" sz="1800" dirty="0"/>
          </a:p>
          <a:p>
            <a:r>
              <a:rPr lang="en-GB" sz="1800" dirty="0"/>
              <a:t>Monitoring and audit</a:t>
            </a:r>
          </a:p>
          <a:p>
            <a:r>
              <a:rPr lang="en-GB" sz="1800" dirty="0"/>
              <a:t>To support the development of appropriate performance indicators within food and beverage services and nutritional care. </a:t>
            </a:r>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29</a:t>
            </a:fld>
            <a:endParaRPr lang="en-US" dirty="0"/>
          </a:p>
        </p:txBody>
      </p:sp>
    </p:spTree>
    <p:extLst>
      <p:ext uri="{BB962C8B-B14F-4D97-AF65-F5344CB8AC3E}">
        <p14:creationId xmlns:p14="http://schemas.microsoft.com/office/powerpoint/2010/main" val="139936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FC6A98-C434-4FE9-A0B4-AC74CE273093}"/>
              </a:ext>
            </a:extLst>
          </p:cNvPr>
          <p:cNvSpPr>
            <a:spLocks noGrp="1"/>
          </p:cNvSpPr>
          <p:nvPr>
            <p:ph type="title"/>
          </p:nvPr>
        </p:nvSpPr>
        <p:spPr/>
        <p:txBody>
          <a:bodyPr/>
          <a:lstStyle/>
          <a:p>
            <a:r>
              <a:rPr lang="en-GB" sz="4000" dirty="0">
                <a:latin typeface="Calibri" panose="020F0502020204030204" pitchFamily="34" charset="0"/>
              </a:rPr>
              <a:t>Session 1</a:t>
            </a:r>
          </a:p>
        </p:txBody>
      </p:sp>
      <p:sp>
        <p:nvSpPr>
          <p:cNvPr id="3" name="Content Placeholder 2">
            <a:extLst>
              <a:ext uri="{FF2B5EF4-FFF2-40B4-BE49-F238E27FC236}">
                <a16:creationId xmlns="" xmlns:a16="http://schemas.microsoft.com/office/drawing/2014/main" id="{6BFEF1FF-D692-4640-A532-D75D22949BD0}"/>
              </a:ext>
            </a:extLst>
          </p:cNvPr>
          <p:cNvSpPr>
            <a:spLocks noGrp="1"/>
          </p:cNvSpPr>
          <p:nvPr>
            <p:ph idx="1"/>
          </p:nvPr>
        </p:nvSpPr>
        <p:spPr/>
        <p:txBody>
          <a:bodyPr/>
          <a:lstStyle/>
          <a:p>
            <a:pPr algn="ctr"/>
            <a:r>
              <a:rPr lang="en-GB" sz="6000" dirty="0">
                <a:latin typeface="Calibri" panose="020F0502020204030204" pitchFamily="34" charset="0"/>
                <a:cs typeface="Calibri" panose="020F0502020204030204" pitchFamily="34" charset="0"/>
              </a:rPr>
              <a:t>Helen Ream</a:t>
            </a:r>
            <a:endParaRPr lang="en-GB" sz="6000" dirty="0"/>
          </a:p>
        </p:txBody>
      </p:sp>
      <p:sp>
        <p:nvSpPr>
          <p:cNvPr id="4" name="Slide Number Placeholder 3">
            <a:extLst>
              <a:ext uri="{FF2B5EF4-FFF2-40B4-BE49-F238E27FC236}">
                <a16:creationId xmlns="" xmlns:a16="http://schemas.microsoft.com/office/drawing/2014/main" id="{3F00F70E-3238-496C-A9A1-3119EC86FBC1}"/>
              </a:ext>
            </a:extLst>
          </p:cNvPr>
          <p:cNvSpPr>
            <a:spLocks noGrp="1"/>
          </p:cNvSpPr>
          <p:nvPr>
            <p:ph type="sldNum" sz="quarter" idx="10"/>
          </p:nvPr>
        </p:nvSpPr>
        <p:spPr/>
        <p:txBody>
          <a:bodyPr/>
          <a:lstStyle/>
          <a:p>
            <a:pPr>
              <a:defRPr/>
            </a:pPr>
            <a:fld id="{95519FE3-E01B-9A42-81CE-D6F62CAC7F30}" type="slidenum">
              <a:rPr lang="en-US" smtClean="0"/>
              <a:pPr>
                <a:defRPr/>
              </a:pPr>
              <a:t>3</a:t>
            </a:fld>
            <a:endParaRPr lang="en-US" dirty="0"/>
          </a:p>
        </p:txBody>
      </p:sp>
    </p:spTree>
    <p:extLst>
      <p:ext uri="{BB962C8B-B14F-4D97-AF65-F5344CB8AC3E}">
        <p14:creationId xmlns:p14="http://schemas.microsoft.com/office/powerpoint/2010/main" val="42461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DFC72-2AD7-4786-9579-E2A01F4F084E}"/>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6518527B-344A-4EDC-B630-ED7E459A7931}"/>
              </a:ext>
            </a:extLst>
          </p:cNvPr>
          <p:cNvSpPr>
            <a:spLocks noGrp="1"/>
          </p:cNvSpPr>
          <p:nvPr>
            <p:ph idx="1"/>
          </p:nvPr>
        </p:nvSpPr>
        <p:spPr/>
        <p:txBody>
          <a:bodyPr/>
          <a:lstStyle/>
          <a:p>
            <a:pPr algn="ctr"/>
            <a:r>
              <a:rPr lang="en-GB" sz="6000" dirty="0">
                <a:latin typeface="Calibri" panose="020F0502020204030204" pitchFamily="34" charset="0"/>
                <a:cs typeface="Calibri" panose="020F0502020204030204" pitchFamily="34" charset="0"/>
              </a:rPr>
              <a:t>Thank You</a:t>
            </a:r>
          </a:p>
        </p:txBody>
      </p:sp>
      <p:sp>
        <p:nvSpPr>
          <p:cNvPr id="4" name="Slide Number Placeholder 3">
            <a:extLst>
              <a:ext uri="{FF2B5EF4-FFF2-40B4-BE49-F238E27FC236}">
                <a16:creationId xmlns="" xmlns:a16="http://schemas.microsoft.com/office/drawing/2014/main" id="{895B5CB5-308B-4AD5-991A-65410CC28239}"/>
              </a:ext>
            </a:extLst>
          </p:cNvPr>
          <p:cNvSpPr>
            <a:spLocks noGrp="1"/>
          </p:cNvSpPr>
          <p:nvPr>
            <p:ph type="sldNum" sz="quarter" idx="10"/>
          </p:nvPr>
        </p:nvSpPr>
        <p:spPr/>
        <p:txBody>
          <a:bodyPr/>
          <a:lstStyle/>
          <a:p>
            <a:pPr>
              <a:defRPr/>
            </a:pPr>
            <a:fld id="{95519FE3-E01B-9A42-81CE-D6F62CAC7F30}" type="slidenum">
              <a:rPr lang="en-US" smtClean="0"/>
              <a:pPr>
                <a:defRPr/>
              </a:pPr>
              <a:t>30</a:t>
            </a:fld>
            <a:endParaRPr lang="en-US" dirty="0"/>
          </a:p>
        </p:txBody>
      </p:sp>
    </p:spTree>
    <p:extLst>
      <p:ext uri="{BB962C8B-B14F-4D97-AF65-F5344CB8AC3E}">
        <p14:creationId xmlns:p14="http://schemas.microsoft.com/office/powerpoint/2010/main" val="798148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09ADB5-C9D3-4F2A-B41D-9B50AD268E67}"/>
              </a:ext>
            </a:extLst>
          </p:cNvPr>
          <p:cNvSpPr>
            <a:spLocks noGrp="1"/>
          </p:cNvSpPr>
          <p:nvPr>
            <p:ph type="title"/>
          </p:nvPr>
        </p:nvSpPr>
        <p:spPr/>
        <p:txBody>
          <a:bodyPr/>
          <a:lstStyle/>
          <a:p>
            <a:r>
              <a:rPr lang="en-GB" dirty="0"/>
              <a:t>Session </a:t>
            </a:r>
            <a:r>
              <a:rPr lang="en-GB" dirty="0" smtClean="0"/>
              <a:t>3 – Chapters 5 and 6</a:t>
            </a:r>
            <a:endParaRPr lang="en-GB" dirty="0"/>
          </a:p>
        </p:txBody>
      </p:sp>
      <p:sp>
        <p:nvSpPr>
          <p:cNvPr id="3" name="Content Placeholder 2">
            <a:extLst>
              <a:ext uri="{FF2B5EF4-FFF2-40B4-BE49-F238E27FC236}">
                <a16:creationId xmlns="" xmlns:a16="http://schemas.microsoft.com/office/drawing/2014/main" id="{AAA5F077-8DBB-4F91-890D-9F3ACD462A4B}"/>
              </a:ext>
            </a:extLst>
          </p:cNvPr>
          <p:cNvSpPr>
            <a:spLocks noGrp="1"/>
          </p:cNvSpPr>
          <p:nvPr>
            <p:ph idx="1"/>
          </p:nvPr>
        </p:nvSpPr>
        <p:spPr/>
        <p:txBody>
          <a:bodyPr/>
          <a:lstStyle/>
          <a:p>
            <a:pPr algn="ctr"/>
            <a:r>
              <a:rPr lang="en-GB" sz="5400" dirty="0">
                <a:latin typeface="Calibri" panose="020F0502020204030204" pitchFamily="34" charset="0"/>
                <a:cs typeface="Calibri" panose="020F0502020204030204" pitchFamily="34" charset="0"/>
              </a:rPr>
              <a:t>Andy Jones</a:t>
            </a:r>
          </a:p>
          <a:p>
            <a:pPr algn="ctr"/>
            <a:r>
              <a:rPr lang="en-GB" sz="5400" dirty="0">
                <a:latin typeface="Calibri" panose="020F0502020204030204" pitchFamily="34" charset="0"/>
                <a:cs typeface="Calibri" panose="020F0502020204030204" pitchFamily="34" charset="0"/>
              </a:rPr>
              <a:t>Phil Shelley</a:t>
            </a:r>
          </a:p>
        </p:txBody>
      </p:sp>
      <p:sp>
        <p:nvSpPr>
          <p:cNvPr id="4" name="Slide Number Placeholder 3">
            <a:extLst>
              <a:ext uri="{FF2B5EF4-FFF2-40B4-BE49-F238E27FC236}">
                <a16:creationId xmlns="" xmlns:a16="http://schemas.microsoft.com/office/drawing/2014/main" id="{115AA916-C9B8-40A3-BB74-1622D3548460}"/>
              </a:ext>
            </a:extLst>
          </p:cNvPr>
          <p:cNvSpPr>
            <a:spLocks noGrp="1"/>
          </p:cNvSpPr>
          <p:nvPr>
            <p:ph type="sldNum" sz="quarter" idx="10"/>
          </p:nvPr>
        </p:nvSpPr>
        <p:spPr/>
        <p:txBody>
          <a:bodyPr/>
          <a:lstStyle/>
          <a:p>
            <a:pPr>
              <a:defRPr/>
            </a:pPr>
            <a:fld id="{95519FE3-E01B-9A42-81CE-D6F62CAC7F30}" type="slidenum">
              <a:rPr lang="en-US" smtClean="0"/>
              <a:pPr>
                <a:defRPr/>
              </a:pPr>
              <a:t>31</a:t>
            </a:fld>
            <a:endParaRPr lang="en-US" dirty="0"/>
          </a:p>
        </p:txBody>
      </p:sp>
    </p:spTree>
    <p:extLst>
      <p:ext uri="{BB962C8B-B14F-4D97-AF65-F5344CB8AC3E}">
        <p14:creationId xmlns:p14="http://schemas.microsoft.com/office/powerpoint/2010/main" val="2132818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A474A6-09A2-428C-96C0-B76391E388D2}"/>
              </a:ext>
            </a:extLst>
          </p:cNvPr>
          <p:cNvSpPr>
            <a:spLocks noGrp="1"/>
          </p:cNvSpPr>
          <p:nvPr>
            <p:ph type="title"/>
          </p:nvPr>
        </p:nvSpPr>
        <p:spPr>
          <a:xfrm rot="10800000" flipV="1">
            <a:off x="681486" y="3942272"/>
            <a:ext cx="8005313" cy="888520"/>
          </a:xfrm>
        </p:spPr>
        <p:txBody>
          <a:bodyPr/>
          <a:lstStyle/>
          <a:p>
            <a:pPr algn="ctr"/>
            <a:r>
              <a:rPr lang="en-GB" sz="2800" dirty="0">
                <a:solidFill>
                  <a:prstClr val="black"/>
                </a:solidFill>
                <a:latin typeface="Calibri" charset="0"/>
              </a:rPr>
              <a:t> </a:t>
            </a:r>
            <a:endParaRPr lang="en-GB" dirty="0"/>
          </a:p>
        </p:txBody>
      </p:sp>
      <p:pic>
        <p:nvPicPr>
          <p:cNvPr id="5" name="Content Placeholder 4">
            <a:extLst>
              <a:ext uri="{FF2B5EF4-FFF2-40B4-BE49-F238E27FC236}">
                <a16:creationId xmlns="" xmlns:a16="http://schemas.microsoft.com/office/drawing/2014/main" id="{F6D48DF9-E559-4D0F-A501-46DCDA9C24E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76709" y="813278"/>
            <a:ext cx="6228272" cy="3281049"/>
          </a:xfrm>
          <a:prstGeom prst="rect">
            <a:avLst/>
          </a:prstGeom>
        </p:spPr>
      </p:pic>
      <p:sp>
        <p:nvSpPr>
          <p:cNvPr id="4" name="Slide Number Placeholder 3">
            <a:extLst>
              <a:ext uri="{FF2B5EF4-FFF2-40B4-BE49-F238E27FC236}">
                <a16:creationId xmlns="" xmlns:a16="http://schemas.microsoft.com/office/drawing/2014/main" id="{A64A6FA4-E327-44EB-8440-5646CB2B596C}"/>
              </a:ext>
            </a:extLst>
          </p:cNvPr>
          <p:cNvSpPr>
            <a:spLocks noGrp="1"/>
          </p:cNvSpPr>
          <p:nvPr>
            <p:ph type="sldNum" sz="quarter" idx="10"/>
          </p:nvPr>
        </p:nvSpPr>
        <p:spPr/>
        <p:txBody>
          <a:bodyPr/>
          <a:lstStyle/>
          <a:p>
            <a:pPr>
              <a:defRPr/>
            </a:pPr>
            <a:fld id="{95519FE3-E01B-9A42-81CE-D6F62CAC7F30}" type="slidenum">
              <a:rPr lang="en-US" smtClean="0"/>
              <a:pPr>
                <a:defRPr/>
              </a:pPr>
              <a:t>32</a:t>
            </a:fld>
            <a:endParaRPr lang="en-US" dirty="0"/>
          </a:p>
        </p:txBody>
      </p:sp>
    </p:spTree>
    <p:extLst>
      <p:ext uri="{BB962C8B-B14F-4D97-AF65-F5344CB8AC3E}">
        <p14:creationId xmlns:p14="http://schemas.microsoft.com/office/powerpoint/2010/main" val="2936751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394017-FD0D-471A-ADC9-5F39FC960B36}"/>
              </a:ext>
            </a:extLst>
          </p:cNvPr>
          <p:cNvSpPr>
            <a:spLocks noGrp="1"/>
          </p:cNvSpPr>
          <p:nvPr>
            <p:ph type="title"/>
          </p:nvPr>
        </p:nvSpPr>
        <p:spPr/>
        <p:txBody>
          <a:bodyPr/>
          <a:lstStyle/>
          <a:p>
            <a:pPr algn="ctr"/>
            <a:r>
              <a:rPr lang="en-GB" dirty="0"/>
              <a:t/>
            </a:r>
            <a:br>
              <a:rPr lang="en-GB" dirty="0"/>
            </a:br>
            <a:r>
              <a:rPr lang="en-GB" dirty="0"/>
              <a:t> </a:t>
            </a:r>
            <a:r>
              <a:rPr lang="en-US" dirty="0" smtClean="0"/>
              <a:t>Food </a:t>
            </a:r>
            <a:r>
              <a:rPr lang="en-US" dirty="0"/>
              <a:t>Service Delivery and Planning</a:t>
            </a:r>
            <a:r>
              <a:rPr lang="en-GB" sz="3200" b="1" u="sng" dirty="0"/>
              <a:t/>
            </a:r>
            <a:br>
              <a:rPr lang="en-GB" sz="3200" b="1" u="sng" dirty="0"/>
            </a:br>
            <a:endParaRPr lang="en-GB" sz="3200" b="1" dirty="0"/>
          </a:p>
        </p:txBody>
      </p:sp>
      <p:sp>
        <p:nvSpPr>
          <p:cNvPr id="3" name="Content Placeholder 2">
            <a:extLst>
              <a:ext uri="{FF2B5EF4-FFF2-40B4-BE49-F238E27FC236}">
                <a16:creationId xmlns="" xmlns:a16="http://schemas.microsoft.com/office/drawing/2014/main" id="{D244D298-11DB-4CEA-8887-F157449417D3}"/>
              </a:ext>
            </a:extLst>
          </p:cNvPr>
          <p:cNvSpPr>
            <a:spLocks noGrp="1"/>
          </p:cNvSpPr>
          <p:nvPr>
            <p:ph idx="1"/>
          </p:nvPr>
        </p:nvSpPr>
        <p:spPr/>
        <p:txBody>
          <a:bodyPr/>
          <a:lstStyle/>
          <a:p>
            <a:pPr marL="285750" lvl="0" indent="-285750">
              <a:spcBef>
                <a:spcPct val="0"/>
              </a:spcBef>
              <a:buFont typeface="Arial" panose="020B0604020202020204" pitchFamily="34" charset="0"/>
              <a:buChar char="•"/>
            </a:pPr>
            <a:r>
              <a:rPr lang="en-US" sz="2800" dirty="0">
                <a:solidFill>
                  <a:prstClr val="black"/>
                </a:solidFill>
                <a:latin typeface="Calibri" charset="0"/>
              </a:rPr>
              <a:t>Working Together - The Power of 3 </a:t>
            </a:r>
          </a:p>
          <a:p>
            <a:pPr marL="285750" lvl="0" indent="-285750">
              <a:spcBef>
                <a:spcPct val="0"/>
              </a:spcBef>
              <a:buFont typeface="Arial" panose="020B0604020202020204" pitchFamily="34" charset="0"/>
              <a:buChar char="•"/>
            </a:pPr>
            <a:r>
              <a:rPr lang="en-US" sz="2800" dirty="0">
                <a:solidFill>
                  <a:prstClr val="black"/>
                </a:solidFill>
                <a:latin typeface="Calibri" charset="0"/>
              </a:rPr>
              <a:t>Protected Mealtimes: </a:t>
            </a:r>
          </a:p>
          <a:p>
            <a:pPr marL="285750" lvl="0" indent="-285750">
              <a:spcBef>
                <a:spcPct val="0"/>
              </a:spcBef>
              <a:buFont typeface="Arial" panose="020B0604020202020204" pitchFamily="34" charset="0"/>
              <a:buChar char="•"/>
            </a:pPr>
            <a:r>
              <a:rPr lang="en-US" sz="2800" dirty="0">
                <a:solidFill>
                  <a:prstClr val="black"/>
                </a:solidFill>
                <a:latin typeface="Calibri" charset="0"/>
              </a:rPr>
              <a:t>Provision of a Patient-focused Meal Service</a:t>
            </a:r>
          </a:p>
          <a:p>
            <a:pPr marL="285750" lvl="0" indent="-285750">
              <a:spcBef>
                <a:spcPct val="0"/>
              </a:spcBef>
              <a:buFont typeface="Arial" panose="020B0604020202020204" pitchFamily="34" charset="0"/>
              <a:buChar char="•"/>
            </a:pPr>
            <a:r>
              <a:rPr lang="en-US" sz="2800" dirty="0">
                <a:solidFill>
                  <a:prstClr val="black"/>
                </a:solidFill>
                <a:latin typeface="Calibri" charset="0"/>
              </a:rPr>
              <a:t>Food Service Systems </a:t>
            </a:r>
          </a:p>
          <a:p>
            <a:pPr marL="285750" lvl="0" indent="-285750">
              <a:spcBef>
                <a:spcPct val="0"/>
              </a:spcBef>
              <a:buFont typeface="Arial" panose="020B0604020202020204" pitchFamily="34" charset="0"/>
              <a:buChar char="•"/>
            </a:pPr>
            <a:r>
              <a:rPr lang="en-US" sz="2800" dirty="0">
                <a:solidFill>
                  <a:prstClr val="black"/>
                </a:solidFill>
                <a:latin typeface="Calibri" charset="0"/>
              </a:rPr>
              <a:t>Control of Food Service Delivery </a:t>
            </a:r>
          </a:p>
          <a:p>
            <a:pPr marL="285750" lvl="0" indent="-285750">
              <a:spcBef>
                <a:spcPct val="0"/>
              </a:spcBef>
              <a:buFont typeface="Arial" panose="020B0604020202020204" pitchFamily="34" charset="0"/>
              <a:buChar char="•"/>
            </a:pPr>
            <a:r>
              <a:rPr lang="en-US" sz="2800" dirty="0">
                <a:solidFill>
                  <a:prstClr val="black"/>
                </a:solidFill>
                <a:latin typeface="Calibri" charset="0"/>
              </a:rPr>
              <a:t>Food Waste </a:t>
            </a:r>
          </a:p>
          <a:p>
            <a:pPr marL="285750" lvl="0" indent="-285750">
              <a:spcBef>
                <a:spcPct val="0"/>
              </a:spcBef>
              <a:buFont typeface="Arial" panose="020B0604020202020204" pitchFamily="34" charset="0"/>
              <a:buChar char="•"/>
            </a:pPr>
            <a:r>
              <a:rPr lang="en-US" sz="2800" dirty="0">
                <a:solidFill>
                  <a:prstClr val="black"/>
                </a:solidFill>
                <a:latin typeface="Calibri" charset="0"/>
              </a:rPr>
              <a:t>Food Hygiene and Safety</a:t>
            </a:r>
            <a:endParaRPr lang="en-GB" dirty="0"/>
          </a:p>
        </p:txBody>
      </p:sp>
      <p:sp>
        <p:nvSpPr>
          <p:cNvPr id="4" name="Slide Number Placeholder 3">
            <a:extLst>
              <a:ext uri="{FF2B5EF4-FFF2-40B4-BE49-F238E27FC236}">
                <a16:creationId xmlns="" xmlns:a16="http://schemas.microsoft.com/office/drawing/2014/main" id="{17AF461B-7DF0-484A-BC84-DF4F8F355012}"/>
              </a:ext>
            </a:extLst>
          </p:cNvPr>
          <p:cNvSpPr>
            <a:spLocks noGrp="1"/>
          </p:cNvSpPr>
          <p:nvPr>
            <p:ph type="sldNum" sz="quarter" idx="10"/>
          </p:nvPr>
        </p:nvSpPr>
        <p:spPr/>
        <p:txBody>
          <a:bodyPr/>
          <a:lstStyle/>
          <a:p>
            <a:pPr>
              <a:defRPr/>
            </a:pPr>
            <a:fld id="{95519FE3-E01B-9A42-81CE-D6F62CAC7F30}" type="slidenum">
              <a:rPr lang="en-US" smtClean="0"/>
              <a:pPr>
                <a:defRPr/>
              </a:pPr>
              <a:t>33</a:t>
            </a:fld>
            <a:endParaRPr lang="en-US" dirty="0"/>
          </a:p>
        </p:txBody>
      </p:sp>
    </p:spTree>
    <p:extLst>
      <p:ext uri="{BB962C8B-B14F-4D97-AF65-F5344CB8AC3E}">
        <p14:creationId xmlns:p14="http://schemas.microsoft.com/office/powerpoint/2010/main" val="3566863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D5AAA8-1014-4F23-BDB2-99ADE06AB179}"/>
              </a:ext>
            </a:extLst>
          </p:cNvPr>
          <p:cNvSpPr>
            <a:spLocks noGrp="1"/>
          </p:cNvSpPr>
          <p:nvPr>
            <p:ph type="title"/>
          </p:nvPr>
        </p:nvSpPr>
        <p:spPr>
          <a:xfrm>
            <a:off x="457200" y="787400"/>
            <a:ext cx="8229600" cy="83868"/>
          </a:xfrm>
        </p:spPr>
        <p:txBody>
          <a:bodyPr/>
          <a:lstStyle/>
          <a:p>
            <a:endParaRPr lang="en-GB" dirty="0"/>
          </a:p>
        </p:txBody>
      </p:sp>
      <p:sp>
        <p:nvSpPr>
          <p:cNvPr id="3" name="Content Placeholder 2">
            <a:extLst>
              <a:ext uri="{FF2B5EF4-FFF2-40B4-BE49-F238E27FC236}">
                <a16:creationId xmlns="" xmlns:a16="http://schemas.microsoft.com/office/drawing/2014/main" id="{6E39D250-DD36-41BA-826C-BA8D1D2F122C}"/>
              </a:ext>
            </a:extLst>
          </p:cNvPr>
          <p:cNvSpPr>
            <a:spLocks noGrp="1"/>
          </p:cNvSpPr>
          <p:nvPr>
            <p:ph idx="1"/>
          </p:nvPr>
        </p:nvSpPr>
        <p:spPr>
          <a:xfrm>
            <a:off x="457200" y="1457865"/>
            <a:ext cx="8229600" cy="3183146"/>
          </a:xfrm>
        </p:spPr>
        <p:txBody>
          <a:bodyPr/>
          <a:lstStyle/>
          <a:p>
            <a:pPr lvl="0" algn="ctr">
              <a:spcBef>
                <a:spcPct val="0"/>
              </a:spcBef>
            </a:pPr>
            <a:r>
              <a:rPr lang="en-US" sz="2800" i="1" dirty="0">
                <a:solidFill>
                  <a:prstClr val="black"/>
                </a:solidFill>
                <a:latin typeface="Calibri" charset="0"/>
              </a:rPr>
              <a:t>“</a:t>
            </a:r>
            <a:r>
              <a:rPr lang="en-US" sz="3200" i="1" dirty="0">
                <a:solidFill>
                  <a:prstClr val="black"/>
                </a:solidFill>
                <a:latin typeface="Calibri" charset="0"/>
              </a:rPr>
              <a:t>It is essential that dietitians take a pro-active role jointly with catering and clinical colleagues, to ensure that acceptable standards for food and beverage services are not put at risk and that the budget is adequate to provide the nutritional needs of the individual.”</a:t>
            </a:r>
            <a:endParaRPr lang="en-GB" sz="3200" i="1" dirty="0">
              <a:solidFill>
                <a:prstClr val="black"/>
              </a:solidFill>
              <a:latin typeface="Calibri" charset="0"/>
            </a:endParaRPr>
          </a:p>
          <a:p>
            <a:endParaRPr lang="en-GB" dirty="0"/>
          </a:p>
        </p:txBody>
      </p:sp>
      <p:sp>
        <p:nvSpPr>
          <p:cNvPr id="4" name="Slide Number Placeholder 3">
            <a:extLst>
              <a:ext uri="{FF2B5EF4-FFF2-40B4-BE49-F238E27FC236}">
                <a16:creationId xmlns="" xmlns:a16="http://schemas.microsoft.com/office/drawing/2014/main" id="{7D7EAE56-31CD-41AA-8875-51342CA042E8}"/>
              </a:ext>
            </a:extLst>
          </p:cNvPr>
          <p:cNvSpPr>
            <a:spLocks noGrp="1"/>
          </p:cNvSpPr>
          <p:nvPr>
            <p:ph type="sldNum" sz="quarter" idx="10"/>
          </p:nvPr>
        </p:nvSpPr>
        <p:spPr/>
        <p:txBody>
          <a:bodyPr/>
          <a:lstStyle/>
          <a:p>
            <a:pPr>
              <a:defRPr/>
            </a:pPr>
            <a:fld id="{95519FE3-E01B-9A42-81CE-D6F62CAC7F30}" type="slidenum">
              <a:rPr lang="en-US" smtClean="0"/>
              <a:pPr>
                <a:defRPr/>
              </a:pPr>
              <a:t>34</a:t>
            </a:fld>
            <a:endParaRPr lang="en-US" dirty="0"/>
          </a:p>
        </p:txBody>
      </p:sp>
    </p:spTree>
    <p:extLst>
      <p:ext uri="{BB962C8B-B14F-4D97-AF65-F5344CB8AC3E}">
        <p14:creationId xmlns:p14="http://schemas.microsoft.com/office/powerpoint/2010/main" val="3837015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F9AE6-8F00-46D4-A2DD-FCED312F48EE}"/>
              </a:ext>
            </a:extLst>
          </p:cNvPr>
          <p:cNvSpPr>
            <a:spLocks noGrp="1"/>
          </p:cNvSpPr>
          <p:nvPr>
            <p:ph type="title"/>
          </p:nvPr>
        </p:nvSpPr>
        <p:spPr/>
        <p:txBody>
          <a:bodyPr/>
          <a:lstStyle/>
          <a:p>
            <a:pPr lvl="0"/>
            <a:r>
              <a:rPr lang="en-GB" dirty="0" smtClean="0">
                <a:solidFill>
                  <a:prstClr val="black"/>
                </a:solidFill>
                <a:latin typeface="+mn-lt"/>
              </a:rPr>
              <a:t>Catering </a:t>
            </a:r>
            <a:r>
              <a:rPr lang="en-GB" dirty="0">
                <a:solidFill>
                  <a:prstClr val="black"/>
                </a:solidFill>
                <a:latin typeface="+mn-lt"/>
              </a:rPr>
              <a:t>Specifications and Contracts</a:t>
            </a:r>
            <a:r>
              <a:rPr lang="en-GB" sz="3200" u="sng" dirty="0">
                <a:solidFill>
                  <a:prstClr val="black"/>
                </a:solidFill>
                <a:latin typeface="Calibri" charset="0"/>
              </a:rPr>
              <a:t/>
            </a:r>
            <a:br>
              <a:rPr lang="en-GB" sz="3200" u="sng" dirty="0">
                <a:solidFill>
                  <a:prstClr val="black"/>
                </a:solidFill>
                <a:latin typeface="Calibri" charset="0"/>
              </a:rPr>
            </a:br>
            <a:endParaRPr lang="en-GB" dirty="0"/>
          </a:p>
        </p:txBody>
      </p:sp>
      <p:sp>
        <p:nvSpPr>
          <p:cNvPr id="3" name="Content Placeholder 2">
            <a:extLst>
              <a:ext uri="{FF2B5EF4-FFF2-40B4-BE49-F238E27FC236}">
                <a16:creationId xmlns="" xmlns:a16="http://schemas.microsoft.com/office/drawing/2014/main" id="{040BC3DD-A67F-4709-B341-1ECF0679F9FD}"/>
              </a:ext>
            </a:extLst>
          </p:cNvPr>
          <p:cNvSpPr>
            <a:spLocks noGrp="1"/>
          </p:cNvSpPr>
          <p:nvPr>
            <p:ph idx="1"/>
          </p:nvPr>
        </p:nvSpPr>
        <p:spPr>
          <a:xfrm>
            <a:off x="457200" y="1552755"/>
            <a:ext cx="8229600" cy="4460695"/>
          </a:xfrm>
        </p:spPr>
        <p:txBody>
          <a:bodyPr/>
          <a:lstStyle/>
          <a:p>
            <a:pPr marL="457200" lvl="0" indent="-457200">
              <a:spcBef>
                <a:spcPct val="0"/>
              </a:spcBef>
              <a:buFont typeface="Arial" panose="020B0604020202020204" pitchFamily="34" charset="0"/>
              <a:buChar char="•"/>
            </a:pPr>
            <a:endParaRPr lang="en-US" sz="2800" dirty="0">
              <a:solidFill>
                <a:prstClr val="black"/>
              </a:solidFill>
              <a:latin typeface="Calibri" charset="0"/>
            </a:endParaRPr>
          </a:p>
          <a:p>
            <a:pPr marL="457200" lvl="0" indent="-457200">
              <a:spcBef>
                <a:spcPct val="0"/>
              </a:spcBef>
              <a:buFont typeface="Arial" panose="020B0604020202020204" pitchFamily="34" charset="0"/>
              <a:buChar char="•"/>
            </a:pPr>
            <a:r>
              <a:rPr lang="en-US" sz="4000" dirty="0">
                <a:solidFill>
                  <a:prstClr val="black"/>
                </a:solidFill>
                <a:latin typeface="Calibri" charset="0"/>
              </a:rPr>
              <a:t>Barriers to Good Practice </a:t>
            </a:r>
            <a:endParaRPr lang="en-US" sz="4000" dirty="0" smtClean="0">
              <a:solidFill>
                <a:prstClr val="black"/>
              </a:solidFill>
              <a:latin typeface="Calibri" charset="0"/>
            </a:endParaRPr>
          </a:p>
          <a:p>
            <a:pPr marL="457200" lvl="0" indent="-457200">
              <a:spcBef>
                <a:spcPct val="0"/>
              </a:spcBef>
              <a:buFont typeface="Arial" panose="020B0604020202020204" pitchFamily="34" charset="0"/>
              <a:buChar char="•"/>
            </a:pPr>
            <a:endParaRPr lang="en-US" sz="4000" dirty="0">
              <a:solidFill>
                <a:prstClr val="black"/>
              </a:solidFill>
              <a:latin typeface="Calibri" charset="0"/>
            </a:endParaRPr>
          </a:p>
          <a:p>
            <a:pPr marL="457200" lvl="0" indent="-457200">
              <a:spcBef>
                <a:spcPct val="0"/>
              </a:spcBef>
              <a:buFont typeface="Arial" panose="020B0604020202020204" pitchFamily="34" charset="0"/>
              <a:buChar char="•"/>
            </a:pPr>
            <a:r>
              <a:rPr lang="en-GB" sz="4000" dirty="0">
                <a:solidFill>
                  <a:prstClr val="black"/>
                </a:solidFill>
                <a:latin typeface="Calibri" charset="0"/>
              </a:rPr>
              <a:t>Catering Specifications </a:t>
            </a:r>
            <a:endParaRPr lang="en-GB" sz="4000" dirty="0" smtClean="0">
              <a:solidFill>
                <a:prstClr val="black"/>
              </a:solidFill>
              <a:latin typeface="Calibri" charset="0"/>
            </a:endParaRPr>
          </a:p>
          <a:p>
            <a:pPr marL="457200" lvl="0" indent="-457200">
              <a:spcBef>
                <a:spcPct val="0"/>
              </a:spcBef>
              <a:buFont typeface="Arial" panose="020B0604020202020204" pitchFamily="34" charset="0"/>
              <a:buChar char="•"/>
            </a:pPr>
            <a:endParaRPr lang="en-GB" sz="4000" dirty="0">
              <a:solidFill>
                <a:prstClr val="black"/>
              </a:solidFill>
              <a:latin typeface="Calibri" charset="0"/>
            </a:endParaRPr>
          </a:p>
          <a:p>
            <a:pPr marL="457200" lvl="0" indent="-457200">
              <a:spcBef>
                <a:spcPct val="0"/>
              </a:spcBef>
              <a:buFont typeface="Arial" panose="020B0604020202020204" pitchFamily="34" charset="0"/>
              <a:buChar char="•"/>
            </a:pPr>
            <a:r>
              <a:rPr lang="en-GB" sz="4000" dirty="0">
                <a:solidFill>
                  <a:prstClr val="black"/>
                </a:solidFill>
                <a:latin typeface="Calibri" charset="0"/>
              </a:rPr>
              <a:t>Catering Contracts </a:t>
            </a:r>
          </a:p>
          <a:p>
            <a:endParaRPr lang="en-GB" dirty="0"/>
          </a:p>
        </p:txBody>
      </p:sp>
      <p:sp>
        <p:nvSpPr>
          <p:cNvPr id="4" name="Slide Number Placeholder 3">
            <a:extLst>
              <a:ext uri="{FF2B5EF4-FFF2-40B4-BE49-F238E27FC236}">
                <a16:creationId xmlns="" xmlns:a16="http://schemas.microsoft.com/office/drawing/2014/main" id="{7E0B262E-A546-4C28-9C47-CB30D4D92849}"/>
              </a:ext>
            </a:extLst>
          </p:cNvPr>
          <p:cNvSpPr>
            <a:spLocks noGrp="1"/>
          </p:cNvSpPr>
          <p:nvPr>
            <p:ph type="sldNum" sz="quarter" idx="10"/>
          </p:nvPr>
        </p:nvSpPr>
        <p:spPr/>
        <p:txBody>
          <a:bodyPr/>
          <a:lstStyle/>
          <a:p>
            <a:pPr>
              <a:defRPr/>
            </a:pPr>
            <a:fld id="{95519FE3-E01B-9A42-81CE-D6F62CAC7F30}" type="slidenum">
              <a:rPr lang="en-US" smtClean="0"/>
              <a:pPr>
                <a:defRPr/>
              </a:pPr>
              <a:t>35</a:t>
            </a:fld>
            <a:endParaRPr lang="en-US" dirty="0"/>
          </a:p>
        </p:txBody>
      </p:sp>
    </p:spTree>
    <p:extLst>
      <p:ext uri="{BB962C8B-B14F-4D97-AF65-F5344CB8AC3E}">
        <p14:creationId xmlns:p14="http://schemas.microsoft.com/office/powerpoint/2010/main" val="504165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06E3AC-BC44-4B55-9B59-8E824DDFDF47}"/>
              </a:ext>
            </a:extLst>
          </p:cNvPr>
          <p:cNvSpPr>
            <a:spLocks noGrp="1"/>
          </p:cNvSpPr>
          <p:nvPr>
            <p:ph type="title"/>
          </p:nvPr>
        </p:nvSpPr>
        <p:spPr/>
        <p:txBody>
          <a:bodyPr/>
          <a:lstStyle/>
          <a:p>
            <a:endParaRPr lang="en-GB"/>
          </a:p>
        </p:txBody>
      </p:sp>
      <p:pic>
        <p:nvPicPr>
          <p:cNvPr id="5" name="Content Placeholder 4">
            <a:extLst>
              <a:ext uri="{FF2B5EF4-FFF2-40B4-BE49-F238E27FC236}">
                <a16:creationId xmlns="" xmlns:a16="http://schemas.microsoft.com/office/drawing/2014/main" id="{6C41726D-A397-46BE-8DB0-8706415FF80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1725283"/>
            <a:ext cx="2395936" cy="3960069"/>
          </a:xfrm>
          <a:prstGeom prst="rect">
            <a:avLst/>
          </a:prstGeom>
        </p:spPr>
      </p:pic>
      <p:sp>
        <p:nvSpPr>
          <p:cNvPr id="4" name="Slide Number Placeholder 3">
            <a:extLst>
              <a:ext uri="{FF2B5EF4-FFF2-40B4-BE49-F238E27FC236}">
                <a16:creationId xmlns="" xmlns:a16="http://schemas.microsoft.com/office/drawing/2014/main" id="{FE6F069C-D5E1-4147-ACDC-48E21C48401D}"/>
              </a:ext>
            </a:extLst>
          </p:cNvPr>
          <p:cNvSpPr>
            <a:spLocks noGrp="1"/>
          </p:cNvSpPr>
          <p:nvPr>
            <p:ph type="sldNum" sz="quarter" idx="10"/>
          </p:nvPr>
        </p:nvSpPr>
        <p:spPr/>
        <p:txBody>
          <a:bodyPr/>
          <a:lstStyle/>
          <a:p>
            <a:pPr>
              <a:defRPr/>
            </a:pPr>
            <a:fld id="{95519FE3-E01B-9A42-81CE-D6F62CAC7F30}" type="slidenum">
              <a:rPr lang="en-US" smtClean="0"/>
              <a:pPr>
                <a:defRPr/>
              </a:pPr>
              <a:t>36</a:t>
            </a:fld>
            <a:endParaRPr lang="en-US" dirty="0"/>
          </a:p>
        </p:txBody>
      </p:sp>
      <p:pic>
        <p:nvPicPr>
          <p:cNvPr id="6" name="Picture 5">
            <a:extLst>
              <a:ext uri="{FF2B5EF4-FFF2-40B4-BE49-F238E27FC236}">
                <a16:creationId xmlns="" xmlns:a16="http://schemas.microsoft.com/office/drawing/2014/main" id="{F23C0AF8-F5F6-4127-941A-67EE25CE5D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1136" y="1725283"/>
            <a:ext cx="2761727" cy="3960069"/>
          </a:xfrm>
          <a:prstGeom prst="rect">
            <a:avLst/>
          </a:prstGeom>
        </p:spPr>
      </p:pic>
      <p:pic>
        <p:nvPicPr>
          <p:cNvPr id="7" name="Picture 6">
            <a:extLst>
              <a:ext uri="{FF2B5EF4-FFF2-40B4-BE49-F238E27FC236}">
                <a16:creationId xmlns="" xmlns:a16="http://schemas.microsoft.com/office/drawing/2014/main" id="{A17B1518-F678-437F-BA53-64A58346D2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4527" y="1725284"/>
            <a:ext cx="2615411" cy="4014938"/>
          </a:xfrm>
          <a:prstGeom prst="rect">
            <a:avLst/>
          </a:prstGeom>
        </p:spPr>
      </p:pic>
    </p:spTree>
    <p:extLst>
      <p:ext uri="{BB962C8B-B14F-4D97-AF65-F5344CB8AC3E}">
        <p14:creationId xmlns:p14="http://schemas.microsoft.com/office/powerpoint/2010/main" val="26655159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077132-43AF-487F-89B8-8987786038D8}"/>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1F9E8A23-B91D-4EFB-8C0D-86EBFBAD5F43}"/>
              </a:ext>
            </a:extLst>
          </p:cNvPr>
          <p:cNvSpPr>
            <a:spLocks noGrp="1"/>
          </p:cNvSpPr>
          <p:nvPr>
            <p:ph idx="1"/>
          </p:nvPr>
        </p:nvSpPr>
        <p:spPr/>
        <p:txBody>
          <a:bodyPr/>
          <a:lstStyle/>
          <a:p>
            <a:pPr algn="ctr"/>
            <a:r>
              <a:rPr lang="en-GB" sz="6000" dirty="0">
                <a:latin typeface="Calibri" panose="020F0502020204030204" pitchFamily="34" charset="0"/>
                <a:cs typeface="Calibri" panose="020F0502020204030204" pitchFamily="34" charset="0"/>
              </a:rPr>
              <a:t>Thank You</a:t>
            </a:r>
          </a:p>
        </p:txBody>
      </p:sp>
      <p:sp>
        <p:nvSpPr>
          <p:cNvPr id="4" name="Slide Number Placeholder 3">
            <a:extLst>
              <a:ext uri="{FF2B5EF4-FFF2-40B4-BE49-F238E27FC236}">
                <a16:creationId xmlns="" xmlns:a16="http://schemas.microsoft.com/office/drawing/2014/main" id="{1EF8279D-E5E9-4E43-A3A3-CDAD4C8822FB}"/>
              </a:ext>
            </a:extLst>
          </p:cNvPr>
          <p:cNvSpPr>
            <a:spLocks noGrp="1"/>
          </p:cNvSpPr>
          <p:nvPr>
            <p:ph type="sldNum" sz="quarter" idx="10"/>
          </p:nvPr>
        </p:nvSpPr>
        <p:spPr/>
        <p:txBody>
          <a:bodyPr/>
          <a:lstStyle/>
          <a:p>
            <a:pPr>
              <a:defRPr/>
            </a:pPr>
            <a:fld id="{95519FE3-E01B-9A42-81CE-D6F62CAC7F30}" type="slidenum">
              <a:rPr lang="en-US" smtClean="0"/>
              <a:pPr>
                <a:defRPr/>
              </a:pPr>
              <a:t>37</a:t>
            </a:fld>
            <a:endParaRPr lang="en-US" dirty="0"/>
          </a:p>
        </p:txBody>
      </p:sp>
    </p:spTree>
    <p:extLst>
      <p:ext uri="{BB962C8B-B14F-4D97-AF65-F5344CB8AC3E}">
        <p14:creationId xmlns:p14="http://schemas.microsoft.com/office/powerpoint/2010/main" val="2415548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5BE892-DBB3-4C7C-8DF6-F6F1504E0E5D}"/>
              </a:ext>
            </a:extLst>
          </p:cNvPr>
          <p:cNvSpPr>
            <a:spLocks noGrp="1"/>
          </p:cNvSpPr>
          <p:nvPr>
            <p:ph type="title"/>
          </p:nvPr>
        </p:nvSpPr>
        <p:spPr/>
        <p:txBody>
          <a:bodyPr/>
          <a:lstStyle/>
          <a:p>
            <a:r>
              <a:rPr lang="en-GB" dirty="0"/>
              <a:t>Session </a:t>
            </a:r>
            <a:r>
              <a:rPr lang="en-GB" dirty="0" smtClean="0"/>
              <a:t>4 – Chapters 7 and 8</a:t>
            </a:r>
            <a:endParaRPr lang="en-GB" dirty="0"/>
          </a:p>
        </p:txBody>
      </p:sp>
      <p:sp>
        <p:nvSpPr>
          <p:cNvPr id="3" name="Content Placeholder 2">
            <a:extLst>
              <a:ext uri="{FF2B5EF4-FFF2-40B4-BE49-F238E27FC236}">
                <a16:creationId xmlns="" xmlns:a16="http://schemas.microsoft.com/office/drawing/2014/main" id="{AD5F8B34-790C-4299-BB78-8A6319B3E4D5}"/>
              </a:ext>
            </a:extLst>
          </p:cNvPr>
          <p:cNvSpPr>
            <a:spLocks noGrp="1"/>
          </p:cNvSpPr>
          <p:nvPr>
            <p:ph idx="1"/>
          </p:nvPr>
        </p:nvSpPr>
        <p:spPr/>
        <p:txBody>
          <a:bodyPr/>
          <a:lstStyle/>
          <a:p>
            <a:pPr algn="ctr"/>
            <a:r>
              <a:rPr lang="en-GB" sz="5400" dirty="0">
                <a:latin typeface="Calibri" panose="020F0502020204030204" pitchFamily="34" charset="0"/>
                <a:cs typeface="Calibri" panose="020F0502020204030204" pitchFamily="34" charset="0"/>
              </a:rPr>
              <a:t>Lauren Bowen</a:t>
            </a:r>
          </a:p>
          <a:p>
            <a:pPr algn="ctr"/>
            <a:r>
              <a:rPr lang="en-GB" sz="5400" dirty="0">
                <a:latin typeface="Calibri" panose="020F0502020204030204" pitchFamily="34" charset="0"/>
                <a:cs typeface="Calibri" panose="020F0502020204030204" pitchFamily="34" charset="0"/>
              </a:rPr>
              <a:t>Maxine Cartz</a:t>
            </a:r>
          </a:p>
        </p:txBody>
      </p:sp>
      <p:sp>
        <p:nvSpPr>
          <p:cNvPr id="4" name="Slide Number Placeholder 3">
            <a:extLst>
              <a:ext uri="{FF2B5EF4-FFF2-40B4-BE49-F238E27FC236}">
                <a16:creationId xmlns="" xmlns:a16="http://schemas.microsoft.com/office/drawing/2014/main" id="{B2B7FAAD-5831-46A1-8657-71FBFB488265}"/>
              </a:ext>
            </a:extLst>
          </p:cNvPr>
          <p:cNvSpPr>
            <a:spLocks noGrp="1"/>
          </p:cNvSpPr>
          <p:nvPr>
            <p:ph type="sldNum" sz="quarter" idx="10"/>
          </p:nvPr>
        </p:nvSpPr>
        <p:spPr/>
        <p:txBody>
          <a:bodyPr/>
          <a:lstStyle/>
          <a:p>
            <a:pPr>
              <a:defRPr/>
            </a:pPr>
            <a:fld id="{95519FE3-E01B-9A42-81CE-D6F62CAC7F30}" type="slidenum">
              <a:rPr lang="en-US" smtClean="0"/>
              <a:pPr>
                <a:defRPr/>
              </a:pPr>
              <a:t>38</a:t>
            </a:fld>
            <a:endParaRPr lang="en-US" dirty="0"/>
          </a:p>
        </p:txBody>
      </p:sp>
    </p:spTree>
    <p:extLst>
      <p:ext uri="{BB962C8B-B14F-4D97-AF65-F5344CB8AC3E}">
        <p14:creationId xmlns:p14="http://schemas.microsoft.com/office/powerpoint/2010/main" val="721175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smtClean="0"/>
              <a:t>Food </a:t>
            </a:r>
            <a:r>
              <a:rPr lang="en-GB" sz="3200" dirty="0"/>
              <a:t>Composition, Labelling and Recipe Analysis - Overview</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3200" dirty="0"/>
              <a:t>Nutritional Content</a:t>
            </a:r>
          </a:p>
          <a:p>
            <a:pPr marL="342900" indent="-342900">
              <a:buFont typeface="Arial" panose="020B0604020202020204" pitchFamily="34" charset="0"/>
              <a:buChar char="•"/>
            </a:pPr>
            <a:r>
              <a:rPr lang="en-GB" sz="3200" dirty="0"/>
              <a:t>Food Labelling Legislation</a:t>
            </a:r>
          </a:p>
          <a:p>
            <a:pPr marL="342900" indent="-342900">
              <a:buFont typeface="Arial" panose="020B0604020202020204" pitchFamily="34" charset="0"/>
              <a:buChar char="•"/>
            </a:pPr>
            <a:r>
              <a:rPr lang="en-GB" sz="3200" dirty="0"/>
              <a:t>Allergen and Nutrition Information</a:t>
            </a:r>
          </a:p>
          <a:p>
            <a:pPr marL="342900" indent="-342900">
              <a:buFont typeface="Arial" panose="020B0604020202020204" pitchFamily="34" charset="0"/>
              <a:buChar char="•"/>
            </a:pPr>
            <a:r>
              <a:rPr lang="en-GB" sz="3200" dirty="0"/>
              <a:t>Nutritional Analysis</a:t>
            </a:r>
          </a:p>
          <a:p>
            <a:pPr marL="342900" indent="-342900">
              <a:buFont typeface="Arial" panose="020B0604020202020204" pitchFamily="34" charset="0"/>
              <a:buChar char="•"/>
            </a:pPr>
            <a:r>
              <a:rPr lang="en-GB" sz="3200" dirty="0"/>
              <a:t>Recipe Analysis and software</a:t>
            </a:r>
          </a:p>
          <a:p>
            <a:pPr marL="342900" indent="-34290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39</a:t>
            </a:fld>
            <a:endParaRPr lang="en-US" dirty="0"/>
          </a:p>
        </p:txBody>
      </p:sp>
    </p:spTree>
    <p:extLst>
      <p:ext uri="{BB962C8B-B14F-4D97-AF65-F5344CB8AC3E}">
        <p14:creationId xmlns:p14="http://schemas.microsoft.com/office/powerpoint/2010/main" val="412417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998"/>
            <a:ext cx="8229600" cy="1143000"/>
          </a:xfrm>
        </p:spPr>
        <p:txBody>
          <a:bodyPr/>
          <a:lstStyle/>
          <a:p>
            <a:pPr algn="ctr"/>
            <a:r>
              <a:rPr lang="en-GB" altLang="en-US" sz="4000" dirty="0">
                <a:solidFill>
                  <a:srgbClr val="000000"/>
                </a:solidFill>
                <a:cs typeface="Arial" charset="0"/>
              </a:rPr>
              <a:t>The Review Began……… </a:t>
            </a:r>
            <a:r>
              <a:rPr lang="en-GB" altLang="en-US" b="1" dirty="0">
                <a:solidFill>
                  <a:srgbClr val="000000"/>
                </a:solidFill>
                <a:cs typeface="Arial" charset="0"/>
              </a:rPr>
              <a:t/>
            </a:r>
            <a:br>
              <a:rPr lang="en-GB" altLang="en-US" b="1" dirty="0">
                <a:solidFill>
                  <a:srgbClr val="000000"/>
                </a:solidFill>
                <a:cs typeface="Arial" charset="0"/>
              </a:rPr>
            </a:br>
            <a:endParaRPr lang="en-GB" dirty="0"/>
          </a:p>
        </p:txBody>
      </p:sp>
      <p:sp>
        <p:nvSpPr>
          <p:cNvPr id="3" name="Content Placeholder 2"/>
          <p:cNvSpPr>
            <a:spLocks noGrp="1"/>
          </p:cNvSpPr>
          <p:nvPr>
            <p:ph idx="1"/>
          </p:nvPr>
        </p:nvSpPr>
        <p:spPr>
          <a:xfrm>
            <a:off x="457200" y="1446663"/>
            <a:ext cx="8229600" cy="4566787"/>
          </a:xfrm>
        </p:spPr>
        <p:txBody>
          <a:bodyPr/>
          <a:lstStyle/>
          <a:p>
            <a:pPr>
              <a:spcBef>
                <a:spcPct val="0"/>
              </a:spcBef>
            </a:pPr>
            <a:r>
              <a:rPr lang="en-US" dirty="0">
                <a:solidFill>
                  <a:srgbClr val="000000"/>
                </a:solidFill>
                <a:cs typeface="Arial" charset="0"/>
              </a:rPr>
              <a:t>Event to launch the review in November 2016</a:t>
            </a:r>
          </a:p>
          <a:p>
            <a:pPr>
              <a:spcBef>
                <a:spcPct val="0"/>
              </a:spcBef>
            </a:pPr>
            <a:r>
              <a:rPr lang="en-US" dirty="0">
                <a:solidFill>
                  <a:srgbClr val="000000"/>
                </a:solidFill>
                <a:cs typeface="Arial" charset="0"/>
              </a:rPr>
              <a:t>	</a:t>
            </a:r>
          </a:p>
          <a:p>
            <a:pPr>
              <a:spcBef>
                <a:spcPct val="0"/>
              </a:spcBef>
            </a:pPr>
            <a:r>
              <a:rPr lang="en-US" dirty="0">
                <a:solidFill>
                  <a:srgbClr val="000000"/>
                </a:solidFill>
                <a:cs typeface="Arial" charset="0"/>
              </a:rPr>
              <a:t>Members worked in groups to review chapters</a:t>
            </a:r>
          </a:p>
          <a:p>
            <a:pPr>
              <a:spcBef>
                <a:spcPct val="0"/>
              </a:spcBef>
            </a:pPr>
            <a:r>
              <a:rPr lang="en-US" dirty="0">
                <a:solidFill>
                  <a:srgbClr val="000000"/>
                </a:solidFill>
                <a:cs typeface="Arial" charset="0"/>
              </a:rPr>
              <a:t>	</a:t>
            </a:r>
          </a:p>
          <a:p>
            <a:pPr>
              <a:spcBef>
                <a:spcPct val="0"/>
              </a:spcBef>
            </a:pPr>
            <a:r>
              <a:rPr lang="en-US" dirty="0">
                <a:solidFill>
                  <a:srgbClr val="000000"/>
                </a:solidFill>
                <a:cs typeface="Arial" charset="0"/>
              </a:rPr>
              <a:t>Comments included: </a:t>
            </a:r>
          </a:p>
          <a:p>
            <a:pPr>
              <a:spcBef>
                <a:spcPct val="0"/>
              </a:spcBef>
            </a:pPr>
            <a:endParaRPr lang="en-US" dirty="0">
              <a:solidFill>
                <a:srgbClr val="000000"/>
              </a:solidFill>
              <a:cs typeface="Arial" charset="0"/>
            </a:endParaRPr>
          </a:p>
          <a:p>
            <a:pPr marL="342900" indent="-342900">
              <a:spcBef>
                <a:spcPct val="0"/>
              </a:spcBef>
              <a:buFont typeface="Arial" panose="020B0604020202020204" pitchFamily="34" charset="0"/>
              <a:buChar char="•"/>
            </a:pPr>
            <a:r>
              <a:rPr lang="en-US" dirty="0">
                <a:solidFill>
                  <a:srgbClr val="000000"/>
                </a:solidFill>
                <a:cs typeface="Arial" charset="0"/>
              </a:rPr>
              <a:t>	document too long </a:t>
            </a:r>
          </a:p>
          <a:p>
            <a:pPr marL="342900" indent="-342900">
              <a:spcBef>
                <a:spcPct val="0"/>
              </a:spcBef>
              <a:buFont typeface="Arial" panose="020B0604020202020204" pitchFamily="34" charset="0"/>
              <a:buChar char="•"/>
            </a:pPr>
            <a:r>
              <a:rPr lang="en-US" dirty="0">
                <a:solidFill>
                  <a:srgbClr val="000000"/>
                </a:solidFill>
                <a:cs typeface="Arial" charset="0"/>
              </a:rPr>
              <a:t>	content is repetitive in places </a:t>
            </a:r>
          </a:p>
          <a:p>
            <a:pPr marL="342900" indent="-342900">
              <a:spcBef>
                <a:spcPct val="0"/>
              </a:spcBef>
              <a:buFont typeface="Arial" panose="020B0604020202020204" pitchFamily="34" charset="0"/>
              <a:buChar char="•"/>
            </a:pPr>
            <a:r>
              <a:rPr lang="en-US" dirty="0">
                <a:solidFill>
                  <a:srgbClr val="000000"/>
                </a:solidFill>
                <a:cs typeface="Arial" charset="0"/>
              </a:rPr>
              <a:t>	reference updates to capture new information required </a:t>
            </a:r>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4</a:t>
            </a:fld>
            <a:endParaRPr lang="en-US" dirty="0"/>
          </a:p>
        </p:txBody>
      </p:sp>
    </p:spTree>
    <p:extLst>
      <p:ext uri="{BB962C8B-B14F-4D97-AF65-F5344CB8AC3E}">
        <p14:creationId xmlns:p14="http://schemas.microsoft.com/office/powerpoint/2010/main" val="36992393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558"/>
            <a:ext cx="8229600" cy="1143000"/>
          </a:xfrm>
        </p:spPr>
        <p:txBody>
          <a:bodyPr/>
          <a:lstStyle/>
          <a:p>
            <a:pPr algn="ctr"/>
            <a:r>
              <a:rPr lang="en-GB" dirty="0"/>
              <a:t>Nutritional Content – Key Highlights</a:t>
            </a:r>
          </a:p>
        </p:txBody>
      </p:sp>
      <p:sp>
        <p:nvSpPr>
          <p:cNvPr id="3" name="Content Placeholder 2"/>
          <p:cNvSpPr>
            <a:spLocks noGrp="1"/>
          </p:cNvSpPr>
          <p:nvPr>
            <p:ph idx="1"/>
          </p:nvPr>
        </p:nvSpPr>
        <p:spPr>
          <a:xfrm>
            <a:off x="457200" y="1833587"/>
            <a:ext cx="8229600" cy="3690937"/>
          </a:xfrm>
        </p:spPr>
        <p:txBody>
          <a:bodyPr/>
          <a:lstStyle/>
          <a:p>
            <a:pPr marL="914400" lvl="1" indent="-457200">
              <a:buFont typeface="Arial" panose="020B0604020202020204" pitchFamily="34" charset="0"/>
              <a:buChar char="•"/>
            </a:pPr>
            <a:r>
              <a:rPr lang="en-GB" sz="3100" dirty="0"/>
              <a:t>Emphasis on food costs – menus should provide good nutritional ‘value for money’</a:t>
            </a:r>
          </a:p>
          <a:p>
            <a:pPr marL="914400" lvl="1" indent="-457200">
              <a:buFont typeface="Arial" panose="020B0604020202020204" pitchFamily="34" charset="0"/>
              <a:buChar char="•"/>
            </a:pPr>
            <a:r>
              <a:rPr lang="en-GB" sz="3100" dirty="0"/>
              <a:t>Procurement – Mandatory particulars (product specifications)</a:t>
            </a:r>
          </a:p>
          <a:p>
            <a:pPr marL="914400" lvl="1" indent="-457200">
              <a:buFont typeface="Arial" panose="020B0604020202020204" pitchFamily="34" charset="0"/>
              <a:buChar char="•"/>
            </a:pPr>
            <a:r>
              <a:rPr lang="en-GB" sz="3100" dirty="0"/>
              <a:t>Packaging – PLACE requirements</a:t>
            </a:r>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40</a:t>
            </a:fld>
            <a:endParaRPr lang="en-US" dirty="0"/>
          </a:p>
        </p:txBody>
      </p:sp>
    </p:spTree>
    <p:extLst>
      <p:ext uri="{BB962C8B-B14F-4D97-AF65-F5344CB8AC3E}">
        <p14:creationId xmlns:p14="http://schemas.microsoft.com/office/powerpoint/2010/main" val="11854301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7007"/>
            <a:ext cx="8441140" cy="1143000"/>
          </a:xfrm>
        </p:spPr>
        <p:txBody>
          <a:bodyPr/>
          <a:lstStyle/>
          <a:p>
            <a:pPr algn="ctr"/>
            <a:r>
              <a:rPr lang="en-GB" sz="3400" dirty="0"/>
              <a:t>Food Labelling Legislation – Key Highlights</a:t>
            </a:r>
          </a:p>
        </p:txBody>
      </p:sp>
      <p:sp>
        <p:nvSpPr>
          <p:cNvPr id="3" name="Content Placeholder 2"/>
          <p:cNvSpPr>
            <a:spLocks noGrp="1"/>
          </p:cNvSpPr>
          <p:nvPr>
            <p:ph idx="1"/>
          </p:nvPr>
        </p:nvSpPr>
        <p:spPr>
          <a:xfrm>
            <a:off x="457200" y="1930401"/>
            <a:ext cx="8229600" cy="4083050"/>
          </a:xfrm>
        </p:spPr>
        <p:txBody>
          <a:bodyPr/>
          <a:lstStyle/>
          <a:p>
            <a:pPr marL="914400" lvl="1" indent="-457200">
              <a:buFont typeface="Arial" panose="020B0604020202020204" pitchFamily="34" charset="0"/>
              <a:buChar char="•"/>
            </a:pPr>
            <a:r>
              <a:rPr lang="en-GB" sz="3200" dirty="0"/>
              <a:t>EU FIC </a:t>
            </a:r>
            <a:r>
              <a:rPr lang="en-GB" sz="3200" dirty="0" smtClean="0"/>
              <a:t>Updated</a:t>
            </a:r>
          </a:p>
          <a:p>
            <a:pPr marL="914400" lvl="1" indent="-457200">
              <a:buFont typeface="Arial" panose="020B0604020202020204" pitchFamily="34" charset="0"/>
              <a:buChar char="•"/>
            </a:pPr>
            <a:endParaRPr lang="en-GB" sz="1200" dirty="0"/>
          </a:p>
          <a:p>
            <a:pPr marL="914400" lvl="1" indent="-457200">
              <a:buFont typeface="Arial" panose="020B0604020202020204" pitchFamily="34" charset="0"/>
              <a:buChar char="•"/>
            </a:pPr>
            <a:r>
              <a:rPr lang="en-GB" sz="3200" dirty="0"/>
              <a:t>Allergen Information </a:t>
            </a:r>
            <a:endParaRPr lang="en-GB" sz="3200" dirty="0" smtClean="0"/>
          </a:p>
          <a:p>
            <a:pPr marL="914400" lvl="1" indent="-457200">
              <a:buFont typeface="Arial" panose="020B0604020202020204" pitchFamily="34" charset="0"/>
              <a:buChar char="•"/>
            </a:pPr>
            <a:endParaRPr lang="en-GB" sz="1200" dirty="0"/>
          </a:p>
          <a:p>
            <a:pPr marL="914400" lvl="1" indent="-457200">
              <a:buFont typeface="Arial" panose="020B0604020202020204" pitchFamily="34" charset="0"/>
              <a:buChar char="•"/>
            </a:pPr>
            <a:r>
              <a:rPr lang="en-GB" sz="3200" dirty="0"/>
              <a:t>Nutrition Information – Mandatory Nutrients, Supplementary Nutrients</a:t>
            </a:r>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41</a:t>
            </a:fld>
            <a:endParaRPr lang="en-US" dirty="0"/>
          </a:p>
        </p:txBody>
      </p:sp>
    </p:spTree>
    <p:extLst>
      <p:ext uri="{BB962C8B-B14F-4D97-AF65-F5344CB8AC3E}">
        <p14:creationId xmlns:p14="http://schemas.microsoft.com/office/powerpoint/2010/main" val="22701191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34" y="493026"/>
            <a:ext cx="8229600" cy="1143000"/>
          </a:xfrm>
        </p:spPr>
        <p:txBody>
          <a:bodyPr/>
          <a:lstStyle/>
          <a:p>
            <a:r>
              <a:rPr lang="en-GB" dirty="0"/>
              <a:t>Nutritional Analysis – Key Highlights</a:t>
            </a:r>
          </a:p>
        </p:txBody>
      </p:sp>
      <p:sp>
        <p:nvSpPr>
          <p:cNvPr id="3" name="Content Placeholder 2"/>
          <p:cNvSpPr>
            <a:spLocks noGrp="1"/>
          </p:cNvSpPr>
          <p:nvPr>
            <p:ph idx="1"/>
          </p:nvPr>
        </p:nvSpPr>
        <p:spPr>
          <a:xfrm>
            <a:off x="457200" y="1733267"/>
            <a:ext cx="8229600" cy="4280184"/>
          </a:xfrm>
        </p:spPr>
        <p:txBody>
          <a:bodyPr/>
          <a:lstStyle/>
          <a:p>
            <a:pPr marL="914400" lvl="1" indent="-457200">
              <a:buFont typeface="Arial" panose="020B0604020202020204" pitchFamily="34" charset="0"/>
              <a:buChar char="•"/>
            </a:pPr>
            <a:r>
              <a:rPr lang="en-GB" sz="3200" dirty="0"/>
              <a:t>Chemical </a:t>
            </a:r>
            <a:r>
              <a:rPr lang="en-GB" sz="3200" dirty="0" smtClean="0"/>
              <a:t>Analysis</a:t>
            </a:r>
          </a:p>
          <a:p>
            <a:pPr marL="914400" lvl="1" indent="-457200">
              <a:buFont typeface="Arial" panose="020B0604020202020204" pitchFamily="34" charset="0"/>
              <a:buChar char="•"/>
            </a:pPr>
            <a:endParaRPr lang="en-GB" sz="1200" dirty="0"/>
          </a:p>
          <a:p>
            <a:pPr marL="914400" lvl="1" indent="-457200">
              <a:buFont typeface="Arial" panose="020B0604020202020204" pitchFamily="34" charset="0"/>
              <a:buChar char="•"/>
            </a:pPr>
            <a:r>
              <a:rPr lang="en-GB" sz="3200" dirty="0"/>
              <a:t>Tolerances and Rounding – </a:t>
            </a:r>
            <a:r>
              <a:rPr lang="en-GB" sz="3200" dirty="0" smtClean="0"/>
              <a:t>Included</a:t>
            </a:r>
          </a:p>
          <a:p>
            <a:pPr marL="914400" lvl="1" indent="-457200">
              <a:buFont typeface="Arial" panose="020B0604020202020204" pitchFamily="34" charset="0"/>
              <a:buChar char="•"/>
            </a:pPr>
            <a:endParaRPr lang="en-GB" sz="1200" dirty="0"/>
          </a:p>
          <a:p>
            <a:pPr marL="914400" lvl="1" indent="-457200">
              <a:buFont typeface="Arial" panose="020B0604020202020204" pitchFamily="34" charset="0"/>
              <a:buChar char="•"/>
            </a:pPr>
            <a:r>
              <a:rPr lang="en-GB" sz="3200" dirty="0"/>
              <a:t>Calculated Analysis – CoFIDS and MW7</a:t>
            </a:r>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42</a:t>
            </a:fld>
            <a:endParaRPr lang="en-US" dirty="0"/>
          </a:p>
        </p:txBody>
      </p:sp>
    </p:spTree>
    <p:extLst>
      <p:ext uri="{BB962C8B-B14F-4D97-AF65-F5344CB8AC3E}">
        <p14:creationId xmlns:p14="http://schemas.microsoft.com/office/powerpoint/2010/main" val="15361583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51" y="469901"/>
            <a:ext cx="8679975" cy="1143000"/>
          </a:xfrm>
        </p:spPr>
        <p:txBody>
          <a:bodyPr/>
          <a:lstStyle/>
          <a:p>
            <a:pPr algn="ctr"/>
            <a:r>
              <a:rPr lang="en-GB" sz="3200" dirty="0"/>
              <a:t>Recipe Analysis and Software – Key Highlights</a:t>
            </a:r>
          </a:p>
        </p:txBody>
      </p:sp>
      <p:sp>
        <p:nvSpPr>
          <p:cNvPr id="3" name="Content Placeholder 2"/>
          <p:cNvSpPr>
            <a:spLocks noGrp="1"/>
          </p:cNvSpPr>
          <p:nvPr>
            <p:ph idx="1"/>
          </p:nvPr>
        </p:nvSpPr>
        <p:spPr>
          <a:xfrm>
            <a:off x="457200" y="1856097"/>
            <a:ext cx="8229600" cy="4157354"/>
          </a:xfrm>
        </p:spPr>
        <p:txBody>
          <a:bodyPr/>
          <a:lstStyle/>
          <a:p>
            <a:pPr marL="914400" lvl="1" indent="-457200">
              <a:buFont typeface="Arial" panose="020B0604020202020204" pitchFamily="34" charset="0"/>
              <a:buChar char="•"/>
            </a:pPr>
            <a:r>
              <a:rPr lang="en-GB" sz="3200" dirty="0"/>
              <a:t>Recipe Analysis – Requirements and considerations to </a:t>
            </a:r>
            <a:r>
              <a:rPr lang="en-GB" sz="3200" dirty="0" smtClean="0"/>
              <a:t>complete </a:t>
            </a:r>
            <a:r>
              <a:rPr lang="en-GB" sz="3200" dirty="0"/>
              <a:t>recipe </a:t>
            </a:r>
            <a:r>
              <a:rPr lang="en-GB" sz="3200" dirty="0" smtClean="0"/>
              <a:t>analysis</a:t>
            </a:r>
          </a:p>
          <a:p>
            <a:pPr marL="914400" lvl="1" indent="-457200">
              <a:buFont typeface="Arial" panose="020B0604020202020204" pitchFamily="34" charset="0"/>
              <a:buChar char="•"/>
            </a:pPr>
            <a:endParaRPr lang="en-GB" sz="1200" dirty="0"/>
          </a:p>
          <a:p>
            <a:pPr marL="914400" lvl="1" indent="-457200">
              <a:buFont typeface="Arial" panose="020B0604020202020204" pitchFamily="34" charset="0"/>
              <a:buChar char="•"/>
            </a:pPr>
            <a:r>
              <a:rPr lang="en-GB" sz="3200" dirty="0"/>
              <a:t>Recipe Types and example </a:t>
            </a:r>
            <a:r>
              <a:rPr lang="en-GB" sz="3200" dirty="0" smtClean="0"/>
              <a:t>analysis</a:t>
            </a:r>
          </a:p>
          <a:p>
            <a:pPr marL="914400" lvl="1" indent="-457200">
              <a:buFont typeface="Arial" panose="020B0604020202020204" pitchFamily="34" charset="0"/>
              <a:buChar char="•"/>
            </a:pPr>
            <a:endParaRPr lang="en-GB" sz="1200" dirty="0"/>
          </a:p>
          <a:p>
            <a:pPr marL="914400" lvl="1" indent="-457200">
              <a:buFont typeface="Arial" panose="020B0604020202020204" pitchFamily="34" charset="0"/>
              <a:buChar char="•"/>
            </a:pPr>
            <a:r>
              <a:rPr lang="en-GB" sz="3200" dirty="0"/>
              <a:t>Software - Updated</a:t>
            </a:r>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43</a:t>
            </a:fld>
            <a:endParaRPr lang="en-US" dirty="0"/>
          </a:p>
        </p:txBody>
      </p:sp>
    </p:spTree>
    <p:extLst>
      <p:ext uri="{BB962C8B-B14F-4D97-AF65-F5344CB8AC3E}">
        <p14:creationId xmlns:p14="http://schemas.microsoft.com/office/powerpoint/2010/main" val="21012036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34" y="506674"/>
            <a:ext cx="8229600" cy="1143000"/>
          </a:xfrm>
        </p:spPr>
        <p:txBody>
          <a:bodyPr/>
          <a:lstStyle/>
          <a:p>
            <a:pPr algn="ctr"/>
            <a:r>
              <a:rPr lang="en-US" dirty="0" smtClean="0"/>
              <a:t>Menu </a:t>
            </a:r>
            <a:r>
              <a:rPr lang="en-US" dirty="0"/>
              <a:t>Design and Content</a:t>
            </a:r>
          </a:p>
        </p:txBody>
      </p:sp>
      <p:sp>
        <p:nvSpPr>
          <p:cNvPr id="3" name="Content Placeholder 2"/>
          <p:cNvSpPr>
            <a:spLocks noGrp="1"/>
          </p:cNvSpPr>
          <p:nvPr>
            <p:ph idx="1"/>
          </p:nvPr>
        </p:nvSpPr>
        <p:spPr>
          <a:xfrm>
            <a:off x="457200" y="1649675"/>
            <a:ext cx="8229600" cy="4363776"/>
          </a:xfrm>
        </p:spPr>
        <p:txBody>
          <a:bodyPr/>
          <a:lstStyle/>
          <a:p>
            <a:pPr marL="342900" indent="-342900">
              <a:buFont typeface="Arial"/>
              <a:buChar char="•"/>
            </a:pPr>
            <a:r>
              <a:rPr lang="en-US" sz="2800" dirty="0"/>
              <a:t>Amalgamated chapters </a:t>
            </a:r>
            <a:r>
              <a:rPr lang="en-US" sz="2800" dirty="0" smtClean="0"/>
              <a:t>6 and 7 - menu </a:t>
            </a:r>
            <a:r>
              <a:rPr lang="en-US" sz="2800" dirty="0"/>
              <a:t>design structure and </a:t>
            </a:r>
            <a:r>
              <a:rPr lang="en-US" sz="2800" dirty="0" smtClean="0"/>
              <a:t>planning and </a:t>
            </a:r>
            <a:r>
              <a:rPr lang="en-US" sz="2800" dirty="0"/>
              <a:t>menu </a:t>
            </a:r>
            <a:r>
              <a:rPr lang="en-US" sz="2800" dirty="0" smtClean="0"/>
              <a:t>content</a:t>
            </a:r>
            <a:endParaRPr lang="en-US" sz="2800" dirty="0"/>
          </a:p>
          <a:p>
            <a:pPr marL="342900" indent="-342900">
              <a:buFont typeface="Arial"/>
              <a:buChar char="•"/>
            </a:pPr>
            <a:r>
              <a:rPr lang="en-US" sz="2800" dirty="0"/>
              <a:t>Emphasis on getting the right menu and service </a:t>
            </a:r>
            <a:endParaRPr lang="en-US" sz="2800" dirty="0" smtClean="0"/>
          </a:p>
          <a:p>
            <a:pPr marL="342900" indent="-342900">
              <a:buFont typeface="Arial"/>
              <a:buChar char="•"/>
            </a:pPr>
            <a:r>
              <a:rPr lang="en-US" sz="2800" dirty="0" smtClean="0"/>
              <a:t>Updated </a:t>
            </a:r>
            <a:r>
              <a:rPr lang="en-US" sz="2800" dirty="0"/>
              <a:t>to include the Eat Well Guide</a:t>
            </a:r>
          </a:p>
          <a:p>
            <a:pPr marL="342900" indent="-342900">
              <a:buFont typeface="Arial"/>
              <a:buChar char="•"/>
            </a:pPr>
            <a:r>
              <a:rPr lang="en-US" sz="2800" dirty="0"/>
              <a:t>M</a:t>
            </a:r>
            <a:r>
              <a:rPr lang="en-US" sz="2800" dirty="0" smtClean="0"/>
              <a:t>enu </a:t>
            </a:r>
            <a:r>
              <a:rPr lang="en-US" sz="2800" dirty="0"/>
              <a:t>assessment checklist included in </a:t>
            </a:r>
            <a:r>
              <a:rPr lang="en-US" sz="2800" dirty="0" smtClean="0"/>
              <a:t>appendix</a:t>
            </a:r>
            <a:endParaRPr lang="en-US" sz="2800" dirty="0"/>
          </a:p>
          <a:p>
            <a:pPr marL="342900" indent="-342900">
              <a:buFont typeface="Arial"/>
              <a:buChar char="•"/>
            </a:pPr>
            <a:r>
              <a:rPr lang="en-US" sz="2800" dirty="0"/>
              <a:t>B</a:t>
            </a:r>
            <a:r>
              <a:rPr lang="en-US" sz="2800" dirty="0" smtClean="0"/>
              <a:t>asic </a:t>
            </a:r>
            <a:r>
              <a:rPr lang="en-US" sz="2800" dirty="0"/>
              <a:t>vitamin and mineral </a:t>
            </a:r>
            <a:r>
              <a:rPr lang="en-US" sz="2800" dirty="0" smtClean="0"/>
              <a:t>descriptions</a:t>
            </a:r>
            <a:endParaRPr lang="en-US" sz="2800"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44</a:t>
            </a:fld>
            <a:endParaRPr lang="en-US" dirty="0"/>
          </a:p>
        </p:txBody>
      </p:sp>
    </p:spTree>
    <p:extLst>
      <p:ext uri="{BB962C8B-B14F-4D97-AF65-F5344CB8AC3E}">
        <p14:creationId xmlns:p14="http://schemas.microsoft.com/office/powerpoint/2010/main" val="24025786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21E930-EE36-475C-8187-C13CAE10EF75}"/>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861DA020-FEF9-4E22-85D5-5A8D24D1516E}"/>
              </a:ext>
            </a:extLst>
          </p:cNvPr>
          <p:cNvSpPr>
            <a:spLocks noGrp="1"/>
          </p:cNvSpPr>
          <p:nvPr>
            <p:ph idx="1"/>
          </p:nvPr>
        </p:nvSpPr>
        <p:spPr/>
        <p:txBody>
          <a:bodyPr/>
          <a:lstStyle/>
          <a:p>
            <a:pPr algn="ctr"/>
            <a:r>
              <a:rPr lang="en-GB" sz="6000" dirty="0">
                <a:latin typeface="Calibri" panose="020F0502020204030204" pitchFamily="34" charset="0"/>
                <a:cs typeface="Calibri" panose="020F0502020204030204" pitchFamily="34" charset="0"/>
              </a:rPr>
              <a:t>Thank You</a:t>
            </a:r>
          </a:p>
        </p:txBody>
      </p:sp>
      <p:sp>
        <p:nvSpPr>
          <p:cNvPr id="4" name="Slide Number Placeholder 3">
            <a:extLst>
              <a:ext uri="{FF2B5EF4-FFF2-40B4-BE49-F238E27FC236}">
                <a16:creationId xmlns="" xmlns:a16="http://schemas.microsoft.com/office/drawing/2014/main" id="{15089F7C-69E4-4667-8C96-14DB444B0A7C}"/>
              </a:ext>
            </a:extLst>
          </p:cNvPr>
          <p:cNvSpPr>
            <a:spLocks noGrp="1"/>
          </p:cNvSpPr>
          <p:nvPr>
            <p:ph type="sldNum" sz="quarter" idx="10"/>
          </p:nvPr>
        </p:nvSpPr>
        <p:spPr/>
        <p:txBody>
          <a:bodyPr/>
          <a:lstStyle/>
          <a:p>
            <a:pPr>
              <a:defRPr/>
            </a:pPr>
            <a:fld id="{95519FE3-E01B-9A42-81CE-D6F62CAC7F30}" type="slidenum">
              <a:rPr lang="en-US" smtClean="0"/>
              <a:pPr>
                <a:defRPr/>
              </a:pPr>
              <a:t>45</a:t>
            </a:fld>
            <a:endParaRPr lang="en-US" dirty="0"/>
          </a:p>
        </p:txBody>
      </p:sp>
    </p:spTree>
    <p:extLst>
      <p:ext uri="{BB962C8B-B14F-4D97-AF65-F5344CB8AC3E}">
        <p14:creationId xmlns:p14="http://schemas.microsoft.com/office/powerpoint/2010/main" val="2622394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3C6629-E762-419D-8659-0213D6B57CCD}"/>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162547B7-5E3E-4363-A85B-0F9000FC2406}"/>
              </a:ext>
            </a:extLst>
          </p:cNvPr>
          <p:cNvSpPr>
            <a:spLocks noGrp="1"/>
          </p:cNvSpPr>
          <p:nvPr>
            <p:ph idx="1"/>
          </p:nvPr>
        </p:nvSpPr>
        <p:spPr/>
        <p:txBody>
          <a:bodyPr/>
          <a:lstStyle/>
          <a:p>
            <a:pPr algn="ctr"/>
            <a:r>
              <a:rPr lang="en-GB" sz="6000" dirty="0">
                <a:latin typeface="Calibri" panose="020F0502020204030204" pitchFamily="34" charset="0"/>
                <a:cs typeface="Calibri" panose="020F0502020204030204" pitchFamily="34" charset="0"/>
              </a:rPr>
              <a:t>Lunch Break</a:t>
            </a:r>
          </a:p>
        </p:txBody>
      </p:sp>
      <p:sp>
        <p:nvSpPr>
          <p:cNvPr id="4" name="Slide Number Placeholder 3">
            <a:extLst>
              <a:ext uri="{FF2B5EF4-FFF2-40B4-BE49-F238E27FC236}">
                <a16:creationId xmlns="" xmlns:a16="http://schemas.microsoft.com/office/drawing/2014/main" id="{604E0803-515B-4B79-9829-C58AE8E5EF30}"/>
              </a:ext>
            </a:extLst>
          </p:cNvPr>
          <p:cNvSpPr>
            <a:spLocks noGrp="1"/>
          </p:cNvSpPr>
          <p:nvPr>
            <p:ph type="sldNum" sz="quarter" idx="10"/>
          </p:nvPr>
        </p:nvSpPr>
        <p:spPr/>
        <p:txBody>
          <a:bodyPr/>
          <a:lstStyle/>
          <a:p>
            <a:pPr>
              <a:defRPr/>
            </a:pPr>
            <a:fld id="{95519FE3-E01B-9A42-81CE-D6F62CAC7F30}" type="slidenum">
              <a:rPr lang="en-US" smtClean="0"/>
              <a:pPr>
                <a:defRPr/>
              </a:pPr>
              <a:t>46</a:t>
            </a:fld>
            <a:endParaRPr lang="en-US" dirty="0"/>
          </a:p>
        </p:txBody>
      </p:sp>
    </p:spTree>
    <p:extLst>
      <p:ext uri="{BB962C8B-B14F-4D97-AF65-F5344CB8AC3E}">
        <p14:creationId xmlns:p14="http://schemas.microsoft.com/office/powerpoint/2010/main" val="27013869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1ED618-1E47-463A-84C1-EC970F74C5D7}"/>
              </a:ext>
            </a:extLst>
          </p:cNvPr>
          <p:cNvSpPr>
            <a:spLocks noGrp="1"/>
          </p:cNvSpPr>
          <p:nvPr>
            <p:ph type="title"/>
          </p:nvPr>
        </p:nvSpPr>
        <p:spPr/>
        <p:txBody>
          <a:bodyPr/>
          <a:lstStyle/>
          <a:p>
            <a:r>
              <a:rPr lang="en-GB" dirty="0"/>
              <a:t>Session </a:t>
            </a:r>
            <a:r>
              <a:rPr lang="en-GB" dirty="0" smtClean="0"/>
              <a:t>5 – Chapters 9 and 10</a:t>
            </a:r>
            <a:endParaRPr lang="en-GB" dirty="0"/>
          </a:p>
        </p:txBody>
      </p:sp>
      <p:sp>
        <p:nvSpPr>
          <p:cNvPr id="3" name="Content Placeholder 2">
            <a:extLst>
              <a:ext uri="{FF2B5EF4-FFF2-40B4-BE49-F238E27FC236}">
                <a16:creationId xmlns="" xmlns:a16="http://schemas.microsoft.com/office/drawing/2014/main" id="{5305D67A-8B3E-4A5D-BC1E-D8265E113EB7}"/>
              </a:ext>
            </a:extLst>
          </p:cNvPr>
          <p:cNvSpPr>
            <a:spLocks noGrp="1"/>
          </p:cNvSpPr>
          <p:nvPr>
            <p:ph idx="1"/>
          </p:nvPr>
        </p:nvSpPr>
        <p:spPr/>
        <p:txBody>
          <a:bodyPr/>
          <a:lstStyle/>
          <a:p>
            <a:pPr algn="ctr"/>
            <a:r>
              <a:rPr lang="en-GB" sz="6000" dirty="0" err="1">
                <a:latin typeface="Calibri" panose="020F0502020204030204" pitchFamily="34" charset="0"/>
                <a:cs typeface="Calibri" panose="020F0502020204030204" pitchFamily="34" charset="0"/>
              </a:rPr>
              <a:t>Saachi</a:t>
            </a:r>
            <a:r>
              <a:rPr lang="en-GB" sz="6000" dirty="0">
                <a:latin typeface="Calibri" panose="020F0502020204030204" pitchFamily="34" charset="0"/>
                <a:cs typeface="Calibri" panose="020F0502020204030204" pitchFamily="34" charset="0"/>
              </a:rPr>
              <a:t> Patel</a:t>
            </a:r>
          </a:p>
          <a:p>
            <a:pPr algn="ctr"/>
            <a:r>
              <a:rPr lang="en-GB" sz="6000" dirty="0">
                <a:latin typeface="Calibri" panose="020F0502020204030204" pitchFamily="34" charset="0"/>
                <a:cs typeface="Calibri" panose="020F0502020204030204" pitchFamily="34" charset="0"/>
              </a:rPr>
              <a:t>Sadaf Saied</a:t>
            </a:r>
          </a:p>
        </p:txBody>
      </p:sp>
      <p:sp>
        <p:nvSpPr>
          <p:cNvPr id="4" name="Slide Number Placeholder 3">
            <a:extLst>
              <a:ext uri="{FF2B5EF4-FFF2-40B4-BE49-F238E27FC236}">
                <a16:creationId xmlns="" xmlns:a16="http://schemas.microsoft.com/office/drawing/2014/main" id="{F2402DD3-CD74-4AA7-A30D-CCE44DCBB546}"/>
              </a:ext>
            </a:extLst>
          </p:cNvPr>
          <p:cNvSpPr>
            <a:spLocks noGrp="1"/>
          </p:cNvSpPr>
          <p:nvPr>
            <p:ph type="sldNum" sz="quarter" idx="10"/>
          </p:nvPr>
        </p:nvSpPr>
        <p:spPr/>
        <p:txBody>
          <a:bodyPr/>
          <a:lstStyle/>
          <a:p>
            <a:pPr>
              <a:defRPr/>
            </a:pPr>
            <a:fld id="{95519FE3-E01B-9A42-81CE-D6F62CAC7F30}" type="slidenum">
              <a:rPr lang="en-US" smtClean="0"/>
              <a:pPr>
                <a:defRPr/>
              </a:pPr>
              <a:t>47</a:t>
            </a:fld>
            <a:endParaRPr lang="en-US" dirty="0"/>
          </a:p>
        </p:txBody>
      </p:sp>
    </p:spTree>
    <p:extLst>
      <p:ext uri="{BB962C8B-B14F-4D97-AF65-F5344CB8AC3E}">
        <p14:creationId xmlns:p14="http://schemas.microsoft.com/office/powerpoint/2010/main" val="29307538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7400"/>
            <a:ext cx="8229600" cy="809388"/>
          </a:xfrm>
        </p:spPr>
        <p:txBody>
          <a:bodyPr/>
          <a:lstStyle/>
          <a:p>
            <a:r>
              <a:rPr lang="en-GB" sz="3300" dirty="0" smtClean="0"/>
              <a:t>Nutritional </a:t>
            </a:r>
            <a:r>
              <a:rPr lang="en-GB" sz="3300" dirty="0"/>
              <a:t>Standards: Day Parts Approach </a:t>
            </a:r>
          </a:p>
        </p:txBody>
      </p:sp>
      <p:sp>
        <p:nvSpPr>
          <p:cNvPr id="3" name="Content Placeholder 2"/>
          <p:cNvSpPr>
            <a:spLocks noGrp="1"/>
          </p:cNvSpPr>
          <p:nvPr>
            <p:ph idx="1"/>
          </p:nvPr>
        </p:nvSpPr>
        <p:spPr>
          <a:xfrm>
            <a:off x="552735" y="1776602"/>
            <a:ext cx="8229600" cy="3690937"/>
          </a:xfrm>
        </p:spPr>
        <p:txBody>
          <a:bodyPr/>
          <a:lstStyle/>
          <a:p>
            <a:pPr marL="342900" indent="-342900">
              <a:buFont typeface="Arial" panose="020B0604020202020204" pitchFamily="34" charset="0"/>
              <a:buChar char="•"/>
            </a:pPr>
            <a:r>
              <a:rPr lang="en-GB" dirty="0"/>
              <a:t>Nutritional Targets</a:t>
            </a:r>
          </a:p>
          <a:p>
            <a:pPr marL="800100" lvl="1" indent="-342900">
              <a:buFont typeface="Arial" panose="020B0604020202020204" pitchFamily="34" charset="0"/>
              <a:buChar char="•"/>
            </a:pPr>
            <a:r>
              <a:rPr lang="en-GB" sz="2400" b="1" dirty="0"/>
              <a:t>Nutritionally Well – </a:t>
            </a:r>
            <a:r>
              <a:rPr lang="en-GB" sz="2400" dirty="0"/>
              <a:t>energy targets based on EARs for Energy from the DRVs for Energy (SACN, 2011)</a:t>
            </a:r>
            <a:endParaRPr lang="en-GB" sz="2400" b="1" dirty="0"/>
          </a:p>
          <a:p>
            <a:pPr marL="800100" lvl="1" indent="-342900">
              <a:buFont typeface="Arial" panose="020B0604020202020204" pitchFamily="34" charset="0"/>
              <a:buChar char="•"/>
            </a:pPr>
            <a:r>
              <a:rPr lang="en-GB" sz="2400" b="1" dirty="0"/>
              <a:t>Nutritionally Vulnerable – </a:t>
            </a:r>
            <a:r>
              <a:rPr lang="en-GB" sz="2400" dirty="0"/>
              <a:t>protein targets based on PENG recommendations – 1.1 g / kg body weight </a:t>
            </a:r>
          </a:p>
          <a:p>
            <a:pPr marL="342900" indent="-342900">
              <a:buFont typeface="Arial" panose="020B0604020202020204" pitchFamily="34" charset="0"/>
              <a:buChar char="•"/>
            </a:pPr>
            <a:endParaRPr lang="en-GB" sz="1200" dirty="0"/>
          </a:p>
          <a:p>
            <a:pPr marL="342900" indent="-342900">
              <a:buFont typeface="Arial" panose="020B0604020202020204" pitchFamily="34" charset="0"/>
              <a:buChar char="•"/>
            </a:pPr>
            <a:r>
              <a:rPr lang="en-GB" dirty="0"/>
              <a:t>Menu Capacity</a:t>
            </a:r>
          </a:p>
          <a:p>
            <a:pPr marL="800100" lvl="1" indent="-342900">
              <a:buFont typeface="Arial" panose="020B0604020202020204" pitchFamily="34" charset="0"/>
              <a:buChar char="•"/>
            </a:pPr>
            <a:r>
              <a:rPr lang="en-GB" sz="2400" b="1" dirty="0"/>
              <a:t>Complete meal </a:t>
            </a:r>
            <a:r>
              <a:rPr lang="en-GB" sz="2400" dirty="0"/>
              <a:t>= starter + main + dessert</a:t>
            </a:r>
          </a:p>
          <a:p>
            <a:pPr marL="800100" lvl="1" indent="-342900">
              <a:buFont typeface="Arial" panose="020B0604020202020204" pitchFamily="34" charset="0"/>
              <a:buChar char="•"/>
            </a:pPr>
            <a:r>
              <a:rPr lang="en-GB" sz="2400" b="1" dirty="0"/>
              <a:t>Minimum energy </a:t>
            </a:r>
            <a:r>
              <a:rPr lang="en-GB" sz="2400" dirty="0"/>
              <a:t>= 500 kcals</a:t>
            </a:r>
            <a:r>
              <a:rPr lang="en-GB" sz="2000" dirty="0"/>
              <a:t>   </a:t>
            </a:r>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48</a:t>
            </a:fld>
            <a:endParaRPr lang="en-US" dirty="0"/>
          </a:p>
        </p:txBody>
      </p:sp>
    </p:spTree>
    <p:extLst>
      <p:ext uri="{BB962C8B-B14F-4D97-AF65-F5344CB8AC3E}">
        <p14:creationId xmlns:p14="http://schemas.microsoft.com/office/powerpoint/2010/main" val="22803935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7400"/>
            <a:ext cx="8229600" cy="904922"/>
          </a:xfrm>
        </p:spPr>
        <p:txBody>
          <a:bodyPr/>
          <a:lstStyle/>
          <a:p>
            <a:r>
              <a:rPr lang="en-GB" sz="3300" dirty="0" smtClean="0"/>
              <a:t>Nutritional </a:t>
            </a:r>
            <a:r>
              <a:rPr lang="en-GB" sz="3300" dirty="0"/>
              <a:t>Standards: Day Parts Approach </a:t>
            </a:r>
          </a:p>
        </p:txBody>
      </p:sp>
      <p:sp>
        <p:nvSpPr>
          <p:cNvPr id="3" name="Content Placeholder 2"/>
          <p:cNvSpPr>
            <a:spLocks noGrp="1"/>
          </p:cNvSpPr>
          <p:nvPr>
            <p:ph idx="1"/>
          </p:nvPr>
        </p:nvSpPr>
        <p:spPr>
          <a:xfrm>
            <a:off x="232610" y="1842449"/>
            <a:ext cx="8454190" cy="4171002"/>
          </a:xfrm>
        </p:spPr>
        <p:txBody>
          <a:bodyPr/>
          <a:lstStyle/>
          <a:p>
            <a:pPr marL="342900" indent="-342900">
              <a:buFont typeface="Arial" panose="020B0604020202020204" pitchFamily="34" charset="0"/>
              <a:buChar char="•"/>
            </a:pPr>
            <a:r>
              <a:rPr lang="en-GB" sz="2200" dirty="0"/>
              <a:t>Day Parts Model</a:t>
            </a:r>
          </a:p>
          <a:p>
            <a:pPr marL="800100" lvl="1" indent="-342900">
              <a:buFont typeface="Arial" panose="020B0604020202020204" pitchFamily="34" charset="0"/>
              <a:buChar char="•"/>
            </a:pPr>
            <a:r>
              <a:rPr lang="en-GB" sz="2200" dirty="0"/>
              <a:t>Used to demonstrate the menus capacity in meeting targets</a:t>
            </a:r>
          </a:p>
          <a:p>
            <a:pPr marL="800100" lvl="1" indent="-342900">
              <a:buFont typeface="Arial" panose="020B0604020202020204" pitchFamily="34" charset="0"/>
              <a:buChar char="•"/>
            </a:pPr>
            <a:r>
              <a:rPr lang="en-GB" sz="2200" dirty="0"/>
              <a:t>Divides the day </a:t>
            </a:r>
            <a:r>
              <a:rPr lang="en-GB" sz="2200" dirty="0" smtClean="0"/>
              <a:t>into </a:t>
            </a:r>
            <a:r>
              <a:rPr lang="en-GB" sz="2200" dirty="0"/>
              <a:t>meal parts</a:t>
            </a:r>
          </a:p>
          <a:p>
            <a:pPr marL="1257300" lvl="2" indent="-342900">
              <a:buFont typeface="Arial" panose="020B0604020202020204" pitchFamily="34" charset="0"/>
              <a:buChar char="•"/>
            </a:pPr>
            <a:r>
              <a:rPr lang="en-GB" sz="2200" dirty="0"/>
              <a:t>Breakfast + Snacks + Beverages = 40% intake</a:t>
            </a:r>
          </a:p>
          <a:p>
            <a:pPr marL="1257300" lvl="2" indent="-342900">
              <a:buFont typeface="Arial" panose="020B0604020202020204" pitchFamily="34" charset="0"/>
              <a:buChar char="•"/>
            </a:pPr>
            <a:r>
              <a:rPr lang="en-GB" sz="2200" dirty="0"/>
              <a:t>Midday &amp; Evening Meal = 30% each (60% total)</a:t>
            </a:r>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49</a:t>
            </a:fld>
            <a:endParaRPr lang="en-US" dirty="0"/>
          </a:p>
        </p:txBody>
      </p:sp>
      <p:graphicFrame>
        <p:nvGraphicFramePr>
          <p:cNvPr id="6" name="Table 5"/>
          <p:cNvGraphicFramePr>
            <a:graphicFrameLocks noGrp="1"/>
          </p:cNvGraphicFramePr>
          <p:nvPr>
            <p:extLst/>
          </p:nvPr>
        </p:nvGraphicFramePr>
        <p:xfrm>
          <a:off x="232610" y="4511550"/>
          <a:ext cx="8678779" cy="1493520"/>
        </p:xfrm>
        <a:graphic>
          <a:graphicData uri="http://schemas.openxmlformats.org/drawingml/2006/table">
            <a:tbl>
              <a:tblPr firstRow="1" bandRow="1">
                <a:tableStyleId>{5C22544A-7EE6-4342-B048-85BDC9FD1C3A}</a:tableStyleId>
              </a:tblPr>
              <a:tblGrid>
                <a:gridCol w="5390147">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764632">
                  <a:extLst>
                    <a:ext uri="{9D8B030D-6E8A-4147-A177-3AD203B41FA5}">
                      <a16:colId xmlns="" xmlns:a16="http://schemas.microsoft.com/office/drawing/2014/main" val="20002"/>
                    </a:ext>
                  </a:extLst>
                </a:gridCol>
              </a:tblGrid>
              <a:tr h="612426">
                <a:tc>
                  <a:txBody>
                    <a:bodyPr/>
                    <a:lstStyle/>
                    <a:p>
                      <a:r>
                        <a:rPr lang="en-GB" sz="2000" b="1" i="0" dirty="0">
                          <a:solidFill>
                            <a:schemeClr val="tx1"/>
                          </a:solidFill>
                          <a:effectLst/>
                          <a:latin typeface="Calibri" panose="020F0502020204030204" pitchFamily="34" charset="0"/>
                          <a:cs typeface="Calibri" panose="020F0502020204030204" pitchFamily="34" charset="0"/>
                        </a:rPr>
                        <a:t>Complete Meal Targets (Starter + Main + Dessert)</a:t>
                      </a:r>
                      <a:br>
                        <a:rPr lang="en-GB" sz="2000" b="1" i="0" dirty="0">
                          <a:solidFill>
                            <a:schemeClr val="tx1"/>
                          </a:solidFill>
                          <a:effectLst/>
                          <a:latin typeface="Calibri" panose="020F0502020204030204" pitchFamily="34" charset="0"/>
                          <a:cs typeface="Calibri" panose="020F0502020204030204" pitchFamily="34" charset="0"/>
                        </a:rPr>
                      </a:br>
                      <a:r>
                        <a:rPr lang="en-GB" sz="2000" b="1" i="0" dirty="0">
                          <a:solidFill>
                            <a:schemeClr val="tx1"/>
                          </a:solidFill>
                          <a:effectLst/>
                          <a:latin typeface="Calibri" panose="020F0502020204030204" pitchFamily="34" charset="0"/>
                          <a:cs typeface="Calibri" panose="020F0502020204030204" pitchFamily="34" charset="0"/>
                        </a:rPr>
                        <a:t>for midday and evening meals</a:t>
                      </a:r>
                      <a:endParaRPr lang="en-GB" sz="2000" dirty="0">
                        <a:solidFill>
                          <a:schemeClr val="tx1"/>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latin typeface="Calibri" panose="020F0502020204030204" pitchFamily="34" charset="0"/>
                          <a:cs typeface="Calibri" panose="020F0502020204030204" pitchFamily="34" charset="0"/>
                        </a:rPr>
                        <a:t>Nutritionally</a:t>
                      </a:r>
                      <a:r>
                        <a:rPr lang="en-GB" sz="2000" baseline="0" dirty="0">
                          <a:solidFill>
                            <a:schemeClr val="tx1"/>
                          </a:solidFill>
                          <a:latin typeface="Calibri" panose="020F0502020204030204" pitchFamily="34" charset="0"/>
                          <a:cs typeface="Calibri" panose="020F0502020204030204" pitchFamily="34" charset="0"/>
                        </a:rPr>
                        <a:t> Well</a:t>
                      </a:r>
                      <a:endParaRPr lang="en-GB" sz="20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D7FE"/>
                    </a:solidFill>
                  </a:tcPr>
                </a:tc>
                <a:tc>
                  <a:txBody>
                    <a:bodyPr/>
                    <a:lstStyle/>
                    <a:p>
                      <a:r>
                        <a:rPr lang="en-GB" sz="2000" dirty="0">
                          <a:solidFill>
                            <a:schemeClr val="tx1"/>
                          </a:solidFill>
                          <a:latin typeface="Calibri" panose="020F0502020204030204" pitchFamily="34" charset="0"/>
                          <a:cs typeface="Calibri" panose="020F0502020204030204" pitchFamily="34" charset="0"/>
                        </a:rPr>
                        <a:t>Nutritionally Vulnerable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96"/>
                    </a:solidFill>
                  </a:tcPr>
                </a:tc>
                <a:extLst>
                  <a:ext uri="{0D108BD9-81ED-4DB2-BD59-A6C34878D82A}">
                    <a16:rowId xmlns="" xmlns:a16="http://schemas.microsoft.com/office/drawing/2014/main" val="10000"/>
                  </a:ext>
                </a:extLst>
              </a:tr>
              <a:tr h="346154">
                <a:tc>
                  <a:txBody>
                    <a:bodyPr/>
                    <a:lstStyle/>
                    <a:p>
                      <a:r>
                        <a:rPr lang="en-GB" sz="2000" dirty="0">
                          <a:solidFill>
                            <a:schemeClr val="tx1"/>
                          </a:solidFill>
                          <a:latin typeface="Calibri" panose="020F0502020204030204" pitchFamily="34" charset="0"/>
                          <a:cs typeface="Calibri" panose="020F0502020204030204" pitchFamily="34" charset="0"/>
                        </a:rPr>
                        <a:t>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latin typeface="Calibri" panose="020F0502020204030204" pitchFamily="34" charset="0"/>
                          <a:cs typeface="Calibri" panose="020F0502020204030204" pitchFamily="34"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D7FE"/>
                    </a:solidFill>
                  </a:tcPr>
                </a:tc>
                <a:tc>
                  <a:txBody>
                    <a:bodyPr/>
                    <a:lstStyle/>
                    <a:p>
                      <a:r>
                        <a:rPr lang="en-GB" sz="2000" dirty="0">
                          <a:solidFill>
                            <a:schemeClr val="tx1"/>
                          </a:solidFill>
                          <a:latin typeface="Calibri" panose="020F0502020204030204" pitchFamily="34" charset="0"/>
                          <a:cs typeface="Calibri" panose="020F0502020204030204" pitchFamily="34" charset="0"/>
                        </a:rPr>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96"/>
                    </a:solidFill>
                  </a:tcPr>
                </a:tc>
                <a:extLst>
                  <a:ext uri="{0D108BD9-81ED-4DB2-BD59-A6C34878D82A}">
                    <a16:rowId xmlns="" xmlns:a16="http://schemas.microsoft.com/office/drawing/2014/main" val="10001"/>
                  </a:ext>
                </a:extLst>
              </a:tr>
              <a:tr h="346154">
                <a:tc>
                  <a:txBody>
                    <a:bodyPr/>
                    <a:lstStyle/>
                    <a:p>
                      <a:r>
                        <a:rPr lang="en-GB" sz="2000" dirty="0">
                          <a:solidFill>
                            <a:schemeClr val="tx1"/>
                          </a:solidFill>
                          <a:latin typeface="Calibri" panose="020F0502020204030204" pitchFamily="34" charset="0"/>
                          <a:cs typeface="Calibri" panose="020F0502020204030204" pitchFamily="34" charset="0"/>
                        </a:rPr>
                        <a:t>Protein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latin typeface="Calibri" panose="020F0502020204030204" pitchFamily="34" charset="0"/>
                          <a:cs typeface="Calibri" panose="020F050202020403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D7FE"/>
                    </a:solidFill>
                  </a:tcPr>
                </a:tc>
                <a:tc>
                  <a:txBody>
                    <a:bodyPr/>
                    <a:lstStyle/>
                    <a:p>
                      <a:r>
                        <a:rPr lang="en-GB" sz="2000" dirty="0">
                          <a:solidFill>
                            <a:schemeClr val="tx1"/>
                          </a:solidFill>
                          <a:latin typeface="Calibri" panose="020F0502020204030204" pitchFamily="34" charset="0"/>
                          <a:cs typeface="Calibri" panose="020F0502020204030204"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96"/>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645082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901"/>
            <a:ext cx="8229600" cy="1143000"/>
          </a:xfrm>
        </p:spPr>
        <p:txBody>
          <a:bodyPr/>
          <a:lstStyle/>
          <a:p>
            <a:pPr algn="ctr"/>
            <a:r>
              <a:rPr lang="en-GB" sz="4000" dirty="0"/>
              <a:t>The Digest Review Group….</a:t>
            </a:r>
          </a:p>
        </p:txBody>
      </p:sp>
      <p:sp>
        <p:nvSpPr>
          <p:cNvPr id="3" name="Content Placeholder 2"/>
          <p:cNvSpPr>
            <a:spLocks noGrp="1"/>
          </p:cNvSpPr>
          <p:nvPr>
            <p:ph idx="1"/>
          </p:nvPr>
        </p:nvSpPr>
        <p:spPr>
          <a:xfrm>
            <a:off x="457200" y="1803529"/>
            <a:ext cx="8229600" cy="3690937"/>
          </a:xfrm>
        </p:spPr>
        <p:txBody>
          <a:bodyPr/>
          <a:lstStyle/>
          <a:p>
            <a:r>
              <a:rPr lang="en-GB" dirty="0"/>
              <a:t>A group was formed including:</a:t>
            </a:r>
          </a:p>
          <a:p>
            <a:endParaRPr lang="en-GB" dirty="0"/>
          </a:p>
          <a:p>
            <a:pPr marL="342900" indent="-342900">
              <a:buFont typeface="Arial" panose="020B0604020202020204" pitchFamily="34" charset="0"/>
              <a:buChar char="•"/>
            </a:pPr>
            <a:r>
              <a:rPr lang="en-GB" dirty="0"/>
              <a:t>Chapter leads with support person</a:t>
            </a:r>
          </a:p>
          <a:p>
            <a:pPr marL="342900" indent="-342900">
              <a:buFont typeface="Arial" panose="020B0604020202020204" pitchFamily="34" charset="0"/>
              <a:buChar char="•"/>
            </a:pPr>
            <a:r>
              <a:rPr lang="en-GB" dirty="0"/>
              <a:t>Content reviewers</a:t>
            </a:r>
          </a:p>
          <a:p>
            <a:pPr marL="342900" indent="-342900">
              <a:buFont typeface="Arial" panose="020B0604020202020204" pitchFamily="34" charset="0"/>
              <a:buChar char="•"/>
            </a:pPr>
            <a:r>
              <a:rPr lang="en-GB" dirty="0"/>
              <a:t>Critical readers</a:t>
            </a:r>
          </a:p>
          <a:p>
            <a:pPr marL="342900" indent="-342900">
              <a:buFont typeface="Arial" panose="020B0604020202020204" pitchFamily="34" charset="0"/>
              <a:buChar char="•"/>
            </a:pPr>
            <a:r>
              <a:rPr lang="en-GB" dirty="0"/>
              <a:t>Stakeholders </a:t>
            </a:r>
          </a:p>
          <a:p>
            <a:pPr marL="342900" indent="-342900">
              <a:buFont typeface="Arial" panose="020B0604020202020204" pitchFamily="34" charset="0"/>
              <a:buChar char="•"/>
            </a:pPr>
            <a:r>
              <a:rPr lang="en-GB" dirty="0"/>
              <a:t>Home Countries </a:t>
            </a:r>
          </a:p>
          <a:p>
            <a:pPr marL="342900" indent="-342900">
              <a:buFont typeface="Arial" panose="020B0604020202020204" pitchFamily="34" charset="0"/>
              <a:buChar char="•"/>
            </a:pPr>
            <a:r>
              <a:rPr lang="en-GB" dirty="0"/>
              <a:t>Designers </a:t>
            </a:r>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5</a:t>
            </a:fld>
            <a:endParaRPr lang="en-US" dirty="0"/>
          </a:p>
        </p:txBody>
      </p:sp>
    </p:spTree>
    <p:extLst>
      <p:ext uri="{BB962C8B-B14F-4D97-AF65-F5344CB8AC3E}">
        <p14:creationId xmlns:p14="http://schemas.microsoft.com/office/powerpoint/2010/main" val="27680396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F88E5B-C8A9-4785-A428-781ED81D2CB5}"/>
              </a:ext>
            </a:extLst>
          </p:cNvPr>
          <p:cNvSpPr>
            <a:spLocks noGrp="1"/>
          </p:cNvSpPr>
          <p:nvPr>
            <p:ph type="title"/>
          </p:nvPr>
        </p:nvSpPr>
        <p:spPr>
          <a:xfrm>
            <a:off x="569344" y="215900"/>
            <a:ext cx="8229600" cy="1143000"/>
          </a:xfrm>
        </p:spPr>
        <p:txBody>
          <a:bodyPr/>
          <a:lstStyle/>
          <a:p>
            <a:pPr algn="ctr"/>
            <a:r>
              <a:rPr lang="en-GB" dirty="0"/>
              <a:t> Analysing Menu Capacity </a:t>
            </a:r>
          </a:p>
        </p:txBody>
      </p:sp>
      <p:sp>
        <p:nvSpPr>
          <p:cNvPr id="3" name="Content Placeholder 2">
            <a:extLst>
              <a:ext uri="{FF2B5EF4-FFF2-40B4-BE49-F238E27FC236}">
                <a16:creationId xmlns="" xmlns:a16="http://schemas.microsoft.com/office/drawing/2014/main" id="{E5FFCB49-ED7D-4308-8CF8-A71565A4E2DC}"/>
              </a:ext>
            </a:extLst>
          </p:cNvPr>
          <p:cNvSpPr>
            <a:spLocks noGrp="1"/>
          </p:cNvSpPr>
          <p:nvPr>
            <p:ph idx="1"/>
          </p:nvPr>
        </p:nvSpPr>
        <p:spPr>
          <a:xfrm>
            <a:off x="569344" y="1630837"/>
            <a:ext cx="8229600" cy="4035639"/>
          </a:xfrm>
        </p:spPr>
        <p:txBody>
          <a:bodyPr/>
          <a:lstStyle/>
          <a:p>
            <a:pPr marL="342900" indent="-342900">
              <a:buFont typeface="Arial" panose="020B0604020202020204" pitchFamily="34" charset="0"/>
              <a:buChar char="•"/>
            </a:pPr>
            <a:r>
              <a:rPr lang="en-GB" dirty="0" smtClean="0"/>
              <a:t>What does it contain? </a:t>
            </a:r>
            <a:r>
              <a:rPr lang="en-GB" dirty="0"/>
              <a:t>What's changed?</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Worked Examples – Cycle and A la Carte </a:t>
            </a:r>
          </a:p>
          <a:p>
            <a:pPr marL="342900" indent="-342900">
              <a:buFont typeface="Arial" panose="020B0604020202020204" pitchFamily="34" charset="0"/>
              <a:buChar char="•"/>
            </a:pPr>
            <a:r>
              <a:rPr lang="en-GB" dirty="0"/>
              <a:t>Table 10.1-10.6</a:t>
            </a:r>
          </a:p>
          <a:p>
            <a:pPr marL="342900" indent="-342900">
              <a:buFont typeface="Arial" panose="020B0604020202020204" pitchFamily="34" charset="0"/>
              <a:buChar char="•"/>
            </a:pPr>
            <a:r>
              <a:rPr lang="en-GB" dirty="0"/>
              <a:t>Standard / Lighter Choice and Vegetarian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A worked example</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Practicalities and Pitfalls</a:t>
            </a:r>
          </a:p>
        </p:txBody>
      </p:sp>
      <p:sp>
        <p:nvSpPr>
          <p:cNvPr id="4" name="Slide Number Placeholder 3">
            <a:extLst>
              <a:ext uri="{FF2B5EF4-FFF2-40B4-BE49-F238E27FC236}">
                <a16:creationId xmlns="" xmlns:a16="http://schemas.microsoft.com/office/drawing/2014/main" id="{BCB2DC2D-E1B4-4BFE-AED8-FFA287AD7FA9}"/>
              </a:ext>
            </a:extLst>
          </p:cNvPr>
          <p:cNvSpPr>
            <a:spLocks noGrp="1"/>
          </p:cNvSpPr>
          <p:nvPr>
            <p:ph type="sldNum" sz="quarter" idx="10"/>
          </p:nvPr>
        </p:nvSpPr>
        <p:spPr/>
        <p:txBody>
          <a:bodyPr/>
          <a:lstStyle/>
          <a:p>
            <a:pPr>
              <a:defRPr/>
            </a:pPr>
            <a:fld id="{95519FE3-E01B-9A42-81CE-D6F62CAC7F30}" type="slidenum">
              <a:rPr lang="en-US" smtClean="0"/>
              <a:pPr>
                <a:defRPr/>
              </a:pPr>
              <a:t>50</a:t>
            </a:fld>
            <a:endParaRPr lang="en-US" dirty="0"/>
          </a:p>
        </p:txBody>
      </p:sp>
    </p:spTree>
    <p:extLst>
      <p:ext uri="{BB962C8B-B14F-4D97-AF65-F5344CB8AC3E}">
        <p14:creationId xmlns:p14="http://schemas.microsoft.com/office/powerpoint/2010/main" val="2449981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D547B1-78DE-4E8E-B2E3-AB8B1362DE21}"/>
              </a:ext>
            </a:extLst>
          </p:cNvPr>
          <p:cNvSpPr>
            <a:spLocks noGrp="1"/>
          </p:cNvSpPr>
          <p:nvPr>
            <p:ph type="title"/>
          </p:nvPr>
        </p:nvSpPr>
        <p:spPr>
          <a:xfrm>
            <a:off x="5583322" y="709949"/>
            <a:ext cx="3383624" cy="1143000"/>
          </a:xfrm>
        </p:spPr>
        <p:txBody>
          <a:bodyPr/>
          <a:lstStyle/>
          <a:p>
            <a:pPr algn="ctr"/>
            <a:r>
              <a:rPr lang="en-GB" sz="2800" dirty="0"/>
              <a:t> Worked Example  </a:t>
            </a:r>
            <a:br>
              <a:rPr lang="en-GB" sz="2800" dirty="0"/>
            </a:br>
            <a:r>
              <a:rPr lang="en-GB" sz="2800" dirty="0"/>
              <a:t>À la Carte Menu</a:t>
            </a:r>
          </a:p>
        </p:txBody>
      </p:sp>
      <p:pic>
        <p:nvPicPr>
          <p:cNvPr id="5" name="Content Placeholder 4">
            <a:extLst>
              <a:ext uri="{FF2B5EF4-FFF2-40B4-BE49-F238E27FC236}">
                <a16:creationId xmlns="" xmlns:a16="http://schemas.microsoft.com/office/drawing/2014/main" id="{E57BBD29-A968-426A-9B66-2853B18F70B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1"/>
            <a:ext cx="5629685" cy="5785741"/>
          </a:xfrm>
          <a:prstGeom prst="rect">
            <a:avLst/>
          </a:prstGeom>
        </p:spPr>
      </p:pic>
      <p:sp>
        <p:nvSpPr>
          <p:cNvPr id="4" name="Slide Number Placeholder 3">
            <a:extLst>
              <a:ext uri="{FF2B5EF4-FFF2-40B4-BE49-F238E27FC236}">
                <a16:creationId xmlns="" xmlns:a16="http://schemas.microsoft.com/office/drawing/2014/main" id="{DE320A85-E6AE-4A28-98EF-F300F5DC88E8}"/>
              </a:ext>
            </a:extLst>
          </p:cNvPr>
          <p:cNvSpPr>
            <a:spLocks noGrp="1"/>
          </p:cNvSpPr>
          <p:nvPr>
            <p:ph type="sldNum" sz="quarter" idx="10"/>
          </p:nvPr>
        </p:nvSpPr>
        <p:spPr/>
        <p:txBody>
          <a:bodyPr/>
          <a:lstStyle/>
          <a:p>
            <a:pPr>
              <a:defRPr/>
            </a:pPr>
            <a:fld id="{95519FE3-E01B-9A42-81CE-D6F62CAC7F30}" type="slidenum">
              <a:rPr lang="en-US" smtClean="0"/>
              <a:pPr>
                <a:defRPr/>
              </a:pPr>
              <a:t>51</a:t>
            </a:fld>
            <a:endParaRPr lang="en-US" dirty="0"/>
          </a:p>
        </p:txBody>
      </p:sp>
      <p:pic>
        <p:nvPicPr>
          <p:cNvPr id="8" name="Picture 7">
            <a:extLst>
              <a:ext uri="{FF2B5EF4-FFF2-40B4-BE49-F238E27FC236}">
                <a16:creationId xmlns="" xmlns:a16="http://schemas.microsoft.com/office/drawing/2014/main" id="{81BD9089-16F0-4FEF-A9B6-230A904731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2511" y="2441275"/>
            <a:ext cx="2608383" cy="1613139"/>
          </a:xfrm>
          <a:prstGeom prst="ellipse">
            <a:avLst/>
          </a:prstGeom>
          <a:ln>
            <a:noFill/>
          </a:ln>
          <a:effectLst>
            <a:softEdge rad="112500"/>
          </a:effectLst>
        </p:spPr>
      </p:pic>
      <p:pic>
        <p:nvPicPr>
          <p:cNvPr id="9" name="Picture 8">
            <a:extLst>
              <a:ext uri="{FF2B5EF4-FFF2-40B4-BE49-F238E27FC236}">
                <a16:creationId xmlns="" xmlns:a16="http://schemas.microsoft.com/office/drawing/2014/main" id="{5E620985-96E8-4C96-B491-69F7DBD648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9667" y="4054414"/>
            <a:ext cx="2657279" cy="1731326"/>
          </a:xfrm>
          <a:prstGeom prst="ellipse">
            <a:avLst/>
          </a:prstGeom>
          <a:ln>
            <a:noFill/>
          </a:ln>
          <a:effectLst>
            <a:innerShdw blurRad="63500" dist="50800" dir="18900000">
              <a:prstClr val="black">
                <a:alpha val="50000"/>
              </a:prstClr>
            </a:innerShdw>
            <a:softEdge rad="112500"/>
          </a:effectLst>
        </p:spPr>
      </p:pic>
    </p:spTree>
    <p:extLst>
      <p:ext uri="{BB962C8B-B14F-4D97-AF65-F5344CB8AC3E}">
        <p14:creationId xmlns:p14="http://schemas.microsoft.com/office/powerpoint/2010/main" val="5041754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3201AC-3EAD-4CD6-B636-94150BA300FE}"/>
              </a:ext>
            </a:extLst>
          </p:cNvPr>
          <p:cNvSpPr>
            <a:spLocks noGrp="1"/>
          </p:cNvSpPr>
          <p:nvPr>
            <p:ph type="title"/>
          </p:nvPr>
        </p:nvSpPr>
        <p:spPr/>
        <p:txBody>
          <a:bodyPr/>
          <a:lstStyle/>
          <a:p>
            <a:pPr algn="ctr"/>
            <a:r>
              <a:rPr lang="en-GB" dirty="0"/>
              <a:t>Where to start ?</a:t>
            </a:r>
            <a:br>
              <a:rPr lang="en-GB" dirty="0"/>
            </a:br>
            <a:r>
              <a:rPr lang="en-GB" dirty="0"/>
              <a:t/>
            </a:r>
            <a:br>
              <a:rPr lang="en-GB" dirty="0"/>
            </a:br>
            <a:r>
              <a:rPr lang="en-GB" sz="2400" dirty="0"/>
              <a:t>Setup a template matching your menu cycle &amp; structure</a:t>
            </a:r>
            <a:br>
              <a:rPr lang="en-GB" sz="2400" dirty="0"/>
            </a:br>
            <a:r>
              <a:rPr lang="en-GB" sz="2400" dirty="0"/>
              <a:t/>
            </a:r>
            <a:br>
              <a:rPr lang="en-GB" sz="2400" dirty="0"/>
            </a:br>
            <a:r>
              <a:rPr lang="en-GB" sz="2400" dirty="0"/>
              <a:t>Insert Values </a:t>
            </a:r>
            <a:endParaRPr lang="en-GB" dirty="0"/>
          </a:p>
        </p:txBody>
      </p:sp>
      <p:sp>
        <p:nvSpPr>
          <p:cNvPr id="4" name="Slide Number Placeholder 3">
            <a:extLst>
              <a:ext uri="{FF2B5EF4-FFF2-40B4-BE49-F238E27FC236}">
                <a16:creationId xmlns="" xmlns:a16="http://schemas.microsoft.com/office/drawing/2014/main" id="{E203480E-E993-43A5-BA4D-935C4052392C}"/>
              </a:ext>
            </a:extLst>
          </p:cNvPr>
          <p:cNvSpPr>
            <a:spLocks noGrp="1"/>
          </p:cNvSpPr>
          <p:nvPr>
            <p:ph type="sldNum" sz="quarter" idx="10"/>
          </p:nvPr>
        </p:nvSpPr>
        <p:spPr/>
        <p:txBody>
          <a:bodyPr/>
          <a:lstStyle/>
          <a:p>
            <a:pPr>
              <a:defRPr/>
            </a:pPr>
            <a:fld id="{95519FE3-E01B-9A42-81CE-D6F62CAC7F30}" type="slidenum">
              <a:rPr lang="en-US" smtClean="0"/>
              <a:pPr>
                <a:defRPr/>
              </a:pPr>
              <a:t>52</a:t>
            </a:fld>
            <a:endParaRPr lang="en-US" dirty="0"/>
          </a:p>
        </p:txBody>
      </p:sp>
      <p:graphicFrame>
        <p:nvGraphicFramePr>
          <p:cNvPr id="8" name="Table 7">
            <a:extLst>
              <a:ext uri="{FF2B5EF4-FFF2-40B4-BE49-F238E27FC236}">
                <a16:creationId xmlns="" xmlns:a16="http://schemas.microsoft.com/office/drawing/2014/main" id="{9A9C2A63-94FE-48E8-968C-D99C2DB63E3C}"/>
              </a:ext>
            </a:extLst>
          </p:cNvPr>
          <p:cNvGraphicFramePr>
            <a:graphicFrameLocks noGrp="1"/>
          </p:cNvGraphicFramePr>
          <p:nvPr>
            <p:extLst/>
          </p:nvPr>
        </p:nvGraphicFramePr>
        <p:xfrm>
          <a:off x="799382" y="2746777"/>
          <a:ext cx="6096000" cy="1691640"/>
        </p:xfrm>
        <a:graphic>
          <a:graphicData uri="http://schemas.openxmlformats.org/drawingml/2006/table">
            <a:tbl>
              <a:tblPr firstRow="1" bandRow="1">
                <a:tableStyleId>{21E4AEA4-8DFA-4A89-87EB-49C32662AFE0}</a:tableStyleId>
              </a:tblPr>
              <a:tblGrid>
                <a:gridCol w="2032000">
                  <a:extLst>
                    <a:ext uri="{9D8B030D-6E8A-4147-A177-3AD203B41FA5}">
                      <a16:colId xmlns="" xmlns:a16="http://schemas.microsoft.com/office/drawing/2014/main" val="1133896093"/>
                    </a:ext>
                  </a:extLst>
                </a:gridCol>
                <a:gridCol w="2032000">
                  <a:extLst>
                    <a:ext uri="{9D8B030D-6E8A-4147-A177-3AD203B41FA5}">
                      <a16:colId xmlns="" xmlns:a16="http://schemas.microsoft.com/office/drawing/2014/main" val="2041174072"/>
                    </a:ext>
                  </a:extLst>
                </a:gridCol>
                <a:gridCol w="2032000">
                  <a:extLst>
                    <a:ext uri="{9D8B030D-6E8A-4147-A177-3AD203B41FA5}">
                      <a16:colId xmlns="" xmlns:a16="http://schemas.microsoft.com/office/drawing/2014/main" val="1132827752"/>
                    </a:ext>
                  </a:extLst>
                </a:gridCol>
              </a:tblGrid>
              <a:tr h="370840">
                <a:tc>
                  <a:txBody>
                    <a:bodyPr/>
                    <a:lstStyle/>
                    <a:p>
                      <a:endParaRPr lang="en-GB" dirty="0"/>
                    </a:p>
                  </a:txBody>
                  <a:tcPr/>
                </a:tc>
                <a:tc>
                  <a:txBody>
                    <a:bodyPr/>
                    <a:lstStyle/>
                    <a:p>
                      <a:r>
                        <a:rPr lang="en-GB" dirty="0"/>
                        <a:t>Well</a:t>
                      </a:r>
                    </a:p>
                  </a:txBody>
                  <a:tcPr/>
                </a:tc>
                <a:tc>
                  <a:txBody>
                    <a:bodyPr/>
                    <a:lstStyle/>
                    <a:p>
                      <a:r>
                        <a:rPr lang="en-GB" dirty="0"/>
                        <a:t>Vulnerable</a:t>
                      </a:r>
                    </a:p>
                  </a:txBody>
                  <a:tcPr/>
                </a:tc>
                <a:extLst>
                  <a:ext uri="{0D108BD9-81ED-4DB2-BD59-A6C34878D82A}">
                    <a16:rowId xmlns="" xmlns:a16="http://schemas.microsoft.com/office/drawing/2014/main" val="3553323980"/>
                  </a:ext>
                </a:extLst>
              </a:tr>
              <a:tr h="370840">
                <a:tc>
                  <a:txBody>
                    <a:bodyPr/>
                    <a:lstStyle/>
                    <a:p>
                      <a:r>
                        <a:rPr lang="en-GB" dirty="0"/>
                        <a:t>Breakfast</a:t>
                      </a:r>
                    </a:p>
                  </a:txBody>
                  <a:tcPr/>
                </a:tc>
                <a:tc>
                  <a:txBody>
                    <a:bodyPr/>
                    <a:lstStyle/>
                    <a:p>
                      <a:r>
                        <a:rPr lang="en-GB" sz="1400" dirty="0"/>
                        <a:t>400 kcal / 10g Protein</a:t>
                      </a:r>
                    </a:p>
                  </a:txBody>
                  <a:tcPr/>
                </a:tc>
                <a:tc>
                  <a:txBody>
                    <a:bodyPr/>
                    <a:lstStyle/>
                    <a:p>
                      <a:r>
                        <a:rPr lang="en-GB" sz="1400" dirty="0"/>
                        <a:t>545 kcal / 15g Protein</a:t>
                      </a:r>
                    </a:p>
                  </a:txBody>
                  <a:tcPr/>
                </a:tc>
                <a:extLst>
                  <a:ext uri="{0D108BD9-81ED-4DB2-BD59-A6C34878D82A}">
                    <a16:rowId xmlns="" xmlns:a16="http://schemas.microsoft.com/office/drawing/2014/main" val="1431145252"/>
                  </a:ext>
                </a:extLst>
              </a:tr>
              <a:tr h="370840">
                <a:tc>
                  <a:txBody>
                    <a:bodyPr/>
                    <a:lstStyle/>
                    <a:p>
                      <a:r>
                        <a:rPr lang="en-GB"/>
                        <a:t>Beverages</a:t>
                      </a:r>
                      <a:endParaRPr lang="en-GB" dirty="0"/>
                    </a:p>
                  </a:txBody>
                  <a:tcPr/>
                </a:tc>
                <a:tc>
                  <a:txBody>
                    <a:bodyPr/>
                    <a:lstStyle/>
                    <a:p>
                      <a:r>
                        <a:rPr lang="en-GB" sz="1400" dirty="0"/>
                        <a:t>184 kcal / 14g Protein</a:t>
                      </a:r>
                    </a:p>
                  </a:txBody>
                  <a:tcPr/>
                </a:tc>
                <a:tc>
                  <a:txBody>
                    <a:bodyPr/>
                    <a:lstStyle/>
                    <a:p>
                      <a:r>
                        <a:rPr lang="en-GB" sz="1400" dirty="0"/>
                        <a:t>264 kcal / 13g Protein</a:t>
                      </a:r>
                    </a:p>
                  </a:txBody>
                  <a:tcPr/>
                </a:tc>
                <a:extLst>
                  <a:ext uri="{0D108BD9-81ED-4DB2-BD59-A6C34878D82A}">
                    <a16:rowId xmlns="" xmlns:a16="http://schemas.microsoft.com/office/drawing/2014/main" val="638732447"/>
                  </a:ext>
                </a:extLst>
              </a:tr>
              <a:tr h="370840">
                <a:tc>
                  <a:txBody>
                    <a:bodyPr/>
                    <a:lstStyle/>
                    <a:p>
                      <a:r>
                        <a:rPr lang="en-GB" dirty="0"/>
                        <a:t>Snacks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150 kcal /2 Protein</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300 kcal / 4g Protein</a:t>
                      </a:r>
                    </a:p>
                    <a:p>
                      <a:endParaRPr lang="en-GB" dirty="0"/>
                    </a:p>
                  </a:txBody>
                  <a:tcPr/>
                </a:tc>
                <a:extLst>
                  <a:ext uri="{0D108BD9-81ED-4DB2-BD59-A6C34878D82A}">
                    <a16:rowId xmlns="" xmlns:a16="http://schemas.microsoft.com/office/drawing/2014/main" val="3559726639"/>
                  </a:ext>
                </a:extLst>
              </a:tr>
            </a:tbl>
          </a:graphicData>
        </a:graphic>
      </p:graphicFrame>
      <p:graphicFrame>
        <p:nvGraphicFramePr>
          <p:cNvPr id="11" name="Table 10">
            <a:extLst>
              <a:ext uri="{FF2B5EF4-FFF2-40B4-BE49-F238E27FC236}">
                <a16:creationId xmlns="" xmlns:a16="http://schemas.microsoft.com/office/drawing/2014/main" id="{EE841433-63A2-49E3-905E-AF1511B217D5}"/>
              </a:ext>
            </a:extLst>
          </p:cNvPr>
          <p:cNvGraphicFramePr>
            <a:graphicFrameLocks noGrp="1"/>
          </p:cNvGraphicFramePr>
          <p:nvPr>
            <p:extLst/>
          </p:nvPr>
        </p:nvGraphicFramePr>
        <p:xfrm>
          <a:off x="799382" y="4391482"/>
          <a:ext cx="6096000" cy="1112520"/>
        </p:xfrm>
        <a:graphic>
          <a:graphicData uri="http://schemas.openxmlformats.org/drawingml/2006/table">
            <a:tbl>
              <a:tblPr firstRow="1" bandRow="1">
                <a:tableStyleId>{21E4AEA4-8DFA-4A89-87EB-49C32662AFE0}</a:tableStyleId>
              </a:tblPr>
              <a:tblGrid>
                <a:gridCol w="2032000">
                  <a:extLst>
                    <a:ext uri="{9D8B030D-6E8A-4147-A177-3AD203B41FA5}">
                      <a16:colId xmlns="" xmlns:a16="http://schemas.microsoft.com/office/drawing/2014/main" val="1133896093"/>
                    </a:ext>
                  </a:extLst>
                </a:gridCol>
                <a:gridCol w="2032000">
                  <a:extLst>
                    <a:ext uri="{9D8B030D-6E8A-4147-A177-3AD203B41FA5}">
                      <a16:colId xmlns="" xmlns:a16="http://schemas.microsoft.com/office/drawing/2014/main" val="2041174072"/>
                    </a:ext>
                  </a:extLst>
                </a:gridCol>
                <a:gridCol w="2032000">
                  <a:extLst>
                    <a:ext uri="{9D8B030D-6E8A-4147-A177-3AD203B41FA5}">
                      <a16:colId xmlns="" xmlns:a16="http://schemas.microsoft.com/office/drawing/2014/main" val="1132827752"/>
                    </a:ext>
                  </a:extLst>
                </a:gridCol>
              </a:tblGrid>
              <a:tr h="370840">
                <a:tc>
                  <a:txBody>
                    <a:bodyPr/>
                    <a:lstStyle/>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 Minimum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Maximum</a:t>
                      </a:r>
                    </a:p>
                  </a:txBody>
                  <a:tcPr/>
                </a:tc>
                <a:extLst>
                  <a:ext uri="{0D108BD9-81ED-4DB2-BD59-A6C34878D82A}">
                    <a16:rowId xmlns="" xmlns:a16="http://schemas.microsoft.com/office/drawing/2014/main" val="3553323980"/>
                  </a:ext>
                </a:extLst>
              </a:tr>
              <a:tr h="370840">
                <a:tc>
                  <a:txBody>
                    <a:bodyPr/>
                    <a:lstStyle/>
                    <a:p>
                      <a:r>
                        <a:rPr lang="en-GB" dirty="0"/>
                        <a:t>Lunch</a:t>
                      </a:r>
                    </a:p>
                  </a:txBody>
                  <a:tcPr/>
                </a:tc>
                <a:tc rowSpan="2" gridSpan="2">
                  <a:txBody>
                    <a:bodyPr/>
                    <a:lstStyle/>
                    <a:p>
                      <a:pPr algn="ctr"/>
                      <a:r>
                        <a:rPr lang="en-GB" dirty="0"/>
                        <a:t> Use your own based on the menu</a:t>
                      </a:r>
                    </a:p>
                  </a:txBody>
                  <a:tcPr/>
                </a:tc>
                <a:tc rowSpan="2" hMerge="1">
                  <a:txBody>
                    <a:bodyPr/>
                    <a:lstStyle/>
                    <a:p>
                      <a:endParaRPr lang="en-GB" dirty="0"/>
                    </a:p>
                  </a:txBody>
                  <a:tcPr/>
                </a:tc>
                <a:extLst>
                  <a:ext uri="{0D108BD9-81ED-4DB2-BD59-A6C34878D82A}">
                    <a16:rowId xmlns="" xmlns:a16="http://schemas.microsoft.com/office/drawing/2014/main" val="1431145252"/>
                  </a:ext>
                </a:extLst>
              </a:tr>
              <a:tr h="370840">
                <a:tc>
                  <a:txBody>
                    <a:bodyPr/>
                    <a:lstStyle/>
                    <a:p>
                      <a:r>
                        <a:rPr lang="en-GB" dirty="0"/>
                        <a:t>Supper</a:t>
                      </a:r>
                    </a:p>
                  </a:txBody>
                  <a:tcPr/>
                </a:tc>
                <a:tc gridSpan="2" vMerge="1">
                  <a:txBody>
                    <a:bodyPr/>
                    <a:lstStyle/>
                    <a:p>
                      <a:endParaRPr lang="en-GB" dirty="0"/>
                    </a:p>
                  </a:txBody>
                  <a:tcPr/>
                </a:tc>
                <a:tc hMerge="1" vMerge="1">
                  <a:txBody>
                    <a:bodyPr/>
                    <a:lstStyle/>
                    <a:p>
                      <a:endParaRPr lang="en-GB" dirty="0"/>
                    </a:p>
                  </a:txBody>
                  <a:tcPr/>
                </a:tc>
                <a:extLst>
                  <a:ext uri="{0D108BD9-81ED-4DB2-BD59-A6C34878D82A}">
                    <a16:rowId xmlns="" xmlns:a16="http://schemas.microsoft.com/office/drawing/2014/main" val="638732447"/>
                  </a:ext>
                </a:extLst>
              </a:tr>
            </a:tbl>
          </a:graphicData>
        </a:graphic>
      </p:graphicFrame>
      <p:sp>
        <p:nvSpPr>
          <p:cNvPr id="12" name="Right Brace 11">
            <a:extLst>
              <a:ext uri="{FF2B5EF4-FFF2-40B4-BE49-F238E27FC236}">
                <a16:creationId xmlns="" xmlns:a16="http://schemas.microsoft.com/office/drawing/2014/main" id="{F9B2D1B6-5978-4EDD-999D-A1C5036D35F3}"/>
              </a:ext>
            </a:extLst>
          </p:cNvPr>
          <p:cNvSpPr/>
          <p:nvPr/>
        </p:nvSpPr>
        <p:spPr>
          <a:xfrm>
            <a:off x="7276380" y="2746777"/>
            <a:ext cx="530525" cy="148336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 xmlns:a16="http://schemas.microsoft.com/office/drawing/2014/main" id="{2E751617-9903-4E6C-AAD1-10B32702E5CF}"/>
              </a:ext>
            </a:extLst>
          </p:cNvPr>
          <p:cNvSpPr txBox="1"/>
          <p:nvPr/>
        </p:nvSpPr>
        <p:spPr>
          <a:xfrm>
            <a:off x="8157392" y="3303791"/>
            <a:ext cx="689612" cy="646331"/>
          </a:xfrm>
          <a:prstGeom prst="rect">
            <a:avLst/>
          </a:prstGeom>
          <a:noFill/>
        </p:spPr>
        <p:txBody>
          <a:bodyPr wrap="none" rtlCol="0">
            <a:spAutoFit/>
          </a:bodyPr>
          <a:lstStyle/>
          <a:p>
            <a:r>
              <a:rPr lang="en-GB" dirty="0"/>
              <a:t>Fixed</a:t>
            </a:r>
          </a:p>
          <a:p>
            <a:r>
              <a:rPr lang="en-GB" dirty="0"/>
              <a:t> 40% </a:t>
            </a:r>
          </a:p>
        </p:txBody>
      </p:sp>
      <p:sp>
        <p:nvSpPr>
          <p:cNvPr id="14" name="Right Brace 13">
            <a:extLst>
              <a:ext uri="{FF2B5EF4-FFF2-40B4-BE49-F238E27FC236}">
                <a16:creationId xmlns="" xmlns:a16="http://schemas.microsoft.com/office/drawing/2014/main" id="{A3DC3E7C-C538-44F0-8FBC-7A48B3816AAA}"/>
              </a:ext>
            </a:extLst>
          </p:cNvPr>
          <p:cNvSpPr/>
          <p:nvPr/>
        </p:nvSpPr>
        <p:spPr>
          <a:xfrm>
            <a:off x="7276380" y="4560769"/>
            <a:ext cx="660642" cy="77394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 xmlns:a16="http://schemas.microsoft.com/office/drawing/2014/main" id="{DC8AF18C-AE6F-4287-B872-BCD470F64877}"/>
              </a:ext>
            </a:extLst>
          </p:cNvPr>
          <p:cNvSpPr txBox="1"/>
          <p:nvPr/>
        </p:nvSpPr>
        <p:spPr>
          <a:xfrm>
            <a:off x="8156378" y="4698456"/>
            <a:ext cx="947695" cy="646331"/>
          </a:xfrm>
          <a:prstGeom prst="rect">
            <a:avLst/>
          </a:prstGeom>
          <a:noFill/>
        </p:spPr>
        <p:txBody>
          <a:bodyPr wrap="none" rtlCol="0">
            <a:spAutoFit/>
          </a:bodyPr>
          <a:lstStyle/>
          <a:p>
            <a:r>
              <a:rPr lang="en-GB" dirty="0"/>
              <a:t>Variable</a:t>
            </a:r>
          </a:p>
          <a:p>
            <a:r>
              <a:rPr lang="en-GB" dirty="0"/>
              <a:t>   60%  </a:t>
            </a:r>
          </a:p>
        </p:txBody>
      </p:sp>
    </p:spTree>
    <p:extLst>
      <p:ext uri="{BB962C8B-B14F-4D97-AF65-F5344CB8AC3E}">
        <p14:creationId xmlns:p14="http://schemas.microsoft.com/office/powerpoint/2010/main" val="27285889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Content Placeholder 4">
            <a:extLst>
              <a:ext uri="{FF2B5EF4-FFF2-40B4-BE49-F238E27FC236}">
                <a16:creationId xmlns="" xmlns:a16="http://schemas.microsoft.com/office/drawing/2014/main" id="{CC7FE459-3950-4C36-9F58-7699D3312E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006" r="8609"/>
          <a:stretch/>
        </p:blipFill>
        <p:spPr bwMode="auto">
          <a:xfrm>
            <a:off x="377813" y="226229"/>
            <a:ext cx="4975787" cy="5785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a:extLst>
              <a:ext uri="{FF2B5EF4-FFF2-40B4-BE49-F238E27FC236}">
                <a16:creationId xmlns="" xmlns:a16="http://schemas.microsoft.com/office/drawing/2014/main" id="{B883A764-1B08-4994-B55C-CBAF1EF8CF2B}"/>
              </a:ext>
            </a:extLst>
          </p:cNvPr>
          <p:cNvSpPr>
            <a:spLocks noGrp="1"/>
          </p:cNvSpPr>
          <p:nvPr>
            <p:ph type="title"/>
          </p:nvPr>
        </p:nvSpPr>
        <p:spPr>
          <a:xfrm>
            <a:off x="5689317" y="825737"/>
            <a:ext cx="2738601" cy="1676603"/>
          </a:xfrm>
        </p:spPr>
        <p:txBody>
          <a:bodyPr>
            <a:noAutofit/>
          </a:bodyPr>
          <a:lstStyle/>
          <a:p>
            <a:r>
              <a:rPr lang="en-GB" sz="2000" dirty="0"/>
              <a:t>Scan the menu for min and max choices </a:t>
            </a:r>
          </a:p>
        </p:txBody>
      </p:sp>
      <p:sp>
        <p:nvSpPr>
          <p:cNvPr id="4" name="Slide Number Placeholder 3">
            <a:extLst>
              <a:ext uri="{FF2B5EF4-FFF2-40B4-BE49-F238E27FC236}">
                <a16:creationId xmlns="" xmlns:a16="http://schemas.microsoft.com/office/drawing/2014/main" id="{B517F880-1C55-4D36-9866-DDCFC85B72CE}"/>
              </a:ext>
            </a:extLst>
          </p:cNvPr>
          <p:cNvSpPr>
            <a:spLocks noGrp="1"/>
          </p:cNvSpPr>
          <p:nvPr>
            <p:ph type="sldNum" sz="quarter" idx="10"/>
          </p:nvPr>
        </p:nvSpPr>
        <p:spPr>
          <a:xfrm>
            <a:off x="8140446" y="6356350"/>
            <a:ext cx="514350" cy="365125"/>
          </a:xfrm>
        </p:spPr>
        <p:txBody>
          <a:bodyPr>
            <a:normAutofit/>
          </a:bodyPr>
          <a:lstStyle/>
          <a:p>
            <a:pPr>
              <a:lnSpc>
                <a:spcPct val="90000"/>
              </a:lnSpc>
              <a:spcAft>
                <a:spcPts val="600"/>
              </a:spcAft>
              <a:defRPr/>
            </a:pPr>
            <a:fld id="{95519FE3-E01B-9A42-81CE-D6F62CAC7F30}" type="slidenum">
              <a:rPr lang="en-US">
                <a:solidFill>
                  <a:srgbClr val="FFFFFF"/>
                </a:solidFill>
              </a:rPr>
              <a:pPr>
                <a:lnSpc>
                  <a:spcPct val="90000"/>
                </a:lnSpc>
                <a:spcAft>
                  <a:spcPts val="600"/>
                </a:spcAft>
                <a:defRPr/>
              </a:pPr>
              <a:t>53</a:t>
            </a:fld>
            <a:endParaRPr lang="en-US">
              <a:solidFill>
                <a:srgbClr val="FFFFFF"/>
              </a:solidFill>
            </a:endParaRPr>
          </a:p>
        </p:txBody>
      </p:sp>
      <p:pic>
        <p:nvPicPr>
          <p:cNvPr id="29" name="Content Placeholder 28" descr="Head with Gears">
            <a:extLst>
              <a:ext uri="{FF2B5EF4-FFF2-40B4-BE49-F238E27FC236}">
                <a16:creationId xmlns="" xmlns:a16="http://schemas.microsoft.com/office/drawing/2014/main" id="{EDE7D44A-337C-45F9-9C4A-61CD5118C855}"/>
              </a:ext>
            </a:extLst>
          </p:cNvPr>
          <p:cNvPicPr>
            <a:picLocks noGrp="1" noChangeAspect="1"/>
          </p:cNvPicPr>
          <p:nvPr>
            <p:ph idx="1"/>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flipH="1">
            <a:off x="5555141" y="2087767"/>
            <a:ext cx="1061598" cy="1138538"/>
          </a:xfrm>
        </p:spPr>
      </p:pic>
      <p:sp>
        <p:nvSpPr>
          <p:cNvPr id="22" name="Rectangle 21">
            <a:extLst>
              <a:ext uri="{FF2B5EF4-FFF2-40B4-BE49-F238E27FC236}">
                <a16:creationId xmlns="" xmlns:a16="http://schemas.microsoft.com/office/drawing/2014/main" id="{ED6718C0-35FC-451A-80DF-6665285103DA}"/>
              </a:ext>
            </a:extLst>
          </p:cNvPr>
          <p:cNvSpPr/>
          <p:nvPr/>
        </p:nvSpPr>
        <p:spPr>
          <a:xfrm>
            <a:off x="1050290" y="844546"/>
            <a:ext cx="2118360" cy="156839"/>
          </a:xfrm>
          <a:prstGeom prst="rect">
            <a:avLst/>
          </a:prstGeom>
          <a:noFill/>
          <a:ln w="3175"/>
          <a:effectLst>
            <a:glow rad="1397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a:ln w="22225">
                <a:solidFill>
                  <a:schemeClr val="accent2"/>
                </a:solidFill>
                <a:prstDash val="solid"/>
              </a:ln>
              <a:solidFill>
                <a:schemeClr val="accent2">
                  <a:lumMod val="40000"/>
                  <a:lumOff val="60000"/>
                </a:schemeClr>
              </a:solidFill>
            </a:endParaRPr>
          </a:p>
        </p:txBody>
      </p:sp>
      <p:pic>
        <p:nvPicPr>
          <p:cNvPr id="37" name="Graphic 36" descr="Apple">
            <a:extLst>
              <a:ext uri="{FF2B5EF4-FFF2-40B4-BE49-F238E27FC236}">
                <a16:creationId xmlns="" xmlns:a16="http://schemas.microsoft.com/office/drawing/2014/main" id="{E02A0788-2D17-461F-8AE6-29350763D91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710080" y="1680770"/>
            <a:ext cx="914400" cy="914400"/>
          </a:xfrm>
          <a:prstGeom prst="rect">
            <a:avLst/>
          </a:prstGeom>
        </p:spPr>
      </p:pic>
      <p:pic>
        <p:nvPicPr>
          <p:cNvPr id="42" name="Graphic 41" descr="Pie">
            <a:extLst>
              <a:ext uri="{FF2B5EF4-FFF2-40B4-BE49-F238E27FC236}">
                <a16:creationId xmlns="" xmlns:a16="http://schemas.microsoft.com/office/drawing/2014/main" id="{B6E7444D-C8BA-4C53-86B6-5D3FD1ED7C7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860460" y="2319566"/>
            <a:ext cx="914400" cy="914400"/>
          </a:xfrm>
          <a:prstGeom prst="rect">
            <a:avLst/>
          </a:prstGeom>
        </p:spPr>
      </p:pic>
      <p:sp>
        <p:nvSpPr>
          <p:cNvPr id="48" name="Rectangle 47">
            <a:extLst>
              <a:ext uri="{FF2B5EF4-FFF2-40B4-BE49-F238E27FC236}">
                <a16:creationId xmlns="" xmlns:a16="http://schemas.microsoft.com/office/drawing/2014/main" id="{B83335A9-A126-4C19-99EB-F81707A417D7}"/>
              </a:ext>
            </a:extLst>
          </p:cNvPr>
          <p:cNvSpPr/>
          <p:nvPr/>
        </p:nvSpPr>
        <p:spPr>
          <a:xfrm>
            <a:off x="1050290" y="1571235"/>
            <a:ext cx="2118360" cy="219070"/>
          </a:xfrm>
          <a:prstGeom prst="rect">
            <a:avLst/>
          </a:prstGeom>
          <a:noFill/>
          <a:ln w="12700"/>
          <a:effectLst>
            <a:glow rad="1397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dirty="0">
              <a:ln w="22225">
                <a:solidFill>
                  <a:schemeClr val="accent2"/>
                </a:solidFill>
                <a:prstDash val="solid"/>
              </a:ln>
              <a:solidFill>
                <a:schemeClr val="accent2">
                  <a:lumMod val="40000"/>
                  <a:lumOff val="60000"/>
                </a:schemeClr>
              </a:solidFill>
            </a:endParaRPr>
          </a:p>
        </p:txBody>
      </p:sp>
      <p:sp>
        <p:nvSpPr>
          <p:cNvPr id="49" name="Rectangle 48">
            <a:extLst>
              <a:ext uri="{FF2B5EF4-FFF2-40B4-BE49-F238E27FC236}">
                <a16:creationId xmlns="" xmlns:a16="http://schemas.microsoft.com/office/drawing/2014/main" id="{52A41E80-201E-427F-B788-119AE4AC7FAA}"/>
              </a:ext>
            </a:extLst>
          </p:cNvPr>
          <p:cNvSpPr/>
          <p:nvPr/>
        </p:nvSpPr>
        <p:spPr>
          <a:xfrm>
            <a:off x="1050290" y="3687021"/>
            <a:ext cx="2118360" cy="219070"/>
          </a:xfrm>
          <a:prstGeom prst="rect">
            <a:avLst/>
          </a:prstGeom>
          <a:noFill/>
          <a:ln w="12700"/>
          <a:effectLst>
            <a:glow rad="1397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a:ln w="22225">
                <a:solidFill>
                  <a:schemeClr val="accent2"/>
                </a:solidFill>
                <a:prstDash val="solid"/>
              </a:ln>
              <a:solidFill>
                <a:schemeClr val="accent2">
                  <a:lumMod val="40000"/>
                  <a:lumOff val="60000"/>
                </a:schemeClr>
              </a:solidFill>
            </a:endParaRPr>
          </a:p>
        </p:txBody>
      </p:sp>
      <p:pic>
        <p:nvPicPr>
          <p:cNvPr id="50" name="Picture 49">
            <a:extLst>
              <a:ext uri="{FF2B5EF4-FFF2-40B4-BE49-F238E27FC236}">
                <a16:creationId xmlns="" xmlns:a16="http://schemas.microsoft.com/office/drawing/2014/main" id="{A9DFDB24-02BF-4A4F-9073-C8FB5B6E1E9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04636" y="3447316"/>
            <a:ext cx="4919313" cy="2491600"/>
          </a:xfrm>
          <a:prstGeom prst="rect">
            <a:avLst/>
          </a:prstGeom>
        </p:spPr>
      </p:pic>
      <p:sp>
        <p:nvSpPr>
          <p:cNvPr id="51" name="Rectangle 50">
            <a:extLst>
              <a:ext uri="{FF2B5EF4-FFF2-40B4-BE49-F238E27FC236}">
                <a16:creationId xmlns="" xmlns:a16="http://schemas.microsoft.com/office/drawing/2014/main" id="{A52867F8-3D99-4063-A945-B375E2D00638}"/>
              </a:ext>
            </a:extLst>
          </p:cNvPr>
          <p:cNvSpPr/>
          <p:nvPr/>
        </p:nvSpPr>
        <p:spPr>
          <a:xfrm>
            <a:off x="4770757" y="5027876"/>
            <a:ext cx="2118360" cy="219070"/>
          </a:xfrm>
          <a:prstGeom prst="rect">
            <a:avLst/>
          </a:prstGeom>
          <a:noFill/>
          <a:ln w="12700"/>
          <a:effectLst>
            <a:glow rad="1397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dirty="0">
              <a:ln w="22225">
                <a:solidFill>
                  <a:schemeClr val="accent2"/>
                </a:solidFill>
                <a:prstDash val="solid"/>
              </a:ln>
              <a:solidFill>
                <a:schemeClr val="accent2">
                  <a:lumMod val="40000"/>
                  <a:lumOff val="60000"/>
                </a:schemeClr>
              </a:solidFill>
            </a:endParaRPr>
          </a:p>
        </p:txBody>
      </p:sp>
      <p:pic>
        <p:nvPicPr>
          <p:cNvPr id="33" name="Graphic 32" descr="Magnifying glass">
            <a:extLst>
              <a:ext uri="{FF2B5EF4-FFF2-40B4-BE49-F238E27FC236}">
                <a16:creationId xmlns="" xmlns:a16="http://schemas.microsoft.com/office/drawing/2014/main" id="{CB497AB0-2C5B-4338-AAE0-F54B5D38A542}"/>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5249959" y="226229"/>
            <a:ext cx="1191556" cy="1191556"/>
          </a:xfrm>
          <a:prstGeom prst="rect">
            <a:avLst/>
          </a:prstGeom>
        </p:spPr>
      </p:pic>
      <p:sp>
        <p:nvSpPr>
          <p:cNvPr id="14" name="Rectangle 13">
            <a:extLst>
              <a:ext uri="{FF2B5EF4-FFF2-40B4-BE49-F238E27FC236}">
                <a16:creationId xmlns="" xmlns:a16="http://schemas.microsoft.com/office/drawing/2014/main" id="{DD5D7AB8-3DC3-4E4F-B571-5436053D3079}"/>
              </a:ext>
            </a:extLst>
          </p:cNvPr>
          <p:cNvSpPr/>
          <p:nvPr/>
        </p:nvSpPr>
        <p:spPr>
          <a:xfrm>
            <a:off x="1104065" y="941937"/>
            <a:ext cx="2143616" cy="181405"/>
          </a:xfrm>
          <a:prstGeom prst="rect">
            <a:avLst/>
          </a:prstGeom>
          <a:noFill/>
          <a:ln w="3175">
            <a:solidFill>
              <a:srgbClr val="FF0000"/>
            </a:solidFill>
          </a:ln>
          <a:effectLst>
            <a:glow rad="63500">
              <a:schemeClr val="accent2">
                <a:satMod val="175000"/>
                <a:alpha val="40000"/>
              </a:schemeClr>
            </a:glo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a:ln w="22225">
                <a:solidFill>
                  <a:schemeClr val="accent2"/>
                </a:solidFill>
                <a:prstDash val="solid"/>
              </a:ln>
              <a:solidFill>
                <a:schemeClr val="accent2">
                  <a:lumMod val="40000"/>
                  <a:lumOff val="60000"/>
                </a:schemeClr>
              </a:solidFill>
            </a:endParaRPr>
          </a:p>
        </p:txBody>
      </p:sp>
      <p:sp>
        <p:nvSpPr>
          <p:cNvPr id="15" name="Rectangle 14">
            <a:extLst>
              <a:ext uri="{FF2B5EF4-FFF2-40B4-BE49-F238E27FC236}">
                <a16:creationId xmlns="" xmlns:a16="http://schemas.microsoft.com/office/drawing/2014/main" id="{077339B0-AE14-4AE9-B1DB-1373CDC762C2}"/>
              </a:ext>
            </a:extLst>
          </p:cNvPr>
          <p:cNvSpPr/>
          <p:nvPr/>
        </p:nvSpPr>
        <p:spPr>
          <a:xfrm>
            <a:off x="1138432" y="2562251"/>
            <a:ext cx="2143616" cy="181405"/>
          </a:xfrm>
          <a:prstGeom prst="rect">
            <a:avLst/>
          </a:prstGeom>
          <a:noFill/>
          <a:ln w="3175">
            <a:solidFill>
              <a:srgbClr val="FF0000"/>
            </a:solidFill>
          </a:ln>
          <a:effectLst>
            <a:glow rad="63500">
              <a:schemeClr val="accent2">
                <a:satMod val="175000"/>
                <a:alpha val="40000"/>
              </a:schemeClr>
            </a:glo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a:ln w="22225">
                <a:solidFill>
                  <a:schemeClr val="accent2"/>
                </a:solidFill>
                <a:prstDash val="solid"/>
              </a:ln>
              <a:solidFill>
                <a:schemeClr val="accent2">
                  <a:lumMod val="40000"/>
                  <a:lumOff val="60000"/>
                </a:schemeClr>
              </a:solidFill>
            </a:endParaRPr>
          </a:p>
        </p:txBody>
      </p:sp>
      <p:sp>
        <p:nvSpPr>
          <p:cNvPr id="16" name="Rectangle 15">
            <a:extLst>
              <a:ext uri="{FF2B5EF4-FFF2-40B4-BE49-F238E27FC236}">
                <a16:creationId xmlns="" xmlns:a16="http://schemas.microsoft.com/office/drawing/2014/main" id="{B20B0FED-24BA-4659-9A6C-393C69B33E73}"/>
              </a:ext>
            </a:extLst>
          </p:cNvPr>
          <p:cNvSpPr/>
          <p:nvPr/>
        </p:nvSpPr>
        <p:spPr>
          <a:xfrm>
            <a:off x="4618670" y="3896287"/>
            <a:ext cx="2143616" cy="181405"/>
          </a:xfrm>
          <a:prstGeom prst="rect">
            <a:avLst/>
          </a:prstGeom>
          <a:noFill/>
          <a:ln w="3175">
            <a:solidFill>
              <a:srgbClr val="FF0000"/>
            </a:solidFill>
          </a:ln>
          <a:effectLst>
            <a:glow rad="63500">
              <a:schemeClr val="accent2">
                <a:satMod val="175000"/>
                <a:alpha val="40000"/>
              </a:schemeClr>
            </a:glo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06155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path" presetSubtype="0" accel="50000" decel="50000" fill="hold" nodeType="clickEffect">
                                  <p:stCondLst>
                                    <p:cond delay="0"/>
                                  </p:stCondLst>
                                  <p:childTnLst>
                                    <p:animMotion origin="layout" path="M 0.52118 0.27453 C 0.52187 0.41504 0.0585 0.62384 -0.08021 0.63657 C -0.22049 0.6456 -0.29618 0.56528 -0.28611 0.46041 C -0.2816 0.45115 -0.41407 0.46227 -0.38525 0.42291 C -0.35539 0.38356 -0.55382 0.17731 -0.48247 0.1081 C -0.43733 0.06759 -0.4507 -0.02222 -0.39063 0.0118 C -0.33039 0.0456 -0.01094 -0.10949 -0.00052 -0.00047 " pathEditMode="relative" rAng="0" ptsTypes="AAAAAAA">
                                      <p:cBhvr>
                                        <p:cTn id="6" dur="5250" spd="-100000" fill="hold"/>
                                        <p:tgtEl>
                                          <p:spTgt spid="33"/>
                                        </p:tgtEl>
                                        <p:attrNameLst>
                                          <p:attrName>ppt_x</p:attrName>
                                          <p:attrName>ppt_y</p:attrName>
                                        </p:attrNameLst>
                                      </p:cBhvr>
                                      <p:rCtr x="-50955" y="240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5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5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5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5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8" grpId="0" animBg="1"/>
      <p:bldP spid="49" grpId="0" animBg="1"/>
      <p:bldP spid="51" grpId="0" animBg="1"/>
      <p:bldP spid="14" grpId="0" animBg="1"/>
      <p:bldP spid="15"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generated with very high confidence">
            <a:extLst>
              <a:ext uri="{FF2B5EF4-FFF2-40B4-BE49-F238E27FC236}">
                <a16:creationId xmlns="" xmlns:a16="http://schemas.microsoft.com/office/drawing/2014/main" id="{D4390588-C1A5-42A7-898B-41832E1CC0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67959" y="629266"/>
            <a:ext cx="4330944" cy="5386724"/>
          </a:xfrm>
          <a:prstGeom prst="rect">
            <a:avLst/>
          </a:prstGeom>
          <a:effectLst/>
        </p:spPr>
      </p:pic>
      <p:sp>
        <p:nvSpPr>
          <p:cNvPr id="2" name="Title 1">
            <a:extLst>
              <a:ext uri="{FF2B5EF4-FFF2-40B4-BE49-F238E27FC236}">
                <a16:creationId xmlns="" xmlns:a16="http://schemas.microsoft.com/office/drawing/2014/main" id="{E8FA49DE-1D58-4794-B3AE-DA5237435751}"/>
              </a:ext>
            </a:extLst>
          </p:cNvPr>
          <p:cNvSpPr>
            <a:spLocks noGrp="1"/>
          </p:cNvSpPr>
          <p:nvPr>
            <p:ph type="title"/>
          </p:nvPr>
        </p:nvSpPr>
        <p:spPr>
          <a:xfrm>
            <a:off x="486696" y="629266"/>
            <a:ext cx="3845274" cy="1676603"/>
          </a:xfrm>
        </p:spPr>
        <p:txBody>
          <a:bodyPr>
            <a:normAutofit/>
          </a:bodyPr>
          <a:lstStyle/>
          <a:p>
            <a:pPr algn="ctr"/>
            <a:r>
              <a:rPr lang="en-GB" sz="3200" dirty="0"/>
              <a:t>The </a:t>
            </a:r>
            <a:r>
              <a:rPr lang="en-GB" sz="3200" dirty="0" smtClean="0"/>
              <a:t>calculations</a:t>
            </a:r>
            <a:r>
              <a:rPr lang="en-GB" sz="2800" dirty="0" smtClean="0"/>
              <a:t>!</a:t>
            </a:r>
            <a:endParaRPr lang="en-GB" sz="2800" dirty="0"/>
          </a:p>
        </p:txBody>
      </p:sp>
      <p:sp>
        <p:nvSpPr>
          <p:cNvPr id="4" name="Slide Number Placeholder 3">
            <a:extLst>
              <a:ext uri="{FF2B5EF4-FFF2-40B4-BE49-F238E27FC236}">
                <a16:creationId xmlns="" xmlns:a16="http://schemas.microsoft.com/office/drawing/2014/main" id="{CB843732-BEA5-44C4-9BDA-F09E6AEB624E}"/>
              </a:ext>
            </a:extLst>
          </p:cNvPr>
          <p:cNvSpPr>
            <a:spLocks noGrp="1"/>
          </p:cNvSpPr>
          <p:nvPr>
            <p:ph type="sldNum" sz="quarter" idx="10"/>
          </p:nvPr>
        </p:nvSpPr>
        <p:spPr>
          <a:xfrm>
            <a:off x="8140446" y="6356350"/>
            <a:ext cx="514350" cy="365125"/>
          </a:xfrm>
        </p:spPr>
        <p:txBody>
          <a:bodyPr>
            <a:normAutofit/>
          </a:bodyPr>
          <a:lstStyle/>
          <a:p>
            <a:pPr>
              <a:lnSpc>
                <a:spcPct val="90000"/>
              </a:lnSpc>
              <a:spcAft>
                <a:spcPts val="600"/>
              </a:spcAft>
              <a:defRPr/>
            </a:pPr>
            <a:fld id="{95519FE3-E01B-9A42-81CE-D6F62CAC7F30}" type="slidenum">
              <a:rPr lang="en-US">
                <a:solidFill>
                  <a:srgbClr val="FFFFFF"/>
                </a:solidFill>
              </a:rPr>
              <a:pPr>
                <a:lnSpc>
                  <a:spcPct val="90000"/>
                </a:lnSpc>
                <a:spcAft>
                  <a:spcPts val="600"/>
                </a:spcAft>
                <a:defRPr/>
              </a:pPr>
              <a:t>54</a:t>
            </a:fld>
            <a:endParaRPr lang="en-US">
              <a:solidFill>
                <a:srgbClr val="FFFFFF"/>
              </a:solidFill>
            </a:endParaRPr>
          </a:p>
        </p:txBody>
      </p:sp>
      <p:sp>
        <p:nvSpPr>
          <p:cNvPr id="6" name="TextBox 5">
            <a:extLst>
              <a:ext uri="{FF2B5EF4-FFF2-40B4-BE49-F238E27FC236}">
                <a16:creationId xmlns="" xmlns:a16="http://schemas.microsoft.com/office/drawing/2014/main" id="{305ADEB8-6463-434F-83AE-D89E668E074B}"/>
              </a:ext>
            </a:extLst>
          </p:cNvPr>
          <p:cNvSpPr txBox="1"/>
          <p:nvPr/>
        </p:nvSpPr>
        <p:spPr>
          <a:xfrm>
            <a:off x="7012074" y="2100353"/>
            <a:ext cx="1078230" cy="559462"/>
          </a:xfrm>
          <a:prstGeom prst="rect">
            <a:avLst/>
          </a:prstGeom>
          <a:solidFill>
            <a:srgbClr val="C00000"/>
          </a:solidFill>
        </p:spPr>
        <p:txBody>
          <a:bodyPr wrap="square" rtlCol="0">
            <a:noAutofit/>
          </a:bodyPr>
          <a:lstStyle/>
          <a:p>
            <a:r>
              <a:rPr lang="en-GB" sz="1000" dirty="0">
                <a:solidFill>
                  <a:schemeClr val="bg1"/>
                </a:solidFill>
              </a:rPr>
              <a:t>473 kcal </a:t>
            </a:r>
          </a:p>
          <a:p>
            <a:r>
              <a:rPr lang="en-GB" sz="1000" dirty="0">
                <a:solidFill>
                  <a:schemeClr val="bg1"/>
                </a:solidFill>
              </a:rPr>
              <a:t>24.4 g protein </a:t>
            </a:r>
          </a:p>
        </p:txBody>
      </p:sp>
      <p:sp>
        <p:nvSpPr>
          <p:cNvPr id="7" name="TextBox 6">
            <a:extLst>
              <a:ext uri="{FF2B5EF4-FFF2-40B4-BE49-F238E27FC236}">
                <a16:creationId xmlns="" xmlns:a16="http://schemas.microsoft.com/office/drawing/2014/main" id="{ED8FB0ED-C7EE-41CE-B786-AFDD088AFE8A}"/>
              </a:ext>
            </a:extLst>
          </p:cNvPr>
          <p:cNvSpPr txBox="1"/>
          <p:nvPr/>
        </p:nvSpPr>
        <p:spPr>
          <a:xfrm>
            <a:off x="7017941" y="2833960"/>
            <a:ext cx="1122505" cy="534079"/>
          </a:xfrm>
          <a:prstGeom prst="rect">
            <a:avLst/>
          </a:prstGeom>
          <a:solidFill>
            <a:srgbClr val="C00000"/>
          </a:solidFill>
        </p:spPr>
        <p:txBody>
          <a:bodyPr wrap="square" rtlCol="0">
            <a:noAutofit/>
          </a:bodyPr>
          <a:lstStyle/>
          <a:p>
            <a:r>
              <a:rPr lang="en-GB" sz="1000" dirty="0">
                <a:solidFill>
                  <a:schemeClr val="bg1"/>
                </a:solidFill>
              </a:rPr>
              <a:t>618 kcal </a:t>
            </a:r>
          </a:p>
          <a:p>
            <a:r>
              <a:rPr lang="en-GB" sz="1000" dirty="0">
                <a:solidFill>
                  <a:schemeClr val="bg1"/>
                </a:solidFill>
              </a:rPr>
              <a:t>33.5 g protein </a:t>
            </a:r>
          </a:p>
        </p:txBody>
      </p:sp>
      <p:sp>
        <p:nvSpPr>
          <p:cNvPr id="8" name="TextBox 7">
            <a:extLst>
              <a:ext uri="{FF2B5EF4-FFF2-40B4-BE49-F238E27FC236}">
                <a16:creationId xmlns="" xmlns:a16="http://schemas.microsoft.com/office/drawing/2014/main" id="{648C5BC2-9BE9-4263-B801-C072B502548D}"/>
              </a:ext>
            </a:extLst>
          </p:cNvPr>
          <p:cNvSpPr txBox="1"/>
          <p:nvPr/>
        </p:nvSpPr>
        <p:spPr>
          <a:xfrm>
            <a:off x="7017941" y="4503420"/>
            <a:ext cx="1078230" cy="556259"/>
          </a:xfrm>
          <a:prstGeom prst="rect">
            <a:avLst/>
          </a:prstGeom>
          <a:solidFill>
            <a:srgbClr val="92D050"/>
          </a:solidFill>
        </p:spPr>
        <p:txBody>
          <a:bodyPr wrap="square" rtlCol="0">
            <a:noAutofit/>
          </a:bodyPr>
          <a:lstStyle/>
          <a:p>
            <a:pPr algn="ctr"/>
            <a:r>
              <a:rPr lang="en-GB" sz="1000" dirty="0">
                <a:solidFill>
                  <a:schemeClr val="bg1"/>
                </a:solidFill>
              </a:rPr>
              <a:t>1198 kcal </a:t>
            </a:r>
          </a:p>
          <a:p>
            <a:pPr algn="ctr"/>
            <a:r>
              <a:rPr lang="en-GB" sz="1000" dirty="0">
                <a:solidFill>
                  <a:schemeClr val="bg1"/>
                </a:solidFill>
              </a:rPr>
              <a:t>32.5 g protein</a:t>
            </a:r>
          </a:p>
        </p:txBody>
      </p:sp>
      <p:sp>
        <p:nvSpPr>
          <p:cNvPr id="9" name="TextBox 8">
            <a:extLst>
              <a:ext uri="{FF2B5EF4-FFF2-40B4-BE49-F238E27FC236}">
                <a16:creationId xmlns="" xmlns:a16="http://schemas.microsoft.com/office/drawing/2014/main" id="{DDE82E76-588D-4565-9747-F29CFA6AF627}"/>
              </a:ext>
            </a:extLst>
          </p:cNvPr>
          <p:cNvSpPr txBox="1"/>
          <p:nvPr/>
        </p:nvSpPr>
        <p:spPr>
          <a:xfrm>
            <a:off x="7017941" y="5233824"/>
            <a:ext cx="1078230" cy="400110"/>
          </a:xfrm>
          <a:prstGeom prst="rect">
            <a:avLst/>
          </a:prstGeom>
          <a:solidFill>
            <a:srgbClr val="92D050"/>
          </a:solidFill>
        </p:spPr>
        <p:txBody>
          <a:bodyPr wrap="square" rtlCol="0">
            <a:noAutofit/>
          </a:bodyPr>
          <a:lstStyle/>
          <a:p>
            <a:pPr algn="ctr"/>
            <a:r>
              <a:rPr lang="en-GB" sz="1000" dirty="0">
                <a:solidFill>
                  <a:schemeClr val="bg1"/>
                </a:solidFill>
              </a:rPr>
              <a:t>1303 kcal </a:t>
            </a:r>
          </a:p>
          <a:p>
            <a:pPr algn="ctr"/>
            <a:r>
              <a:rPr lang="en-GB" sz="1000" dirty="0">
                <a:solidFill>
                  <a:schemeClr val="bg1"/>
                </a:solidFill>
              </a:rPr>
              <a:t>44 g protein </a:t>
            </a:r>
          </a:p>
        </p:txBody>
      </p:sp>
      <p:pic>
        <p:nvPicPr>
          <p:cNvPr id="11" name="Graphic 10" descr="Walk">
            <a:extLst>
              <a:ext uri="{FF2B5EF4-FFF2-40B4-BE49-F238E27FC236}">
                <a16:creationId xmlns="" xmlns:a16="http://schemas.microsoft.com/office/drawing/2014/main" id="{4D63BF16-BE6A-4381-B2D6-606FC0B5971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84791" y="4760358"/>
            <a:ext cx="697230" cy="697230"/>
          </a:xfrm>
          <a:prstGeom prst="rect">
            <a:avLst/>
          </a:prstGeom>
        </p:spPr>
      </p:pic>
      <p:pic>
        <p:nvPicPr>
          <p:cNvPr id="13" name="Graphic 12" descr="Person with Cane">
            <a:extLst>
              <a:ext uri="{FF2B5EF4-FFF2-40B4-BE49-F238E27FC236}">
                <a16:creationId xmlns="" xmlns:a16="http://schemas.microsoft.com/office/drawing/2014/main" id="{5B65FEBB-2189-4A58-85E5-A8221443B61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3496428" y="4817508"/>
            <a:ext cx="640080" cy="640080"/>
          </a:xfrm>
          <a:prstGeom prst="rect">
            <a:avLst/>
          </a:prstGeom>
        </p:spPr>
      </p:pic>
      <p:pic>
        <p:nvPicPr>
          <p:cNvPr id="15" name="Graphic 14" descr="Fork and knife">
            <a:extLst>
              <a:ext uri="{FF2B5EF4-FFF2-40B4-BE49-F238E27FC236}">
                <a16:creationId xmlns="" xmlns:a16="http://schemas.microsoft.com/office/drawing/2014/main" id="{F67686D3-24C6-4467-BE6C-E802F24EA18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104910" y="4883349"/>
            <a:ext cx="369570" cy="369570"/>
          </a:xfrm>
          <a:prstGeom prst="rect">
            <a:avLst/>
          </a:prstGeom>
        </p:spPr>
      </p:pic>
      <p:pic>
        <p:nvPicPr>
          <p:cNvPr id="17" name="Graphic 16" descr="Heart">
            <a:extLst>
              <a:ext uri="{FF2B5EF4-FFF2-40B4-BE49-F238E27FC236}">
                <a16:creationId xmlns="" xmlns:a16="http://schemas.microsoft.com/office/drawing/2014/main" id="{BB99B2B7-A6EC-4A70-9F20-B2C0C04D9319}"/>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597186" y="4704857"/>
            <a:ext cx="153384" cy="153384"/>
          </a:xfrm>
          <a:prstGeom prst="rect">
            <a:avLst/>
          </a:prstGeom>
        </p:spPr>
      </p:pic>
      <p:cxnSp>
        <p:nvCxnSpPr>
          <p:cNvPr id="19" name="Straight Arrow Connector 18">
            <a:extLst>
              <a:ext uri="{FF2B5EF4-FFF2-40B4-BE49-F238E27FC236}">
                <a16:creationId xmlns="" xmlns:a16="http://schemas.microsoft.com/office/drawing/2014/main" id="{D3DFC16E-2C32-4E88-AEBA-2D550073EBFD}"/>
              </a:ext>
            </a:extLst>
          </p:cNvPr>
          <p:cNvCxnSpPr/>
          <p:nvPr/>
        </p:nvCxnSpPr>
        <p:spPr>
          <a:xfrm>
            <a:off x="1182021" y="5375910"/>
            <a:ext cx="2314407"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 xmlns:a16="http://schemas.microsoft.com/office/drawing/2014/main" id="{331374A6-5D37-4692-A7B3-ABF11D642777}"/>
              </a:ext>
            </a:extLst>
          </p:cNvPr>
          <p:cNvSpPr txBox="1"/>
          <p:nvPr/>
        </p:nvSpPr>
        <p:spPr>
          <a:xfrm>
            <a:off x="3547110" y="5449268"/>
            <a:ext cx="784860" cy="369332"/>
          </a:xfrm>
          <a:prstGeom prst="rect">
            <a:avLst/>
          </a:prstGeom>
          <a:noFill/>
        </p:spPr>
        <p:txBody>
          <a:bodyPr wrap="square" rtlCol="0">
            <a:spAutoFit/>
          </a:bodyPr>
          <a:lstStyle/>
          <a:p>
            <a:r>
              <a:rPr lang="en-GB" dirty="0"/>
              <a:t>3610</a:t>
            </a:r>
          </a:p>
        </p:txBody>
      </p:sp>
      <p:sp>
        <p:nvSpPr>
          <p:cNvPr id="23" name="TextBox 22">
            <a:extLst>
              <a:ext uri="{FF2B5EF4-FFF2-40B4-BE49-F238E27FC236}">
                <a16:creationId xmlns="" xmlns:a16="http://schemas.microsoft.com/office/drawing/2014/main" id="{68E2BFE1-A4C4-4A3C-9E55-26DAF78BFEC0}"/>
              </a:ext>
            </a:extLst>
          </p:cNvPr>
          <p:cNvSpPr txBox="1"/>
          <p:nvPr/>
        </p:nvSpPr>
        <p:spPr>
          <a:xfrm>
            <a:off x="525780" y="5478333"/>
            <a:ext cx="784860" cy="369332"/>
          </a:xfrm>
          <a:prstGeom prst="rect">
            <a:avLst/>
          </a:prstGeom>
          <a:noFill/>
        </p:spPr>
        <p:txBody>
          <a:bodyPr wrap="square" rtlCol="0">
            <a:spAutoFit/>
          </a:bodyPr>
          <a:lstStyle/>
          <a:p>
            <a:r>
              <a:rPr lang="en-GB" dirty="0"/>
              <a:t>1825</a:t>
            </a:r>
          </a:p>
        </p:txBody>
      </p:sp>
      <p:sp>
        <p:nvSpPr>
          <p:cNvPr id="24" name="TextBox 23">
            <a:extLst>
              <a:ext uri="{FF2B5EF4-FFF2-40B4-BE49-F238E27FC236}">
                <a16:creationId xmlns="" xmlns:a16="http://schemas.microsoft.com/office/drawing/2014/main" id="{4C4EDFC5-D9A4-400B-B635-01735DD8251F}"/>
              </a:ext>
            </a:extLst>
          </p:cNvPr>
          <p:cNvSpPr txBox="1"/>
          <p:nvPr/>
        </p:nvSpPr>
        <p:spPr>
          <a:xfrm>
            <a:off x="1973350" y="5376640"/>
            <a:ext cx="784860" cy="369332"/>
          </a:xfrm>
          <a:prstGeom prst="rect">
            <a:avLst/>
          </a:prstGeom>
          <a:noFill/>
        </p:spPr>
        <p:txBody>
          <a:bodyPr wrap="square" rtlCol="0">
            <a:spAutoFit/>
          </a:bodyPr>
          <a:lstStyle/>
          <a:p>
            <a:r>
              <a:rPr lang="en-GB" dirty="0">
                <a:solidFill>
                  <a:srgbClr val="C00000"/>
                </a:solidFill>
              </a:rPr>
              <a:t>2718</a:t>
            </a:r>
          </a:p>
        </p:txBody>
      </p:sp>
      <p:cxnSp>
        <p:nvCxnSpPr>
          <p:cNvPr id="40" name="Connector: Curved 39">
            <a:extLst>
              <a:ext uri="{FF2B5EF4-FFF2-40B4-BE49-F238E27FC236}">
                <a16:creationId xmlns="" xmlns:a16="http://schemas.microsoft.com/office/drawing/2014/main" id="{B2CC9B12-5DAA-4F72-86CA-E088FAD95161}"/>
              </a:ext>
            </a:extLst>
          </p:cNvPr>
          <p:cNvCxnSpPr>
            <a:cxnSpLocks/>
            <a:stCxn id="44" idx="4"/>
          </p:cNvCxnSpPr>
          <p:nvPr/>
        </p:nvCxnSpPr>
        <p:spPr>
          <a:xfrm rot="5400000" flipH="1">
            <a:off x="7982979" y="2014077"/>
            <a:ext cx="81405" cy="691042"/>
          </a:xfrm>
          <a:prstGeom prst="curvedConnector4">
            <a:avLst>
              <a:gd name="adj1" fmla="val -280818"/>
              <a:gd name="adj2" fmla="val 61038"/>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41" name="Oval 40">
            <a:extLst>
              <a:ext uri="{FF2B5EF4-FFF2-40B4-BE49-F238E27FC236}">
                <a16:creationId xmlns="" xmlns:a16="http://schemas.microsoft.com/office/drawing/2014/main" id="{4AFF0C32-B7C6-4D8A-9F70-FD3435254652}"/>
              </a:ext>
            </a:extLst>
          </p:cNvPr>
          <p:cNvSpPr/>
          <p:nvPr/>
        </p:nvSpPr>
        <p:spPr>
          <a:xfrm>
            <a:off x="6925832" y="2073485"/>
            <a:ext cx="792076" cy="242779"/>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 xmlns:a16="http://schemas.microsoft.com/office/drawing/2014/main" id="{1A1A07AC-69F8-4DAB-A831-0807A389FADA}"/>
              </a:ext>
            </a:extLst>
          </p:cNvPr>
          <p:cNvSpPr/>
          <p:nvPr/>
        </p:nvSpPr>
        <p:spPr>
          <a:xfrm>
            <a:off x="6925832" y="2805970"/>
            <a:ext cx="792076" cy="242779"/>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 xmlns:a16="http://schemas.microsoft.com/office/drawing/2014/main" id="{F3090655-1D1E-4423-BE90-0F9D61E962DC}"/>
              </a:ext>
            </a:extLst>
          </p:cNvPr>
          <p:cNvSpPr/>
          <p:nvPr/>
        </p:nvSpPr>
        <p:spPr>
          <a:xfrm>
            <a:off x="8216650" y="2063089"/>
            <a:ext cx="305105" cy="33721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 xmlns:a16="http://schemas.microsoft.com/office/drawing/2014/main" id="{0F95C1F3-9FC4-4647-8200-7EC92F5876D1}"/>
              </a:ext>
            </a:extLst>
          </p:cNvPr>
          <p:cNvSpPr/>
          <p:nvPr/>
        </p:nvSpPr>
        <p:spPr>
          <a:xfrm>
            <a:off x="8231299" y="2725456"/>
            <a:ext cx="305105" cy="33721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 xmlns:a16="http://schemas.microsoft.com/office/drawing/2014/main" id="{AA33F152-C12C-4B2F-AFE3-A94B86862D17}"/>
              </a:ext>
            </a:extLst>
          </p:cNvPr>
          <p:cNvSpPr/>
          <p:nvPr/>
        </p:nvSpPr>
        <p:spPr>
          <a:xfrm>
            <a:off x="6860661" y="3323377"/>
            <a:ext cx="490968" cy="242779"/>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0" name="Connector: Curved 59">
            <a:extLst>
              <a:ext uri="{FF2B5EF4-FFF2-40B4-BE49-F238E27FC236}">
                <a16:creationId xmlns="" xmlns:a16="http://schemas.microsoft.com/office/drawing/2014/main" id="{6DF340EE-9EC4-465B-BF98-CF2462770AD3}"/>
              </a:ext>
            </a:extLst>
          </p:cNvPr>
          <p:cNvCxnSpPr>
            <a:cxnSpLocks/>
            <a:stCxn id="45" idx="3"/>
          </p:cNvCxnSpPr>
          <p:nvPr/>
        </p:nvCxnSpPr>
        <p:spPr>
          <a:xfrm rot="5400000" flipH="1">
            <a:off x="7923266" y="2660570"/>
            <a:ext cx="74559" cy="630870"/>
          </a:xfrm>
          <a:prstGeom prst="curvedConnector4">
            <a:avLst>
              <a:gd name="adj1" fmla="val -306603"/>
              <a:gd name="adj2" fmla="val 5354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62" name="Oval 61">
            <a:extLst>
              <a:ext uri="{FF2B5EF4-FFF2-40B4-BE49-F238E27FC236}">
                <a16:creationId xmlns="" xmlns:a16="http://schemas.microsoft.com/office/drawing/2014/main" id="{57976015-7464-4633-8349-03CCB0220FAE}"/>
              </a:ext>
            </a:extLst>
          </p:cNvPr>
          <p:cNvSpPr/>
          <p:nvPr/>
        </p:nvSpPr>
        <p:spPr>
          <a:xfrm>
            <a:off x="8216650" y="1680831"/>
            <a:ext cx="305105" cy="33721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35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45"/>
                                        </p:tgtEl>
                                        <p:attrNameLst>
                                          <p:attrName>style.visibility</p:attrName>
                                        </p:attrNameLst>
                                      </p:cBhvr>
                                      <p:to>
                                        <p:strVal val="visible"/>
                                      </p:to>
                                    </p:set>
                                    <p:anim calcmode="lin" valueType="num">
                                      <p:cBhvr>
                                        <p:cTn id="74" dur="500" fill="hold"/>
                                        <p:tgtEl>
                                          <p:spTgt spid="45"/>
                                        </p:tgtEl>
                                        <p:attrNameLst>
                                          <p:attrName>ppt_w</p:attrName>
                                        </p:attrNameLst>
                                      </p:cBhvr>
                                      <p:tavLst>
                                        <p:tav tm="0">
                                          <p:val>
                                            <p:fltVal val="0"/>
                                          </p:val>
                                        </p:tav>
                                        <p:tav tm="100000">
                                          <p:val>
                                            <p:strVal val="#ppt_w"/>
                                          </p:val>
                                        </p:tav>
                                      </p:tavLst>
                                    </p:anim>
                                    <p:anim calcmode="lin" valueType="num">
                                      <p:cBhvr>
                                        <p:cTn id="75" dur="500" fill="hold"/>
                                        <p:tgtEl>
                                          <p:spTgt spid="45"/>
                                        </p:tgtEl>
                                        <p:attrNameLst>
                                          <p:attrName>ppt_h</p:attrName>
                                        </p:attrNameLst>
                                      </p:cBhvr>
                                      <p:tavLst>
                                        <p:tav tm="0">
                                          <p:val>
                                            <p:fltVal val="0"/>
                                          </p:val>
                                        </p:tav>
                                        <p:tav tm="100000">
                                          <p:val>
                                            <p:strVal val="#ppt_h"/>
                                          </p:val>
                                        </p:tav>
                                      </p:tavLst>
                                    </p:anim>
                                    <p:animEffect transition="in" filter="fade">
                                      <p:cBhvr>
                                        <p:cTn id="76" dur="500"/>
                                        <p:tgtEl>
                                          <p:spTgt spid="45"/>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9"/>
                                          </p:stCondLst>
                                        </p:cTn>
                                        <p:tgtEl>
                                          <p:spTgt spid="22">
                                            <p:txEl>
                                              <p:pRg st="0" end="0"/>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55" presetClass="entr" presetSubtype="0" fill="hold" nodeType="clickEffect">
                                  <p:stCondLst>
                                    <p:cond delay="0"/>
                                  </p:stCondLst>
                                  <p:childTnLst>
                                    <p:set>
                                      <p:cBhvr>
                                        <p:cTn id="88" dur="1" fill="hold">
                                          <p:stCondLst>
                                            <p:cond delay="0"/>
                                          </p:stCondLst>
                                        </p:cTn>
                                        <p:tgtEl>
                                          <p:spTgt spid="24">
                                            <p:txEl>
                                              <p:pRg st="0" end="0"/>
                                            </p:txEl>
                                          </p:spTgt>
                                        </p:tgtEl>
                                        <p:attrNameLst>
                                          <p:attrName>style.visibility</p:attrName>
                                        </p:attrNameLst>
                                      </p:cBhvr>
                                      <p:to>
                                        <p:strVal val="visible"/>
                                      </p:to>
                                    </p:set>
                                    <p:anim calcmode="lin" valueType="num">
                                      <p:cBhvr>
                                        <p:cTn id="89" dur="1250" fill="hold"/>
                                        <p:tgtEl>
                                          <p:spTgt spid="24">
                                            <p:txEl>
                                              <p:pRg st="0" end="0"/>
                                            </p:txEl>
                                          </p:spTgt>
                                        </p:tgtEl>
                                        <p:attrNameLst>
                                          <p:attrName>ppt_w</p:attrName>
                                        </p:attrNameLst>
                                      </p:cBhvr>
                                      <p:tavLst>
                                        <p:tav tm="0">
                                          <p:val>
                                            <p:strVal val="#ppt_w*0.70"/>
                                          </p:val>
                                        </p:tav>
                                        <p:tav tm="100000">
                                          <p:val>
                                            <p:strVal val="#ppt_w"/>
                                          </p:val>
                                        </p:tav>
                                      </p:tavLst>
                                    </p:anim>
                                    <p:anim calcmode="lin" valueType="num">
                                      <p:cBhvr>
                                        <p:cTn id="90" dur="125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91" dur="125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3" grpId="0"/>
      <p:bldP spid="41" grpId="0" animBg="1"/>
      <p:bldP spid="42" grpId="0" animBg="1"/>
      <p:bldP spid="44" grpId="0" animBg="1"/>
      <p:bldP spid="45" grpId="0" animBg="1"/>
      <p:bldP spid="47" grpId="0" animBg="1"/>
      <p:bldP spid="6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3F86B5-F4C8-4A0D-A3B0-AEF2E375B631}"/>
              </a:ext>
            </a:extLst>
          </p:cNvPr>
          <p:cNvSpPr>
            <a:spLocks noGrp="1"/>
          </p:cNvSpPr>
          <p:nvPr>
            <p:ph type="title"/>
          </p:nvPr>
        </p:nvSpPr>
        <p:spPr>
          <a:xfrm>
            <a:off x="457200" y="469901"/>
            <a:ext cx="8229600" cy="1143000"/>
          </a:xfrm>
        </p:spPr>
        <p:txBody>
          <a:bodyPr/>
          <a:lstStyle/>
          <a:p>
            <a:pPr algn="ctr"/>
            <a:r>
              <a:rPr lang="en-GB" dirty="0"/>
              <a:t>Practicalities and Pitfalls</a:t>
            </a:r>
          </a:p>
        </p:txBody>
      </p:sp>
      <p:sp>
        <p:nvSpPr>
          <p:cNvPr id="3" name="Content Placeholder 2">
            <a:extLst>
              <a:ext uri="{FF2B5EF4-FFF2-40B4-BE49-F238E27FC236}">
                <a16:creationId xmlns="" xmlns:a16="http://schemas.microsoft.com/office/drawing/2014/main" id="{D19219C1-0897-4476-A4EA-19CF79F46229}"/>
              </a:ext>
            </a:extLst>
          </p:cNvPr>
          <p:cNvSpPr>
            <a:spLocks noGrp="1"/>
          </p:cNvSpPr>
          <p:nvPr>
            <p:ph idx="1"/>
          </p:nvPr>
        </p:nvSpPr>
        <p:spPr>
          <a:xfrm>
            <a:off x="566382" y="1612901"/>
            <a:ext cx="8229600" cy="4037272"/>
          </a:xfrm>
        </p:spPr>
        <p:txBody>
          <a:bodyPr/>
          <a:lstStyle/>
          <a:p>
            <a:pPr marL="342900" indent="-342900">
              <a:buFont typeface="Arial" panose="020B0604020202020204" pitchFamily="34" charset="0"/>
              <a:buChar char="•"/>
            </a:pPr>
            <a:r>
              <a:rPr lang="en-GB" sz="2800" dirty="0"/>
              <a:t>Menus Analysis as Evidence – Balanced - Diverse</a:t>
            </a:r>
          </a:p>
          <a:p>
            <a:pPr marL="342900" indent="-342900">
              <a:buFont typeface="Arial" panose="020B0604020202020204" pitchFamily="34" charset="0"/>
              <a:buChar char="•"/>
            </a:pPr>
            <a:endParaRPr lang="en-GB" sz="1200" dirty="0"/>
          </a:p>
          <a:p>
            <a:pPr marL="342900" indent="-342900">
              <a:buFont typeface="Arial" panose="020B0604020202020204" pitchFamily="34" charset="0"/>
              <a:buChar char="•"/>
            </a:pPr>
            <a:r>
              <a:rPr lang="en-GB" sz="2800" dirty="0"/>
              <a:t>How many days to analyse?</a:t>
            </a:r>
          </a:p>
          <a:p>
            <a:pPr marL="342900" indent="-342900">
              <a:buFont typeface="Arial" panose="020B0604020202020204" pitchFamily="34" charset="0"/>
              <a:buChar char="•"/>
            </a:pPr>
            <a:endParaRPr lang="en-GB" sz="1200" dirty="0"/>
          </a:p>
          <a:p>
            <a:pPr marL="342900" indent="-342900">
              <a:buFont typeface="Arial" panose="020B0604020202020204" pitchFamily="34" charset="0"/>
              <a:buChar char="•"/>
            </a:pPr>
            <a:r>
              <a:rPr lang="en-GB" sz="2800" dirty="0"/>
              <a:t>Therapeutic , Dysphagia &amp; Ethnic Menus</a:t>
            </a:r>
          </a:p>
          <a:p>
            <a:pPr marL="342900" indent="-342900">
              <a:buFont typeface="Arial" panose="020B0604020202020204" pitchFamily="34" charset="0"/>
              <a:buChar char="•"/>
            </a:pPr>
            <a:endParaRPr lang="en-GB" sz="1200" dirty="0"/>
          </a:p>
          <a:p>
            <a:pPr marL="342900" indent="-342900">
              <a:buFont typeface="Arial" panose="020B0604020202020204" pitchFamily="34" charset="0"/>
              <a:buChar char="•"/>
            </a:pPr>
            <a:r>
              <a:rPr lang="en-GB" sz="2800" dirty="0"/>
              <a:t>Plain choice Meals?</a:t>
            </a:r>
          </a:p>
          <a:p>
            <a:pPr marL="342900" indent="-342900">
              <a:buFont typeface="Arial" panose="020B0604020202020204" pitchFamily="34" charset="0"/>
              <a:buChar char="•"/>
            </a:pPr>
            <a:endParaRPr lang="en-GB" sz="1200" dirty="0"/>
          </a:p>
          <a:p>
            <a:pPr marL="342900" indent="-342900">
              <a:buFont typeface="Arial" panose="020B0604020202020204" pitchFamily="34" charset="0"/>
              <a:buChar char="•"/>
            </a:pPr>
            <a:r>
              <a:rPr lang="en-GB" sz="2800" dirty="0"/>
              <a:t>What about Micronutrients?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a:p>
            <a:endParaRPr lang="en-GB" dirty="0"/>
          </a:p>
        </p:txBody>
      </p:sp>
      <p:sp>
        <p:nvSpPr>
          <p:cNvPr id="4" name="Slide Number Placeholder 3">
            <a:extLst>
              <a:ext uri="{FF2B5EF4-FFF2-40B4-BE49-F238E27FC236}">
                <a16:creationId xmlns="" xmlns:a16="http://schemas.microsoft.com/office/drawing/2014/main" id="{FFA3F2AB-358C-4723-B15B-7363BE8DA632}"/>
              </a:ext>
            </a:extLst>
          </p:cNvPr>
          <p:cNvSpPr>
            <a:spLocks noGrp="1"/>
          </p:cNvSpPr>
          <p:nvPr>
            <p:ph type="sldNum" sz="quarter" idx="10"/>
          </p:nvPr>
        </p:nvSpPr>
        <p:spPr/>
        <p:txBody>
          <a:bodyPr/>
          <a:lstStyle/>
          <a:p>
            <a:pPr>
              <a:defRPr/>
            </a:pPr>
            <a:fld id="{95519FE3-E01B-9A42-81CE-D6F62CAC7F30}" type="slidenum">
              <a:rPr lang="en-US" smtClean="0"/>
              <a:pPr>
                <a:defRPr/>
              </a:pPr>
              <a:t>55</a:t>
            </a:fld>
            <a:endParaRPr lang="en-US" dirty="0"/>
          </a:p>
        </p:txBody>
      </p:sp>
    </p:spTree>
    <p:extLst>
      <p:ext uri="{BB962C8B-B14F-4D97-AF65-F5344CB8AC3E}">
        <p14:creationId xmlns:p14="http://schemas.microsoft.com/office/powerpoint/2010/main" val="42588219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DFA752-FE1C-4ADE-9B97-D76D356431CE}"/>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07B1F5BE-3B08-4942-9822-5626704F8B11}"/>
              </a:ext>
            </a:extLst>
          </p:cNvPr>
          <p:cNvSpPr>
            <a:spLocks noGrp="1"/>
          </p:cNvSpPr>
          <p:nvPr>
            <p:ph idx="1"/>
          </p:nvPr>
        </p:nvSpPr>
        <p:spPr/>
        <p:txBody>
          <a:bodyPr/>
          <a:lstStyle/>
          <a:p>
            <a:pPr algn="ctr"/>
            <a:r>
              <a:rPr lang="en-GB" sz="6000" dirty="0">
                <a:latin typeface="Calibri" panose="020F0502020204030204" pitchFamily="34" charset="0"/>
                <a:cs typeface="Calibri" panose="020F0502020204030204" pitchFamily="34" charset="0"/>
              </a:rPr>
              <a:t>Thank You</a:t>
            </a:r>
          </a:p>
          <a:p>
            <a:endParaRPr lang="en-GB" dirty="0"/>
          </a:p>
        </p:txBody>
      </p:sp>
      <p:sp>
        <p:nvSpPr>
          <p:cNvPr id="4" name="Slide Number Placeholder 3">
            <a:extLst>
              <a:ext uri="{FF2B5EF4-FFF2-40B4-BE49-F238E27FC236}">
                <a16:creationId xmlns="" xmlns:a16="http://schemas.microsoft.com/office/drawing/2014/main" id="{AB18BDFF-4C7B-4A58-9CC9-DF84A27CCDF6}"/>
              </a:ext>
            </a:extLst>
          </p:cNvPr>
          <p:cNvSpPr>
            <a:spLocks noGrp="1"/>
          </p:cNvSpPr>
          <p:nvPr>
            <p:ph type="sldNum" sz="quarter" idx="10"/>
          </p:nvPr>
        </p:nvSpPr>
        <p:spPr/>
        <p:txBody>
          <a:bodyPr/>
          <a:lstStyle/>
          <a:p>
            <a:pPr>
              <a:defRPr/>
            </a:pPr>
            <a:fld id="{95519FE3-E01B-9A42-81CE-D6F62CAC7F30}" type="slidenum">
              <a:rPr lang="en-US" smtClean="0"/>
              <a:pPr>
                <a:defRPr/>
              </a:pPr>
              <a:t>56</a:t>
            </a:fld>
            <a:endParaRPr lang="en-US" dirty="0"/>
          </a:p>
        </p:txBody>
      </p:sp>
    </p:spTree>
    <p:extLst>
      <p:ext uri="{BB962C8B-B14F-4D97-AF65-F5344CB8AC3E}">
        <p14:creationId xmlns:p14="http://schemas.microsoft.com/office/powerpoint/2010/main" val="38049873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84A220-938E-43EA-9BCF-38295D6F4CE5}"/>
              </a:ext>
            </a:extLst>
          </p:cNvPr>
          <p:cNvSpPr>
            <a:spLocks noGrp="1"/>
          </p:cNvSpPr>
          <p:nvPr>
            <p:ph type="title"/>
          </p:nvPr>
        </p:nvSpPr>
        <p:spPr/>
        <p:txBody>
          <a:bodyPr/>
          <a:lstStyle/>
          <a:p>
            <a:r>
              <a:rPr lang="en-GB" dirty="0"/>
              <a:t>Session </a:t>
            </a:r>
            <a:r>
              <a:rPr lang="en-GB" dirty="0" smtClean="0"/>
              <a:t>6 – Chapter 11</a:t>
            </a:r>
            <a:endParaRPr lang="en-GB" dirty="0"/>
          </a:p>
        </p:txBody>
      </p:sp>
      <p:sp>
        <p:nvSpPr>
          <p:cNvPr id="3" name="Content Placeholder 2">
            <a:extLst>
              <a:ext uri="{FF2B5EF4-FFF2-40B4-BE49-F238E27FC236}">
                <a16:creationId xmlns="" xmlns:a16="http://schemas.microsoft.com/office/drawing/2014/main" id="{6A6AE7D9-1493-4261-B1BB-C56928ED12BB}"/>
              </a:ext>
            </a:extLst>
          </p:cNvPr>
          <p:cNvSpPr>
            <a:spLocks noGrp="1"/>
          </p:cNvSpPr>
          <p:nvPr>
            <p:ph idx="1"/>
          </p:nvPr>
        </p:nvSpPr>
        <p:spPr/>
        <p:txBody>
          <a:bodyPr/>
          <a:lstStyle/>
          <a:p>
            <a:pPr algn="ctr"/>
            <a:r>
              <a:rPr lang="en-GB" sz="5400" dirty="0">
                <a:latin typeface="Calibri" panose="020F0502020204030204" pitchFamily="34" charset="0"/>
                <a:cs typeface="Calibri" panose="020F0502020204030204" pitchFamily="34" charset="0"/>
              </a:rPr>
              <a:t>Lorraine Holden</a:t>
            </a:r>
          </a:p>
          <a:p>
            <a:pPr algn="ctr"/>
            <a:r>
              <a:rPr lang="en-GB" sz="5400" dirty="0">
                <a:latin typeface="Calibri" panose="020F0502020204030204" pitchFamily="34" charset="0"/>
                <a:cs typeface="Calibri" panose="020F0502020204030204" pitchFamily="34" charset="0"/>
              </a:rPr>
              <a:t>Ruth Smith</a:t>
            </a:r>
          </a:p>
        </p:txBody>
      </p:sp>
      <p:sp>
        <p:nvSpPr>
          <p:cNvPr id="4" name="Slide Number Placeholder 3">
            <a:extLst>
              <a:ext uri="{FF2B5EF4-FFF2-40B4-BE49-F238E27FC236}">
                <a16:creationId xmlns="" xmlns:a16="http://schemas.microsoft.com/office/drawing/2014/main" id="{DA0BE95E-BA4A-4A17-A8C5-69CC08679B7C}"/>
              </a:ext>
            </a:extLst>
          </p:cNvPr>
          <p:cNvSpPr>
            <a:spLocks noGrp="1"/>
          </p:cNvSpPr>
          <p:nvPr>
            <p:ph type="sldNum" sz="quarter" idx="10"/>
          </p:nvPr>
        </p:nvSpPr>
        <p:spPr/>
        <p:txBody>
          <a:bodyPr/>
          <a:lstStyle/>
          <a:p>
            <a:pPr>
              <a:defRPr/>
            </a:pPr>
            <a:fld id="{95519FE3-E01B-9A42-81CE-D6F62CAC7F30}" type="slidenum">
              <a:rPr lang="en-US" smtClean="0"/>
              <a:pPr>
                <a:defRPr/>
              </a:pPr>
              <a:t>57</a:t>
            </a:fld>
            <a:endParaRPr lang="en-US" dirty="0"/>
          </a:p>
        </p:txBody>
      </p:sp>
    </p:spTree>
    <p:extLst>
      <p:ext uri="{BB962C8B-B14F-4D97-AF65-F5344CB8AC3E}">
        <p14:creationId xmlns:p14="http://schemas.microsoft.com/office/powerpoint/2010/main" val="916497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1968"/>
            <a:ext cx="8229600" cy="1143000"/>
          </a:xfrm>
        </p:spPr>
        <p:txBody>
          <a:bodyPr/>
          <a:lstStyle/>
          <a:p>
            <a:pPr algn="ctr"/>
            <a:r>
              <a:rPr lang="en-GB" sz="4400" dirty="0" smtClean="0"/>
              <a:t>What is Included?</a:t>
            </a:r>
            <a:endParaRPr lang="en-GB" sz="4400" dirty="0"/>
          </a:p>
        </p:txBody>
      </p:sp>
      <p:sp>
        <p:nvSpPr>
          <p:cNvPr id="3" name="Content Placeholder 2"/>
          <p:cNvSpPr>
            <a:spLocks noGrp="1"/>
          </p:cNvSpPr>
          <p:nvPr>
            <p:ph idx="1"/>
          </p:nvPr>
        </p:nvSpPr>
        <p:spPr>
          <a:xfrm>
            <a:off x="298017" y="1937982"/>
            <a:ext cx="8229600" cy="3802513"/>
          </a:xfrm>
        </p:spPr>
        <p:txBody>
          <a:bodyPr/>
          <a:lstStyle/>
          <a:p>
            <a:pPr lvl="0" defTabSz="914400" eaLnBrk="0" hangingPunct="0"/>
            <a:r>
              <a:rPr lang="en-GB" sz="3600" kern="0" dirty="0" smtClean="0">
                <a:solidFill>
                  <a:srgbClr val="000000"/>
                </a:solidFill>
                <a:latin typeface="Arial" panose="020B0604020202020204" pitchFamily="34" charset="0"/>
                <a:ea typeface="+mn-ea"/>
                <a:cs typeface="Arial" panose="020B0604020202020204" pitchFamily="34" charset="0"/>
              </a:rPr>
              <a:t>Diets</a:t>
            </a:r>
          </a:p>
          <a:p>
            <a:pPr lvl="0" defTabSz="914400" eaLnBrk="0" hangingPunct="0"/>
            <a:endParaRPr lang="en-GB" sz="1200" kern="0" dirty="0" smtClean="0">
              <a:solidFill>
                <a:srgbClr val="000000"/>
              </a:solidFill>
              <a:latin typeface="Arial" panose="020B0604020202020204" pitchFamily="34" charset="0"/>
              <a:ea typeface="+mn-ea"/>
              <a:cs typeface="Arial" panose="020B0604020202020204" pitchFamily="34" charset="0"/>
            </a:endParaRPr>
          </a:p>
          <a:p>
            <a:pPr lvl="0" defTabSz="914400" eaLnBrk="0" hangingPunct="0"/>
            <a:r>
              <a:rPr lang="en-GB" sz="3600" kern="0" dirty="0" smtClean="0">
                <a:solidFill>
                  <a:srgbClr val="000000"/>
                </a:solidFill>
                <a:latin typeface="Arial" panose="020B0604020202020204" pitchFamily="34" charset="0"/>
                <a:ea typeface="+mn-ea"/>
                <a:cs typeface="Arial" panose="020B0604020202020204" pitchFamily="34" charset="0"/>
              </a:rPr>
              <a:t>Patient Groups </a:t>
            </a:r>
          </a:p>
          <a:p>
            <a:pPr lvl="0" defTabSz="914400" eaLnBrk="0" hangingPunct="0"/>
            <a:endParaRPr lang="en-GB" sz="1200" kern="0" dirty="0" smtClean="0">
              <a:solidFill>
                <a:srgbClr val="000000"/>
              </a:solidFill>
              <a:latin typeface="Arial" panose="020B0604020202020204" pitchFamily="34" charset="0"/>
              <a:ea typeface="+mn-ea"/>
              <a:cs typeface="Arial" panose="020B0604020202020204" pitchFamily="34" charset="0"/>
            </a:endParaRPr>
          </a:p>
          <a:p>
            <a:pPr lvl="0" defTabSz="914400" eaLnBrk="0" hangingPunct="0"/>
            <a:r>
              <a:rPr lang="en-GB" sz="3600" kern="0" dirty="0" smtClean="0">
                <a:solidFill>
                  <a:srgbClr val="000000"/>
                </a:solidFill>
                <a:latin typeface="Arial" panose="020B0604020202020204" pitchFamily="34" charset="0"/>
                <a:ea typeface="+mn-ea"/>
                <a:cs typeface="Arial" panose="020B0604020202020204" pitchFamily="34" charset="0"/>
              </a:rPr>
              <a:t>Menu Coding</a:t>
            </a:r>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58</a:t>
            </a:fld>
            <a:endParaRPr lang="en-US" dirty="0"/>
          </a:p>
        </p:txBody>
      </p:sp>
    </p:spTree>
    <p:extLst>
      <p:ext uri="{BB962C8B-B14F-4D97-AF65-F5344CB8AC3E}">
        <p14:creationId xmlns:p14="http://schemas.microsoft.com/office/powerpoint/2010/main" val="16430395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85" y="513821"/>
            <a:ext cx="8229600" cy="778933"/>
          </a:xfrm>
        </p:spPr>
        <p:txBody>
          <a:bodyPr/>
          <a:lstStyle/>
          <a:p>
            <a:pPr algn="ctr"/>
            <a:r>
              <a:rPr lang="en-GB" kern="0" dirty="0">
                <a:solidFill>
                  <a:srgbClr val="000000"/>
                </a:solidFill>
                <a:latin typeface="Arial" panose="020B0604020202020204" pitchFamily="34" charset="0"/>
                <a:ea typeface="+mj-ea"/>
                <a:cs typeface="Arial" panose="020B0604020202020204" pitchFamily="34" charset="0"/>
              </a:rPr>
              <a:t>What has changed?</a:t>
            </a:r>
            <a:endParaRPr lang="en-GB" dirty="0"/>
          </a:p>
        </p:txBody>
      </p:sp>
      <p:sp>
        <p:nvSpPr>
          <p:cNvPr id="3" name="Content Placeholder 2"/>
          <p:cNvSpPr>
            <a:spLocks noGrp="1"/>
          </p:cNvSpPr>
          <p:nvPr>
            <p:ph idx="1"/>
          </p:nvPr>
        </p:nvSpPr>
        <p:spPr>
          <a:xfrm>
            <a:off x="533400" y="1700477"/>
            <a:ext cx="8229600" cy="4193117"/>
          </a:xfrm>
        </p:spPr>
        <p:txBody>
          <a:bodyPr/>
          <a:lstStyle/>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Combined previous chapters 9 and 10</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Introduced a new table format</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Updated healthier eating coding criteria</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Enhanced religious diets and vegan info</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Updated all therapeutic diets info</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Updated renal coding criteria</a:t>
            </a:r>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59</a:t>
            </a:fld>
            <a:endParaRPr lang="en-US" dirty="0"/>
          </a:p>
        </p:txBody>
      </p:sp>
    </p:spTree>
    <p:extLst>
      <p:ext uri="{BB962C8B-B14F-4D97-AF65-F5344CB8AC3E}">
        <p14:creationId xmlns:p14="http://schemas.microsoft.com/office/powerpoint/2010/main" val="2469171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557"/>
            <a:ext cx="8229600" cy="1000897"/>
          </a:xfrm>
        </p:spPr>
        <p:txBody>
          <a:bodyPr/>
          <a:lstStyle/>
          <a:p>
            <a:pPr algn="ctr"/>
            <a:r>
              <a:rPr lang="en-GB" sz="4000" dirty="0"/>
              <a:t>The Process</a:t>
            </a:r>
          </a:p>
        </p:txBody>
      </p:sp>
      <p:sp>
        <p:nvSpPr>
          <p:cNvPr id="3" name="Content Placeholder 2"/>
          <p:cNvSpPr>
            <a:spLocks noGrp="1"/>
          </p:cNvSpPr>
          <p:nvPr>
            <p:ph idx="1"/>
          </p:nvPr>
        </p:nvSpPr>
        <p:spPr>
          <a:xfrm>
            <a:off x="457200" y="1534985"/>
            <a:ext cx="8229600" cy="4083050"/>
          </a:xfrm>
        </p:spPr>
        <p:txBody>
          <a:bodyPr/>
          <a:lstStyle/>
          <a:p>
            <a:pPr marL="342900" indent="-342900">
              <a:buClr>
                <a:schemeClr val="tx1"/>
              </a:buClr>
              <a:buFont typeface="Arial" panose="020B0604020202020204" pitchFamily="34" charset="0"/>
              <a:buChar char="•"/>
              <a:defRPr/>
            </a:pPr>
            <a:r>
              <a:rPr lang="en-GB" altLang="en-US" sz="2800" dirty="0"/>
              <a:t>Chapter leads led the review of their chapter </a:t>
            </a:r>
          </a:p>
          <a:p>
            <a:pPr marL="342900" indent="-342900">
              <a:buClr>
                <a:schemeClr val="tx1"/>
              </a:buClr>
              <a:buFont typeface="Arial" panose="020B0604020202020204" pitchFamily="34" charset="0"/>
              <a:buChar char="•"/>
              <a:defRPr/>
            </a:pPr>
            <a:r>
              <a:rPr lang="en-GB" altLang="en-US" sz="2800" dirty="0"/>
              <a:t>Chapters reviewed at meetings to identify changes and discuss pertinent points </a:t>
            </a:r>
          </a:p>
          <a:p>
            <a:pPr marL="342900" indent="-342900">
              <a:buClr>
                <a:schemeClr val="tx1"/>
              </a:buClr>
              <a:buFont typeface="Arial" panose="020B0604020202020204" pitchFamily="34" charset="0"/>
              <a:buChar char="•"/>
              <a:defRPr/>
            </a:pPr>
            <a:r>
              <a:rPr lang="en-GB" altLang="en-US" sz="2800" dirty="0"/>
              <a:t>Full copy put together in August and sent to stakeholders</a:t>
            </a:r>
          </a:p>
          <a:p>
            <a:pPr marL="342900" indent="-342900">
              <a:buClr>
                <a:schemeClr val="tx1"/>
              </a:buClr>
              <a:buFont typeface="Arial" panose="020B0604020202020204" pitchFamily="34" charset="0"/>
              <a:buChar char="•"/>
              <a:defRPr/>
            </a:pPr>
            <a:r>
              <a:rPr lang="en-GB" altLang="en-US" sz="2800" dirty="0"/>
              <a:t>Formatting and amendments process</a:t>
            </a:r>
            <a:r>
              <a:rPr lang="en-GB" altLang="en-US" sz="3200" dirty="0"/>
              <a:t> </a:t>
            </a:r>
          </a:p>
          <a:p>
            <a:pPr marL="342900" indent="-342900">
              <a:buClr>
                <a:schemeClr val="tx1"/>
              </a:buClr>
              <a:buFont typeface="Arial" panose="020B0604020202020204" pitchFamily="34" charset="0"/>
              <a:buChar char="•"/>
              <a:defRPr/>
            </a:pPr>
            <a:r>
              <a:rPr lang="en-GB" altLang="en-US" sz="2800" dirty="0"/>
              <a:t>Launch event planned </a:t>
            </a:r>
          </a:p>
          <a:p>
            <a:endParaRPr lang="en-GB" sz="3200"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6</a:t>
            </a:fld>
            <a:endParaRPr lang="en-US" dirty="0"/>
          </a:p>
        </p:txBody>
      </p:sp>
    </p:spTree>
    <p:extLst>
      <p:ext uri="{BB962C8B-B14F-4D97-AF65-F5344CB8AC3E}">
        <p14:creationId xmlns:p14="http://schemas.microsoft.com/office/powerpoint/2010/main" val="32115953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29899"/>
          </a:xfrm>
        </p:spPr>
        <p:txBody>
          <a:bodyPr/>
          <a:lstStyle/>
          <a:p>
            <a:pPr algn="ctr"/>
            <a:r>
              <a:rPr lang="en-GB" dirty="0" smtClean="0"/>
              <a:t>Now Includes…</a:t>
            </a:r>
            <a:endParaRPr lang="en-GB" dirty="0"/>
          </a:p>
        </p:txBody>
      </p:sp>
      <p:sp>
        <p:nvSpPr>
          <p:cNvPr id="3" name="Content Placeholder 2"/>
          <p:cNvSpPr>
            <a:spLocks noGrp="1"/>
          </p:cNvSpPr>
          <p:nvPr>
            <p:ph idx="1"/>
          </p:nvPr>
        </p:nvSpPr>
        <p:spPr>
          <a:xfrm>
            <a:off x="457200" y="1695979"/>
            <a:ext cx="8229600" cy="3690937"/>
          </a:xfrm>
        </p:spPr>
        <p:txBody>
          <a:bodyPr/>
          <a:lstStyle/>
          <a:p>
            <a:pPr marL="342900" lvl="0" indent="-342900" defTabSz="914400" eaLnBrk="0" hangingPunct="0">
              <a:buFontTx/>
              <a:buChar char="•"/>
            </a:pPr>
            <a:r>
              <a:rPr lang="en-GB" sz="3000" kern="0" dirty="0">
                <a:solidFill>
                  <a:srgbClr val="000000"/>
                </a:solidFill>
                <a:latin typeface="Arial" panose="020B0604020202020204" pitchFamily="34" charset="0"/>
                <a:cs typeface="Arial" panose="020B0604020202020204" pitchFamily="34" charset="0"/>
              </a:rPr>
              <a:t>Enhanced food allergy and finger food info</a:t>
            </a:r>
          </a:p>
          <a:p>
            <a:pPr marL="342900" lvl="0" indent="-342900" defTabSz="914400" eaLnBrk="0" hangingPunct="0">
              <a:buFontTx/>
              <a:buChar char="•"/>
            </a:pPr>
            <a:r>
              <a:rPr lang="en-GB" sz="3000" kern="0" dirty="0">
                <a:solidFill>
                  <a:srgbClr val="000000"/>
                </a:solidFill>
                <a:latin typeface="Arial" panose="020B0604020202020204" pitchFamily="34" charset="0"/>
                <a:cs typeface="Arial" panose="020B0604020202020204" pitchFamily="34" charset="0"/>
              </a:rPr>
              <a:t>Enhanced children's section</a:t>
            </a:r>
          </a:p>
          <a:p>
            <a:pPr marL="342900" lvl="0" indent="-342900" defTabSz="914400" eaLnBrk="0" hangingPunct="0">
              <a:buFontTx/>
              <a:buChar char="•"/>
            </a:pPr>
            <a:r>
              <a:rPr lang="en-GB" sz="3000" kern="0" dirty="0">
                <a:solidFill>
                  <a:srgbClr val="000000"/>
                </a:solidFill>
                <a:latin typeface="Arial" panose="020B0604020202020204" pitchFamily="34" charset="0"/>
                <a:cs typeface="Arial" panose="020B0604020202020204" pitchFamily="34" charset="0"/>
              </a:rPr>
              <a:t>New </a:t>
            </a:r>
            <a:r>
              <a:rPr lang="en-GB" sz="3000" kern="0" dirty="0" smtClean="0">
                <a:solidFill>
                  <a:srgbClr val="000000"/>
                </a:solidFill>
                <a:latin typeface="Arial" panose="020B0604020202020204" pitchFamily="34" charset="0"/>
                <a:cs typeface="Arial" panose="020B0604020202020204" pitchFamily="34" charset="0"/>
              </a:rPr>
              <a:t>low FODMAP </a:t>
            </a:r>
            <a:r>
              <a:rPr lang="en-GB" sz="3000" kern="0" dirty="0">
                <a:solidFill>
                  <a:srgbClr val="000000"/>
                </a:solidFill>
                <a:latin typeface="Arial" panose="020B0604020202020204" pitchFamily="34" charset="0"/>
                <a:cs typeface="Arial" panose="020B0604020202020204" pitchFamily="34" charset="0"/>
              </a:rPr>
              <a:t>section</a:t>
            </a:r>
          </a:p>
          <a:p>
            <a:pPr marL="342900" lvl="0" indent="-342900" defTabSz="914400" eaLnBrk="0" hangingPunct="0">
              <a:buFontTx/>
              <a:buChar char="•"/>
            </a:pPr>
            <a:r>
              <a:rPr lang="en-GB" sz="3000" kern="0" dirty="0">
                <a:solidFill>
                  <a:srgbClr val="000000"/>
                </a:solidFill>
                <a:latin typeface="Arial" panose="020B0604020202020204" pitchFamily="34" charset="0"/>
                <a:cs typeface="Arial" panose="020B0604020202020204" pitchFamily="34" charset="0"/>
              </a:rPr>
              <a:t>New critical illness section</a:t>
            </a:r>
          </a:p>
          <a:p>
            <a:pPr marL="342900" lvl="0" indent="-342900" defTabSz="914400" eaLnBrk="0" hangingPunct="0">
              <a:buFontTx/>
              <a:buChar char="•"/>
            </a:pPr>
            <a:r>
              <a:rPr lang="en-GB" sz="3000" kern="0" dirty="0">
                <a:solidFill>
                  <a:srgbClr val="000000"/>
                </a:solidFill>
                <a:latin typeface="Arial" panose="020B0604020202020204" pitchFamily="34" charset="0"/>
                <a:cs typeface="Arial" panose="020B0604020202020204" pitchFamily="34" charset="0"/>
              </a:rPr>
              <a:t>New dementia/cognitive impairment section</a:t>
            </a:r>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60</a:t>
            </a:fld>
            <a:endParaRPr lang="en-US" dirty="0"/>
          </a:p>
        </p:txBody>
      </p:sp>
    </p:spTree>
    <p:extLst>
      <p:ext uri="{BB962C8B-B14F-4D97-AF65-F5344CB8AC3E}">
        <p14:creationId xmlns:p14="http://schemas.microsoft.com/office/powerpoint/2010/main" val="5653681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1177"/>
            <a:ext cx="8229600" cy="1143000"/>
          </a:xfrm>
        </p:spPr>
        <p:txBody>
          <a:bodyPr/>
          <a:lstStyle/>
          <a:p>
            <a:pPr algn="ctr"/>
            <a:r>
              <a:rPr lang="en-GB" kern="0" dirty="0">
                <a:solidFill>
                  <a:srgbClr val="000000"/>
                </a:solidFill>
                <a:latin typeface="Arial" panose="020B0604020202020204" pitchFamily="34" charset="0"/>
                <a:ea typeface="+mj-ea"/>
                <a:cs typeface="Arial" panose="020B0604020202020204" pitchFamily="34" charset="0"/>
              </a:rPr>
              <a:t>Content</a:t>
            </a:r>
            <a:endParaRPr lang="en-GB" dirty="0"/>
          </a:p>
        </p:txBody>
      </p:sp>
      <p:sp>
        <p:nvSpPr>
          <p:cNvPr id="3" name="Content Placeholder 2"/>
          <p:cNvSpPr>
            <a:spLocks noGrp="1"/>
          </p:cNvSpPr>
          <p:nvPr>
            <p:ph idx="1"/>
          </p:nvPr>
        </p:nvSpPr>
        <p:spPr>
          <a:xfrm>
            <a:off x="457200" y="1930401"/>
            <a:ext cx="8229600" cy="4083050"/>
          </a:xfrm>
        </p:spPr>
        <p:txBody>
          <a:bodyPr/>
          <a:lstStyle/>
          <a:p>
            <a:pPr lvl="0" defTabSz="914400" eaLnBrk="0" hangingPunct="0"/>
            <a:r>
              <a:rPr lang="en-GB" sz="3200" kern="0" dirty="0">
                <a:solidFill>
                  <a:srgbClr val="000000"/>
                </a:solidFill>
                <a:latin typeface="Arial" panose="020B0604020202020204" pitchFamily="34" charset="0"/>
                <a:ea typeface="+mn-ea"/>
                <a:cs typeface="Arial" panose="020B0604020202020204" pitchFamily="34" charset="0"/>
              </a:rPr>
              <a:t>Chapter is split into five sections</a:t>
            </a:r>
          </a:p>
          <a:p>
            <a:pPr lvl="0" defTabSz="914400" fontAlgn="auto">
              <a:spcBef>
                <a:spcPts val="0"/>
              </a:spcBef>
              <a:spcAft>
                <a:spcPts val="0"/>
              </a:spcAft>
            </a:pPr>
            <a:endParaRPr lang="en-GB" sz="1800" dirty="0">
              <a:solidFill>
                <a:srgbClr val="000000"/>
              </a:solidFill>
              <a:latin typeface="Arial" panose="020B0604020202020204" pitchFamily="34" charset="0"/>
              <a:ea typeface="+mn-ea"/>
              <a:cs typeface="Arial" panose="020B0604020202020204" pitchFamily="34" charset="0"/>
            </a:endParaRPr>
          </a:p>
          <a:p>
            <a:pPr lvl="0" defTabSz="914400" eaLnBrk="0" hangingPunct="0"/>
            <a:endParaRPr lang="en-GB" sz="3200" kern="0" dirty="0">
              <a:solidFill>
                <a:srgbClr val="000000"/>
              </a:solidFill>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61</a:t>
            </a:fld>
            <a:endParaRPr lang="en-US" dirty="0"/>
          </a:p>
        </p:txBody>
      </p:sp>
      <p:graphicFrame>
        <p:nvGraphicFramePr>
          <p:cNvPr id="5" name="Table 4"/>
          <p:cNvGraphicFramePr>
            <a:graphicFrameLocks noGrp="1"/>
          </p:cNvGraphicFramePr>
          <p:nvPr>
            <p:extLst/>
          </p:nvPr>
        </p:nvGraphicFramePr>
        <p:xfrm>
          <a:off x="743403" y="2768600"/>
          <a:ext cx="7657193" cy="2763520"/>
        </p:xfrm>
        <a:graphic>
          <a:graphicData uri="http://schemas.openxmlformats.org/drawingml/2006/table">
            <a:tbl>
              <a:tblPr firstRow="1" bandRow="1">
                <a:tableStyleId>{F5AB1C69-6EDB-4FF4-983F-18BD219EF322}</a:tableStyleId>
              </a:tblPr>
              <a:tblGrid>
                <a:gridCol w="680640">
                  <a:extLst>
                    <a:ext uri="{9D8B030D-6E8A-4147-A177-3AD203B41FA5}">
                      <a16:colId xmlns="" xmlns:a16="http://schemas.microsoft.com/office/drawing/2014/main" val="20000"/>
                    </a:ext>
                  </a:extLst>
                </a:gridCol>
                <a:gridCol w="3116052">
                  <a:extLst>
                    <a:ext uri="{9D8B030D-6E8A-4147-A177-3AD203B41FA5}">
                      <a16:colId xmlns="" xmlns:a16="http://schemas.microsoft.com/office/drawing/2014/main" val="20001"/>
                    </a:ext>
                  </a:extLst>
                </a:gridCol>
                <a:gridCol w="3860501">
                  <a:extLst>
                    <a:ext uri="{9D8B030D-6E8A-4147-A177-3AD203B41FA5}">
                      <a16:colId xmlns="" xmlns:a16="http://schemas.microsoft.com/office/drawing/2014/main" val="20002"/>
                    </a:ext>
                  </a:extLst>
                </a:gridCol>
              </a:tblGrid>
              <a:tr h="370840">
                <a:tc>
                  <a:txBody>
                    <a:bodyPr/>
                    <a:lstStyle/>
                    <a:p>
                      <a:endParaRPr lang="en-GB" dirty="0"/>
                    </a:p>
                  </a:txBody>
                  <a:tcPr/>
                </a:tc>
                <a:tc>
                  <a:txBody>
                    <a:bodyPr/>
                    <a:lstStyle/>
                    <a:p>
                      <a:r>
                        <a:rPr lang="en-GB" dirty="0"/>
                        <a:t>Type of diet</a:t>
                      </a:r>
                      <a:endParaRPr lang="en-GB" dirty="0">
                        <a:latin typeface="Arial" panose="020B0604020202020204" pitchFamily="34" charset="0"/>
                        <a:cs typeface="Arial" panose="020B0604020202020204" pitchFamily="34" charset="0"/>
                      </a:endParaRPr>
                    </a:p>
                  </a:txBody>
                  <a:tcPr/>
                </a:tc>
                <a:tc>
                  <a:txBody>
                    <a:bodyPr/>
                    <a:lstStyle/>
                    <a:p>
                      <a:r>
                        <a:rPr lang="en-GB" dirty="0"/>
                        <a:t>Description</a:t>
                      </a:r>
                      <a:endParaRPr lang="en-GB"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370840">
                <a:tc>
                  <a:txBody>
                    <a:bodyPr/>
                    <a:lstStyle/>
                    <a:p>
                      <a:r>
                        <a:rPr lang="en-GB" dirty="0"/>
                        <a:t>1.</a:t>
                      </a:r>
                      <a:endParaRPr lang="en-GB" dirty="0">
                        <a:latin typeface="Arial" panose="020B0604020202020204" pitchFamily="34" charset="0"/>
                        <a:cs typeface="Arial" panose="020B0604020202020204" pitchFamily="34" charset="0"/>
                      </a:endParaRPr>
                    </a:p>
                  </a:txBody>
                  <a:tcPr/>
                </a:tc>
                <a:tc>
                  <a:txBody>
                    <a:bodyPr/>
                    <a:lstStyle/>
                    <a:p>
                      <a:r>
                        <a:rPr lang="en-GB" dirty="0"/>
                        <a:t>Standard</a:t>
                      </a:r>
                      <a:r>
                        <a:rPr lang="en-GB" baseline="0" dirty="0"/>
                        <a:t> Diets</a:t>
                      </a:r>
                      <a:endParaRPr lang="en-GB" dirty="0">
                        <a:latin typeface="Arial" panose="020B0604020202020204" pitchFamily="34" charset="0"/>
                        <a:cs typeface="Arial" panose="020B0604020202020204" pitchFamily="34" charset="0"/>
                      </a:endParaRPr>
                    </a:p>
                  </a:txBody>
                  <a:tcPr/>
                </a:tc>
                <a:tc>
                  <a:txBody>
                    <a:bodyPr/>
                    <a:lstStyle/>
                    <a:p>
                      <a:r>
                        <a:rPr lang="en-GB" dirty="0"/>
                        <a:t>Majority of the</a:t>
                      </a:r>
                      <a:r>
                        <a:rPr lang="en-GB" baseline="0" dirty="0"/>
                        <a:t> population</a:t>
                      </a:r>
                      <a:endParaRPr lang="en-GB"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370840">
                <a:tc>
                  <a:txBody>
                    <a:bodyPr/>
                    <a:lstStyle/>
                    <a:p>
                      <a:r>
                        <a:rPr lang="en-GB" dirty="0"/>
                        <a:t>2.</a:t>
                      </a:r>
                      <a:endParaRPr lang="en-GB" dirty="0">
                        <a:latin typeface="Arial" panose="020B0604020202020204" pitchFamily="34" charset="0"/>
                        <a:cs typeface="Arial" panose="020B0604020202020204" pitchFamily="34" charset="0"/>
                      </a:endParaRPr>
                    </a:p>
                  </a:txBody>
                  <a:tcPr/>
                </a:tc>
                <a:tc>
                  <a:txBody>
                    <a:bodyPr/>
                    <a:lstStyle/>
                    <a:p>
                      <a:r>
                        <a:rPr lang="en-GB" dirty="0"/>
                        <a:t>Religious, Cultural, Personal and Lifestyle Considerations</a:t>
                      </a:r>
                      <a:endParaRPr lang="en-GB" dirty="0">
                        <a:latin typeface="Arial" panose="020B0604020202020204" pitchFamily="34" charset="0"/>
                        <a:cs typeface="Arial" panose="020B0604020202020204" pitchFamily="34" charset="0"/>
                      </a:endParaRPr>
                    </a:p>
                  </a:txBody>
                  <a:tcPr/>
                </a:tc>
                <a:tc>
                  <a:txBody>
                    <a:bodyPr/>
                    <a:lstStyle/>
                    <a:p>
                      <a:r>
                        <a:rPr lang="en-GB" dirty="0"/>
                        <a:t>Cultural or religious</a:t>
                      </a:r>
                      <a:r>
                        <a:rPr lang="en-GB" baseline="0" dirty="0"/>
                        <a:t> including vegan</a:t>
                      </a:r>
                      <a:endParaRPr lang="en-GB"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r h="370840">
                <a:tc>
                  <a:txBody>
                    <a:bodyPr/>
                    <a:lstStyle/>
                    <a:p>
                      <a:r>
                        <a:rPr lang="en-GB" dirty="0"/>
                        <a:t>3.</a:t>
                      </a:r>
                      <a:endParaRPr lang="en-GB" dirty="0">
                        <a:latin typeface="Arial" panose="020B0604020202020204" pitchFamily="34" charset="0"/>
                        <a:cs typeface="Arial" panose="020B0604020202020204" pitchFamily="34" charset="0"/>
                      </a:endParaRPr>
                    </a:p>
                  </a:txBody>
                  <a:tcPr/>
                </a:tc>
                <a:tc>
                  <a:txBody>
                    <a:bodyPr/>
                    <a:lstStyle/>
                    <a:p>
                      <a:r>
                        <a:rPr lang="en-GB" dirty="0"/>
                        <a:t>Therapeutic Diets</a:t>
                      </a:r>
                      <a:endParaRPr lang="en-GB" dirty="0">
                        <a:latin typeface="Arial" panose="020B0604020202020204" pitchFamily="34" charset="0"/>
                        <a:cs typeface="Arial" panose="020B0604020202020204" pitchFamily="34" charset="0"/>
                      </a:endParaRPr>
                    </a:p>
                  </a:txBody>
                  <a:tcPr/>
                </a:tc>
                <a:tc>
                  <a:txBody>
                    <a:bodyPr/>
                    <a:lstStyle/>
                    <a:p>
                      <a:r>
                        <a:rPr lang="en-GB" dirty="0"/>
                        <a:t>Specific dietetic requirements</a:t>
                      </a:r>
                      <a:endParaRPr lang="en-GB"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3"/>
                  </a:ext>
                </a:extLst>
              </a:tr>
              <a:tr h="370840">
                <a:tc>
                  <a:txBody>
                    <a:bodyPr/>
                    <a:lstStyle/>
                    <a:p>
                      <a:r>
                        <a:rPr lang="en-GB" dirty="0"/>
                        <a:t>4. </a:t>
                      </a:r>
                      <a:endParaRPr lang="en-GB" dirty="0">
                        <a:latin typeface="Arial" panose="020B0604020202020204" pitchFamily="34" charset="0"/>
                        <a:cs typeface="Arial" panose="020B0604020202020204" pitchFamily="34" charset="0"/>
                      </a:endParaRPr>
                    </a:p>
                  </a:txBody>
                  <a:tcPr/>
                </a:tc>
                <a:tc>
                  <a:txBody>
                    <a:bodyPr/>
                    <a:lstStyle/>
                    <a:p>
                      <a:r>
                        <a:rPr lang="en-GB" dirty="0"/>
                        <a:t>Specific Patient Groups</a:t>
                      </a:r>
                      <a:endParaRPr lang="en-GB" dirty="0">
                        <a:latin typeface="Arial" panose="020B0604020202020204" pitchFamily="34" charset="0"/>
                        <a:cs typeface="Arial" panose="020B0604020202020204" pitchFamily="34" charset="0"/>
                      </a:endParaRPr>
                    </a:p>
                  </a:txBody>
                  <a:tcPr/>
                </a:tc>
                <a:tc>
                  <a:txBody>
                    <a:bodyPr/>
                    <a:lstStyle/>
                    <a:p>
                      <a:r>
                        <a:rPr lang="en-GB" dirty="0"/>
                        <a:t>Populations with specific requirements</a:t>
                      </a:r>
                      <a:endParaRPr lang="en-GB"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4"/>
                  </a:ext>
                </a:extLst>
              </a:tr>
              <a:tr h="370840">
                <a:tc>
                  <a:txBody>
                    <a:bodyPr/>
                    <a:lstStyle/>
                    <a:p>
                      <a:r>
                        <a:rPr lang="en-GB" dirty="0"/>
                        <a:t>5. </a:t>
                      </a:r>
                      <a:endParaRPr lang="en-GB" dirty="0">
                        <a:latin typeface="Arial" panose="020B0604020202020204" pitchFamily="34" charset="0"/>
                        <a:cs typeface="Arial" panose="020B0604020202020204" pitchFamily="34" charset="0"/>
                      </a:endParaRPr>
                    </a:p>
                  </a:txBody>
                  <a:tcPr/>
                </a:tc>
                <a:tc>
                  <a:txBody>
                    <a:bodyPr/>
                    <a:lstStyle/>
                    <a:p>
                      <a:r>
                        <a:rPr lang="en-GB" dirty="0"/>
                        <a:t>Test or Investigation</a:t>
                      </a:r>
                      <a:r>
                        <a:rPr lang="en-GB" baseline="0" dirty="0"/>
                        <a:t> Diets</a:t>
                      </a:r>
                      <a:endParaRPr lang="en-GB" dirty="0">
                        <a:latin typeface="Arial" panose="020B0604020202020204" pitchFamily="34" charset="0"/>
                        <a:cs typeface="Arial" panose="020B0604020202020204" pitchFamily="34" charset="0"/>
                      </a:endParaRPr>
                    </a:p>
                  </a:txBody>
                  <a:tcPr/>
                </a:tc>
                <a:tc>
                  <a:txBody>
                    <a:bodyPr/>
                    <a:lstStyle/>
                    <a:p>
                      <a:r>
                        <a:rPr lang="en-GB" dirty="0"/>
                        <a:t>Temporary Diets</a:t>
                      </a:r>
                      <a:endParaRPr lang="en-GB"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0525323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kern="0" dirty="0">
                <a:solidFill>
                  <a:srgbClr val="000000"/>
                </a:solidFill>
                <a:latin typeface="Arial" panose="020B0604020202020204" pitchFamily="34" charset="0"/>
                <a:ea typeface="+mj-ea"/>
                <a:cs typeface="Arial" panose="020B0604020202020204" pitchFamily="34" charset="0"/>
              </a:rPr>
              <a:t>Standard Diets</a:t>
            </a:r>
            <a:endParaRPr lang="en-GB" dirty="0"/>
          </a:p>
        </p:txBody>
      </p:sp>
      <p:sp>
        <p:nvSpPr>
          <p:cNvPr id="3" name="Content Placeholder 2"/>
          <p:cNvSpPr>
            <a:spLocks noGrp="1"/>
          </p:cNvSpPr>
          <p:nvPr>
            <p:ph idx="1"/>
          </p:nvPr>
        </p:nvSpPr>
        <p:spPr>
          <a:xfrm>
            <a:off x="593678" y="1919146"/>
            <a:ext cx="8229600" cy="3690937"/>
          </a:xfrm>
        </p:spPr>
        <p:txBody>
          <a:bodyPr/>
          <a:lstStyle/>
          <a:p>
            <a:pPr marL="342900" lvl="0" indent="-342900" defTabSz="914400" eaLnBrk="0" hangingPunct="0">
              <a:buFontTx/>
              <a:buChar char="•"/>
            </a:pPr>
            <a:r>
              <a:rPr lang="en-GB" sz="3600" kern="0" dirty="0">
                <a:solidFill>
                  <a:srgbClr val="000000"/>
                </a:solidFill>
                <a:latin typeface="Arial" panose="020B0604020202020204" pitchFamily="34" charset="0"/>
                <a:ea typeface="+mn-ea"/>
                <a:cs typeface="Arial" panose="020B0604020202020204" pitchFamily="34" charset="0"/>
              </a:rPr>
              <a:t>Healthier </a:t>
            </a:r>
            <a:r>
              <a:rPr lang="en-GB" sz="3600" kern="0" dirty="0" smtClean="0">
                <a:solidFill>
                  <a:srgbClr val="000000"/>
                </a:solidFill>
                <a:latin typeface="Arial" panose="020B0604020202020204" pitchFamily="34" charset="0"/>
                <a:ea typeface="+mn-ea"/>
                <a:cs typeface="Arial" panose="020B0604020202020204" pitchFamily="34" charset="0"/>
              </a:rPr>
              <a:t>eating</a:t>
            </a:r>
          </a:p>
          <a:p>
            <a:pPr marL="342900" lvl="0" indent="-342900" defTabSz="914400" eaLnBrk="0" hangingPunct="0">
              <a:buFontTx/>
              <a:buChar char="•"/>
            </a:pPr>
            <a:endParaRPr lang="en-GB" sz="1000" kern="0" dirty="0">
              <a:solidFill>
                <a:srgbClr val="000000"/>
              </a:solidFill>
              <a:latin typeface="Arial" panose="020B0604020202020204" pitchFamily="34" charset="0"/>
              <a:ea typeface="+mn-ea"/>
              <a:cs typeface="Arial" panose="020B0604020202020204" pitchFamily="34" charset="0"/>
            </a:endParaRPr>
          </a:p>
          <a:p>
            <a:pPr marL="342900" lvl="0" indent="-342900" defTabSz="914400" eaLnBrk="0" hangingPunct="0">
              <a:buFontTx/>
              <a:buChar char="•"/>
            </a:pPr>
            <a:r>
              <a:rPr lang="en-GB" sz="3600" kern="0" dirty="0">
                <a:solidFill>
                  <a:srgbClr val="000000"/>
                </a:solidFill>
                <a:latin typeface="Arial" panose="020B0604020202020204" pitchFamily="34" charset="0"/>
                <a:ea typeface="+mn-ea"/>
                <a:cs typeface="Arial" panose="020B0604020202020204" pitchFamily="34" charset="0"/>
              </a:rPr>
              <a:t>Higher </a:t>
            </a:r>
            <a:r>
              <a:rPr lang="en-GB" sz="3600" kern="0" dirty="0" smtClean="0">
                <a:solidFill>
                  <a:srgbClr val="000000"/>
                </a:solidFill>
                <a:latin typeface="Arial" panose="020B0604020202020204" pitchFamily="34" charset="0"/>
                <a:ea typeface="+mn-ea"/>
                <a:cs typeface="Arial" panose="020B0604020202020204" pitchFamily="34" charset="0"/>
              </a:rPr>
              <a:t>energy</a:t>
            </a:r>
          </a:p>
          <a:p>
            <a:pPr marL="342900" lvl="0" indent="-342900" defTabSz="914400" eaLnBrk="0" hangingPunct="0">
              <a:buFontTx/>
              <a:buChar char="•"/>
            </a:pPr>
            <a:endParaRPr lang="en-GB" sz="1000" kern="0" dirty="0">
              <a:solidFill>
                <a:srgbClr val="000000"/>
              </a:solidFill>
              <a:latin typeface="Arial" panose="020B0604020202020204" pitchFamily="34" charset="0"/>
              <a:ea typeface="+mn-ea"/>
              <a:cs typeface="Arial" panose="020B0604020202020204" pitchFamily="34" charset="0"/>
            </a:endParaRPr>
          </a:p>
          <a:p>
            <a:pPr marL="342900" lvl="0" indent="-342900" defTabSz="914400" eaLnBrk="0" hangingPunct="0">
              <a:buFontTx/>
              <a:buChar char="•"/>
            </a:pPr>
            <a:r>
              <a:rPr lang="en-GB" sz="3600" kern="0" dirty="0">
                <a:solidFill>
                  <a:srgbClr val="000000"/>
                </a:solidFill>
                <a:latin typeface="Arial" panose="020B0604020202020204" pitchFamily="34" charset="0"/>
                <a:ea typeface="+mn-ea"/>
                <a:cs typeface="Arial" panose="020B0604020202020204" pitchFamily="34" charset="0"/>
              </a:rPr>
              <a:t>Softer </a:t>
            </a:r>
            <a:r>
              <a:rPr lang="en-GB" sz="3600" kern="0" dirty="0" smtClean="0">
                <a:solidFill>
                  <a:srgbClr val="000000"/>
                </a:solidFill>
                <a:latin typeface="Arial" panose="020B0604020202020204" pitchFamily="34" charset="0"/>
                <a:ea typeface="+mn-ea"/>
                <a:cs typeface="Arial" panose="020B0604020202020204" pitchFamily="34" charset="0"/>
              </a:rPr>
              <a:t>choices</a:t>
            </a:r>
          </a:p>
          <a:p>
            <a:pPr marL="342900" lvl="0" indent="-342900" defTabSz="914400" eaLnBrk="0" hangingPunct="0">
              <a:buFontTx/>
              <a:buChar char="•"/>
            </a:pPr>
            <a:endParaRPr lang="en-GB" sz="1000" kern="0" dirty="0">
              <a:solidFill>
                <a:srgbClr val="000000"/>
              </a:solidFill>
              <a:latin typeface="Arial" panose="020B0604020202020204" pitchFamily="34" charset="0"/>
              <a:ea typeface="+mn-ea"/>
              <a:cs typeface="Arial" panose="020B0604020202020204" pitchFamily="34" charset="0"/>
            </a:endParaRPr>
          </a:p>
          <a:p>
            <a:pPr marL="342900" lvl="0" indent="-342900" defTabSz="914400" eaLnBrk="0" hangingPunct="0">
              <a:buFontTx/>
              <a:buChar char="•"/>
            </a:pPr>
            <a:r>
              <a:rPr lang="en-GB" sz="3600" kern="0" dirty="0">
                <a:solidFill>
                  <a:srgbClr val="000000"/>
                </a:solidFill>
                <a:latin typeface="Arial" panose="020B0604020202020204" pitchFamily="34" charset="0"/>
                <a:ea typeface="+mn-ea"/>
                <a:cs typeface="Arial" panose="020B0604020202020204" pitchFamily="34" charset="0"/>
              </a:rPr>
              <a:t>Vegetarian</a:t>
            </a:r>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62</a:t>
            </a:fld>
            <a:endParaRPr lang="en-US" dirty="0"/>
          </a:p>
        </p:txBody>
      </p:sp>
    </p:spTree>
    <p:extLst>
      <p:ext uri="{BB962C8B-B14F-4D97-AF65-F5344CB8AC3E}">
        <p14:creationId xmlns:p14="http://schemas.microsoft.com/office/powerpoint/2010/main" val="36625483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2121"/>
            <a:ext cx="8229600" cy="935832"/>
          </a:xfrm>
        </p:spPr>
        <p:txBody>
          <a:bodyPr/>
          <a:lstStyle/>
          <a:p>
            <a:pPr algn="ctr"/>
            <a:r>
              <a:rPr lang="en-GB" dirty="0"/>
              <a:t>Healthier Eating</a:t>
            </a:r>
          </a:p>
        </p:txBody>
      </p:sp>
      <p:sp>
        <p:nvSpPr>
          <p:cNvPr id="3" name="Content Placeholder 2"/>
          <p:cNvSpPr>
            <a:spLocks noGrp="1"/>
          </p:cNvSpPr>
          <p:nvPr>
            <p:ph idx="1"/>
          </p:nvPr>
        </p:nvSpPr>
        <p:spPr>
          <a:xfrm>
            <a:off x="620973" y="1368738"/>
            <a:ext cx="8229600" cy="4083050"/>
          </a:xfrm>
        </p:spPr>
        <p:txBody>
          <a:bodyPr/>
          <a:lstStyle/>
          <a:p>
            <a:pPr marL="342900" indent="-342900">
              <a:lnSpc>
                <a:spcPct val="150000"/>
              </a:lnSpc>
              <a:buFont typeface="Arial" panose="020B0604020202020204" pitchFamily="34" charset="0"/>
              <a:buChar char="•"/>
            </a:pPr>
            <a:r>
              <a:rPr lang="en-GB" sz="3200" dirty="0"/>
              <a:t>Updated criteria – </a:t>
            </a:r>
            <a:r>
              <a:rPr lang="en-GB" sz="3200" dirty="0" smtClean="0"/>
              <a:t>targets </a:t>
            </a:r>
            <a:r>
              <a:rPr lang="en-GB" sz="3200" dirty="0"/>
              <a:t>for </a:t>
            </a:r>
            <a:r>
              <a:rPr lang="en-GB" sz="3200" dirty="0" smtClean="0"/>
              <a:t>breakdown </a:t>
            </a:r>
            <a:r>
              <a:rPr lang="en-GB" sz="3200" dirty="0"/>
              <a:t>of a main meal </a:t>
            </a:r>
            <a:r>
              <a:rPr lang="en-GB" sz="3200" i="1" dirty="0" smtClean="0"/>
              <a:t>and</a:t>
            </a:r>
            <a:r>
              <a:rPr lang="en-GB" sz="3200" dirty="0" smtClean="0"/>
              <a:t> a </a:t>
            </a:r>
            <a:r>
              <a:rPr lang="en-GB" sz="3200" dirty="0"/>
              <a:t>main course</a:t>
            </a:r>
          </a:p>
          <a:p>
            <a:pPr marL="342900" indent="-342900">
              <a:lnSpc>
                <a:spcPct val="150000"/>
              </a:lnSpc>
              <a:buFont typeface="Arial" panose="020B0604020202020204" pitchFamily="34" charset="0"/>
              <a:buChar char="•"/>
            </a:pPr>
            <a:r>
              <a:rPr lang="en-GB" sz="3200" dirty="0"/>
              <a:t>Compatible with both </a:t>
            </a:r>
            <a:r>
              <a:rPr lang="en-GB" sz="3200" dirty="0" smtClean="0"/>
              <a:t>cycle </a:t>
            </a:r>
            <a:r>
              <a:rPr lang="en-GB" sz="3200" dirty="0"/>
              <a:t>or </a:t>
            </a:r>
            <a:r>
              <a:rPr lang="en-GB" sz="3200" dirty="0" smtClean="0"/>
              <a:t>a </a:t>
            </a:r>
            <a:r>
              <a:rPr lang="en-GB" sz="3200" dirty="0"/>
              <a:t>la carte </a:t>
            </a:r>
            <a:r>
              <a:rPr lang="en-GB" sz="3200" dirty="0" smtClean="0"/>
              <a:t>menus</a:t>
            </a:r>
            <a:endParaRPr lang="en-GB" sz="3200" dirty="0"/>
          </a:p>
          <a:p>
            <a:pPr marL="342900" indent="-342900">
              <a:lnSpc>
                <a:spcPct val="150000"/>
              </a:lnSpc>
              <a:buFont typeface="Arial" panose="020B0604020202020204" pitchFamily="34" charset="0"/>
              <a:buChar char="•"/>
            </a:pPr>
            <a:r>
              <a:rPr lang="en-GB" sz="3200" dirty="0"/>
              <a:t>More evidence based</a:t>
            </a:r>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63</a:t>
            </a:fld>
            <a:endParaRPr lang="en-US" dirty="0"/>
          </a:p>
        </p:txBody>
      </p:sp>
    </p:spTree>
    <p:extLst>
      <p:ext uri="{BB962C8B-B14F-4D97-AF65-F5344CB8AC3E}">
        <p14:creationId xmlns:p14="http://schemas.microsoft.com/office/powerpoint/2010/main" val="29031033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5327650"/>
          </a:xfrm>
        </p:spPr>
        <p:txBody>
          <a:bodyPr/>
          <a:lstStyle/>
          <a:p>
            <a:r>
              <a:rPr lang="en-GB" dirty="0"/>
              <a:t>Table 11.2 Healthier Eating Main Meal Breakdown</a:t>
            </a:r>
          </a:p>
          <a:p>
            <a:endParaRPr lang="en-GB" dirty="0"/>
          </a:p>
          <a:p>
            <a:endParaRPr lang="en-GB" dirty="0"/>
          </a:p>
          <a:p>
            <a:endParaRPr lang="en-GB" dirty="0"/>
          </a:p>
          <a:p>
            <a:endParaRPr lang="en-GB" dirty="0"/>
          </a:p>
          <a:p>
            <a:endParaRPr lang="en-GB" dirty="0"/>
          </a:p>
          <a:p>
            <a:r>
              <a:rPr lang="en-GB" dirty="0"/>
              <a:t>Table 11.3 Healthier Eating Main Course Breakdown</a:t>
            </a:r>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64</a:t>
            </a:fld>
            <a:endParaRPr lang="en-US" dirty="0"/>
          </a:p>
        </p:txBody>
      </p:sp>
      <p:graphicFrame>
        <p:nvGraphicFramePr>
          <p:cNvPr id="5" name="Table 4"/>
          <p:cNvGraphicFramePr>
            <a:graphicFrameLocks noGrp="1"/>
          </p:cNvGraphicFramePr>
          <p:nvPr>
            <p:extLst/>
          </p:nvPr>
        </p:nvGraphicFramePr>
        <p:xfrm>
          <a:off x="719665" y="1397000"/>
          <a:ext cx="6900335" cy="1854200"/>
        </p:xfrm>
        <a:graphic>
          <a:graphicData uri="http://schemas.openxmlformats.org/drawingml/2006/table">
            <a:tbl>
              <a:tblPr firstRow="1" bandRow="1">
                <a:tableStyleId>{F5AB1C69-6EDB-4FF4-983F-18BD219EF322}</a:tableStyleId>
              </a:tblPr>
              <a:tblGrid>
                <a:gridCol w="1549402">
                  <a:extLst>
                    <a:ext uri="{9D8B030D-6E8A-4147-A177-3AD203B41FA5}">
                      <a16:colId xmlns="" xmlns:a16="http://schemas.microsoft.com/office/drawing/2014/main" val="20000"/>
                    </a:ext>
                  </a:extLst>
                </a:gridCol>
                <a:gridCol w="1210732">
                  <a:extLst>
                    <a:ext uri="{9D8B030D-6E8A-4147-A177-3AD203B41FA5}">
                      <a16:colId xmlns="" xmlns:a16="http://schemas.microsoft.com/office/drawing/2014/main" val="20001"/>
                    </a:ext>
                  </a:extLst>
                </a:gridCol>
                <a:gridCol w="1380067">
                  <a:extLst>
                    <a:ext uri="{9D8B030D-6E8A-4147-A177-3AD203B41FA5}">
                      <a16:colId xmlns="" xmlns:a16="http://schemas.microsoft.com/office/drawing/2014/main" val="20002"/>
                    </a:ext>
                  </a:extLst>
                </a:gridCol>
                <a:gridCol w="1380067">
                  <a:extLst>
                    <a:ext uri="{9D8B030D-6E8A-4147-A177-3AD203B41FA5}">
                      <a16:colId xmlns="" xmlns:a16="http://schemas.microsoft.com/office/drawing/2014/main" val="20003"/>
                    </a:ext>
                  </a:extLst>
                </a:gridCol>
                <a:gridCol w="1380067">
                  <a:extLst>
                    <a:ext uri="{9D8B030D-6E8A-4147-A177-3AD203B41FA5}">
                      <a16:colId xmlns="" xmlns:a16="http://schemas.microsoft.com/office/drawing/2014/main" val="20004"/>
                    </a:ext>
                  </a:extLst>
                </a:gridCol>
              </a:tblGrid>
              <a:tr h="370840">
                <a:tc>
                  <a:txBody>
                    <a:bodyPr/>
                    <a:lstStyle/>
                    <a:p>
                      <a:endParaRPr lang="en-GB" dirty="0"/>
                    </a:p>
                  </a:txBody>
                  <a:tcPr/>
                </a:tc>
                <a:tc>
                  <a:txBody>
                    <a:bodyPr/>
                    <a:lstStyle/>
                    <a:p>
                      <a:pPr algn="ctr"/>
                      <a:r>
                        <a:rPr lang="en-GB" dirty="0"/>
                        <a:t>Fat (g)</a:t>
                      </a:r>
                    </a:p>
                  </a:txBody>
                  <a:tcPr anchor="ctr"/>
                </a:tc>
                <a:tc>
                  <a:txBody>
                    <a:bodyPr/>
                    <a:lstStyle/>
                    <a:p>
                      <a:pPr algn="ctr"/>
                      <a:r>
                        <a:rPr lang="en-GB" dirty="0"/>
                        <a:t>Sat Fat (g)</a:t>
                      </a:r>
                    </a:p>
                  </a:txBody>
                  <a:tcPr anchor="ctr"/>
                </a:tc>
                <a:tc>
                  <a:txBody>
                    <a:bodyPr/>
                    <a:lstStyle/>
                    <a:p>
                      <a:pPr algn="ctr"/>
                      <a:r>
                        <a:rPr lang="en-GB" dirty="0"/>
                        <a:t>Sugars (g)</a:t>
                      </a:r>
                    </a:p>
                  </a:txBody>
                  <a:tcPr anchor="ctr"/>
                </a:tc>
                <a:tc>
                  <a:txBody>
                    <a:bodyPr/>
                    <a:lstStyle/>
                    <a:p>
                      <a:pPr algn="ctr"/>
                      <a:r>
                        <a:rPr lang="en-GB" dirty="0"/>
                        <a:t>Salt (g)</a:t>
                      </a:r>
                    </a:p>
                  </a:txBody>
                  <a:tcPr anchor="ctr"/>
                </a:tc>
                <a:extLst>
                  <a:ext uri="{0D108BD9-81ED-4DB2-BD59-A6C34878D82A}">
                    <a16:rowId xmlns="" xmlns:a16="http://schemas.microsoft.com/office/drawing/2014/main" val="10000"/>
                  </a:ext>
                </a:extLst>
              </a:tr>
              <a:tr h="370840">
                <a:tc>
                  <a:txBody>
                    <a:bodyPr/>
                    <a:lstStyle/>
                    <a:p>
                      <a:r>
                        <a:rPr lang="en-GB" dirty="0"/>
                        <a:t>Starters</a:t>
                      </a:r>
                    </a:p>
                  </a:txBody>
                  <a:tcPr/>
                </a:tc>
                <a:tc>
                  <a:txBody>
                    <a:bodyPr/>
                    <a:lstStyle/>
                    <a:p>
                      <a:pPr algn="ctr"/>
                      <a:r>
                        <a:rPr lang="en-GB" dirty="0"/>
                        <a:t>5.3</a:t>
                      </a:r>
                    </a:p>
                  </a:txBody>
                  <a:tcPr anchor="ctr"/>
                </a:tc>
                <a:tc>
                  <a:txBody>
                    <a:bodyPr/>
                    <a:lstStyle/>
                    <a:p>
                      <a:pPr algn="ctr"/>
                      <a:r>
                        <a:rPr lang="en-GB" dirty="0"/>
                        <a:t>1.7</a:t>
                      </a:r>
                    </a:p>
                  </a:txBody>
                  <a:tcPr anchor="ctr"/>
                </a:tc>
                <a:tc>
                  <a:txBody>
                    <a:bodyPr/>
                    <a:lstStyle/>
                    <a:p>
                      <a:pPr algn="ctr"/>
                      <a:r>
                        <a:rPr lang="en-GB" dirty="0"/>
                        <a:t>n/a</a:t>
                      </a:r>
                    </a:p>
                  </a:txBody>
                  <a:tcPr anchor="ctr"/>
                </a:tc>
                <a:tc>
                  <a:txBody>
                    <a:bodyPr/>
                    <a:lstStyle/>
                    <a:p>
                      <a:pPr algn="ctr"/>
                      <a:r>
                        <a:rPr lang="en-GB" dirty="0"/>
                        <a:t>0.3</a:t>
                      </a:r>
                    </a:p>
                  </a:txBody>
                  <a:tcPr anchor="ctr"/>
                </a:tc>
                <a:extLst>
                  <a:ext uri="{0D108BD9-81ED-4DB2-BD59-A6C34878D82A}">
                    <a16:rowId xmlns="" xmlns:a16="http://schemas.microsoft.com/office/drawing/2014/main" val="10001"/>
                  </a:ext>
                </a:extLst>
              </a:tr>
              <a:tr h="370840">
                <a:tc>
                  <a:txBody>
                    <a:bodyPr/>
                    <a:lstStyle/>
                    <a:p>
                      <a:r>
                        <a:rPr lang="en-GB" dirty="0"/>
                        <a:t>Main courses</a:t>
                      </a:r>
                    </a:p>
                  </a:txBody>
                  <a:tcPr/>
                </a:tc>
                <a:tc>
                  <a:txBody>
                    <a:bodyPr/>
                    <a:lstStyle/>
                    <a:p>
                      <a:pPr algn="ctr"/>
                      <a:r>
                        <a:rPr lang="en-GB" dirty="0"/>
                        <a:t>16</a:t>
                      </a:r>
                    </a:p>
                  </a:txBody>
                  <a:tcPr anchor="ctr"/>
                </a:tc>
                <a:tc>
                  <a:txBody>
                    <a:bodyPr/>
                    <a:lstStyle/>
                    <a:p>
                      <a:pPr algn="ctr"/>
                      <a:r>
                        <a:rPr lang="en-GB" dirty="0"/>
                        <a:t>5</a:t>
                      </a:r>
                    </a:p>
                  </a:txBody>
                  <a:tcPr anchor="ctr"/>
                </a:tc>
                <a:tc>
                  <a:txBody>
                    <a:bodyPr/>
                    <a:lstStyle/>
                    <a:p>
                      <a:pPr algn="ctr"/>
                      <a:r>
                        <a:rPr lang="en-GB" dirty="0"/>
                        <a:t>n/a</a:t>
                      </a:r>
                    </a:p>
                  </a:txBody>
                  <a:tcPr anchor="ctr"/>
                </a:tc>
                <a:tc>
                  <a:txBody>
                    <a:bodyPr/>
                    <a:lstStyle/>
                    <a:p>
                      <a:pPr algn="ctr"/>
                      <a:r>
                        <a:rPr lang="en-GB" dirty="0"/>
                        <a:t>1.5</a:t>
                      </a:r>
                    </a:p>
                  </a:txBody>
                  <a:tcPr anchor="ctr"/>
                </a:tc>
                <a:extLst>
                  <a:ext uri="{0D108BD9-81ED-4DB2-BD59-A6C34878D82A}">
                    <a16:rowId xmlns="" xmlns:a16="http://schemas.microsoft.com/office/drawing/2014/main" val="10002"/>
                  </a:ext>
                </a:extLst>
              </a:tr>
              <a:tr h="370840">
                <a:tc>
                  <a:txBody>
                    <a:bodyPr/>
                    <a:lstStyle/>
                    <a:p>
                      <a:r>
                        <a:rPr lang="en-GB" dirty="0"/>
                        <a:t>Desserts</a:t>
                      </a:r>
                    </a:p>
                  </a:txBody>
                  <a:tcPr/>
                </a:tc>
                <a:tc>
                  <a:txBody>
                    <a:bodyPr/>
                    <a:lstStyle/>
                    <a:p>
                      <a:pPr algn="ctr"/>
                      <a:r>
                        <a:rPr lang="en-GB" dirty="0"/>
                        <a:t>5.3</a:t>
                      </a:r>
                    </a:p>
                  </a:txBody>
                  <a:tcPr anchor="ctr"/>
                </a:tc>
                <a:tc>
                  <a:txBody>
                    <a:bodyPr/>
                    <a:lstStyle/>
                    <a:p>
                      <a:pPr algn="ctr"/>
                      <a:r>
                        <a:rPr lang="en-GB" dirty="0"/>
                        <a:t>1.7</a:t>
                      </a:r>
                    </a:p>
                  </a:txBody>
                  <a:tcPr anchor="ctr"/>
                </a:tc>
                <a:tc>
                  <a:txBody>
                    <a:bodyPr/>
                    <a:lstStyle/>
                    <a:p>
                      <a:pPr algn="ctr"/>
                      <a:r>
                        <a:rPr lang="en-GB" dirty="0"/>
                        <a:t>18</a:t>
                      </a:r>
                    </a:p>
                  </a:txBody>
                  <a:tcPr anchor="ctr"/>
                </a:tc>
                <a:tc>
                  <a:txBody>
                    <a:bodyPr/>
                    <a:lstStyle/>
                    <a:p>
                      <a:pPr algn="ctr"/>
                      <a:r>
                        <a:rPr lang="en-GB" dirty="0"/>
                        <a:t>n/a</a:t>
                      </a:r>
                    </a:p>
                  </a:txBody>
                  <a:tcPr anchor="ctr"/>
                </a:tc>
                <a:extLst>
                  <a:ext uri="{0D108BD9-81ED-4DB2-BD59-A6C34878D82A}">
                    <a16:rowId xmlns="" xmlns:a16="http://schemas.microsoft.com/office/drawing/2014/main" val="10003"/>
                  </a:ext>
                </a:extLst>
              </a:tr>
              <a:tr h="370840">
                <a:tc>
                  <a:txBody>
                    <a:bodyPr/>
                    <a:lstStyle/>
                    <a:p>
                      <a:r>
                        <a:rPr lang="en-GB" dirty="0"/>
                        <a:t>Total</a:t>
                      </a:r>
                    </a:p>
                  </a:txBody>
                  <a:tcPr/>
                </a:tc>
                <a:tc>
                  <a:txBody>
                    <a:bodyPr/>
                    <a:lstStyle/>
                    <a:p>
                      <a:pPr algn="ctr"/>
                      <a:r>
                        <a:rPr lang="en-GB" dirty="0"/>
                        <a:t>26.6</a:t>
                      </a:r>
                    </a:p>
                  </a:txBody>
                  <a:tcPr anchor="ctr"/>
                </a:tc>
                <a:tc>
                  <a:txBody>
                    <a:bodyPr/>
                    <a:lstStyle/>
                    <a:p>
                      <a:pPr algn="ctr"/>
                      <a:r>
                        <a:rPr lang="en-GB" dirty="0"/>
                        <a:t>8.4</a:t>
                      </a:r>
                    </a:p>
                  </a:txBody>
                  <a:tcPr anchor="ctr"/>
                </a:tc>
                <a:tc>
                  <a:txBody>
                    <a:bodyPr/>
                    <a:lstStyle/>
                    <a:p>
                      <a:pPr algn="ctr"/>
                      <a:r>
                        <a:rPr lang="en-GB" dirty="0"/>
                        <a:t>18</a:t>
                      </a:r>
                    </a:p>
                  </a:txBody>
                  <a:tcPr anchor="ctr"/>
                </a:tc>
                <a:tc>
                  <a:txBody>
                    <a:bodyPr/>
                    <a:lstStyle/>
                    <a:p>
                      <a:pPr algn="ctr"/>
                      <a:r>
                        <a:rPr lang="en-GB" dirty="0"/>
                        <a:t>1.8</a:t>
                      </a:r>
                    </a:p>
                  </a:txBody>
                  <a:tcPr anchor="ctr"/>
                </a:tc>
                <a:extLst>
                  <a:ext uri="{0D108BD9-81ED-4DB2-BD59-A6C34878D82A}">
                    <a16:rowId xmlns=""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84439197"/>
              </p:ext>
            </p:extLst>
          </p:nvPr>
        </p:nvGraphicFramePr>
        <p:xfrm>
          <a:off x="719665" y="3962399"/>
          <a:ext cx="6900335" cy="1483360"/>
        </p:xfrm>
        <a:graphic>
          <a:graphicData uri="http://schemas.openxmlformats.org/drawingml/2006/table">
            <a:tbl>
              <a:tblPr firstRow="1" bandRow="1">
                <a:tableStyleId>{F5AB1C69-6EDB-4FF4-983F-18BD219EF322}</a:tableStyleId>
              </a:tblPr>
              <a:tblGrid>
                <a:gridCol w="1380067">
                  <a:extLst>
                    <a:ext uri="{9D8B030D-6E8A-4147-A177-3AD203B41FA5}">
                      <a16:colId xmlns="" xmlns:a16="http://schemas.microsoft.com/office/drawing/2014/main" val="20000"/>
                    </a:ext>
                  </a:extLst>
                </a:gridCol>
                <a:gridCol w="1380067">
                  <a:extLst>
                    <a:ext uri="{9D8B030D-6E8A-4147-A177-3AD203B41FA5}">
                      <a16:colId xmlns="" xmlns:a16="http://schemas.microsoft.com/office/drawing/2014/main" val="20001"/>
                    </a:ext>
                  </a:extLst>
                </a:gridCol>
                <a:gridCol w="1380067">
                  <a:extLst>
                    <a:ext uri="{9D8B030D-6E8A-4147-A177-3AD203B41FA5}">
                      <a16:colId xmlns="" xmlns:a16="http://schemas.microsoft.com/office/drawing/2014/main" val="20002"/>
                    </a:ext>
                  </a:extLst>
                </a:gridCol>
                <a:gridCol w="1380067">
                  <a:extLst>
                    <a:ext uri="{9D8B030D-6E8A-4147-A177-3AD203B41FA5}">
                      <a16:colId xmlns="" xmlns:a16="http://schemas.microsoft.com/office/drawing/2014/main" val="20003"/>
                    </a:ext>
                  </a:extLst>
                </a:gridCol>
                <a:gridCol w="1380067">
                  <a:extLst>
                    <a:ext uri="{9D8B030D-6E8A-4147-A177-3AD203B41FA5}">
                      <a16:colId xmlns="" xmlns:a16="http://schemas.microsoft.com/office/drawing/2014/main" val="20004"/>
                    </a:ext>
                  </a:extLst>
                </a:gridCol>
              </a:tblGrid>
              <a:tr h="370840">
                <a:tc>
                  <a:txBody>
                    <a:bodyPr/>
                    <a:lstStyle/>
                    <a:p>
                      <a:endParaRPr lang="en-GB" dirty="0"/>
                    </a:p>
                  </a:txBody>
                  <a:tcPr/>
                </a:tc>
                <a:tc>
                  <a:txBody>
                    <a:bodyPr/>
                    <a:lstStyle/>
                    <a:p>
                      <a:pPr algn="ctr"/>
                      <a:r>
                        <a:rPr lang="en-GB" dirty="0"/>
                        <a:t>Fat (g)</a:t>
                      </a:r>
                    </a:p>
                  </a:txBody>
                  <a:tcPr anchor="ctr"/>
                </a:tc>
                <a:tc>
                  <a:txBody>
                    <a:bodyPr/>
                    <a:lstStyle/>
                    <a:p>
                      <a:pPr algn="ctr"/>
                      <a:r>
                        <a:rPr lang="en-GB" dirty="0"/>
                        <a:t>Sat Fat (g)</a:t>
                      </a:r>
                    </a:p>
                  </a:txBody>
                  <a:tcPr anchor="ctr"/>
                </a:tc>
                <a:tc>
                  <a:txBody>
                    <a:bodyPr/>
                    <a:lstStyle/>
                    <a:p>
                      <a:pPr algn="ctr"/>
                      <a:r>
                        <a:rPr lang="en-GB" dirty="0"/>
                        <a:t>Sugars (g)</a:t>
                      </a:r>
                    </a:p>
                  </a:txBody>
                  <a:tcPr anchor="ctr"/>
                </a:tc>
                <a:tc>
                  <a:txBody>
                    <a:bodyPr/>
                    <a:lstStyle/>
                    <a:p>
                      <a:pPr algn="ctr"/>
                      <a:r>
                        <a:rPr lang="en-GB" dirty="0"/>
                        <a:t>Salt (g)</a:t>
                      </a:r>
                    </a:p>
                  </a:txBody>
                  <a:tcPr anchor="ctr"/>
                </a:tc>
                <a:extLst>
                  <a:ext uri="{0D108BD9-81ED-4DB2-BD59-A6C34878D82A}">
                    <a16:rowId xmlns="" xmlns:a16="http://schemas.microsoft.com/office/drawing/2014/main" val="10000"/>
                  </a:ext>
                </a:extLst>
              </a:tr>
              <a:tr h="370840">
                <a:tc>
                  <a:txBody>
                    <a:bodyPr/>
                    <a:lstStyle/>
                    <a:p>
                      <a:r>
                        <a:rPr lang="en-GB" dirty="0"/>
                        <a:t>Entrée</a:t>
                      </a:r>
                    </a:p>
                  </a:txBody>
                  <a:tcPr/>
                </a:tc>
                <a:tc>
                  <a:txBody>
                    <a:bodyPr/>
                    <a:lstStyle/>
                    <a:p>
                      <a:pPr algn="ctr"/>
                      <a:r>
                        <a:rPr lang="en-GB" dirty="0" smtClean="0"/>
                        <a:t>16</a:t>
                      </a:r>
                      <a:endParaRPr lang="en-GB" dirty="0"/>
                    </a:p>
                  </a:txBody>
                  <a:tcPr anchor="ctr"/>
                </a:tc>
                <a:tc>
                  <a:txBody>
                    <a:bodyPr/>
                    <a:lstStyle/>
                    <a:p>
                      <a:pPr algn="ctr"/>
                      <a:r>
                        <a:rPr lang="en-GB" dirty="0"/>
                        <a:t>5</a:t>
                      </a:r>
                    </a:p>
                  </a:txBody>
                  <a:tcPr anchor="ctr"/>
                </a:tc>
                <a:tc>
                  <a:txBody>
                    <a:bodyPr/>
                    <a:lstStyle/>
                    <a:p>
                      <a:pPr algn="ctr"/>
                      <a:r>
                        <a:rPr lang="en-GB" dirty="0"/>
                        <a:t>n/a</a:t>
                      </a:r>
                    </a:p>
                  </a:txBody>
                  <a:tcPr anchor="ctr"/>
                </a:tc>
                <a:tc>
                  <a:txBody>
                    <a:bodyPr/>
                    <a:lstStyle/>
                    <a:p>
                      <a:pPr algn="ctr"/>
                      <a:r>
                        <a:rPr lang="en-GB" dirty="0"/>
                        <a:t>1.5</a:t>
                      </a:r>
                    </a:p>
                  </a:txBody>
                  <a:tcPr anchor="ctr"/>
                </a:tc>
                <a:extLst>
                  <a:ext uri="{0D108BD9-81ED-4DB2-BD59-A6C34878D82A}">
                    <a16:rowId xmlns="" xmlns:a16="http://schemas.microsoft.com/office/drawing/2014/main" val="10001"/>
                  </a:ext>
                </a:extLst>
              </a:tr>
              <a:tr h="370840">
                <a:tc>
                  <a:txBody>
                    <a:bodyPr/>
                    <a:lstStyle/>
                    <a:p>
                      <a:r>
                        <a:rPr lang="en-GB" dirty="0"/>
                        <a:t>Starch</a:t>
                      </a:r>
                    </a:p>
                  </a:txBody>
                  <a:tcPr/>
                </a:tc>
                <a:tc>
                  <a:txBody>
                    <a:bodyPr/>
                    <a:lstStyle/>
                    <a:p>
                      <a:pPr algn="ctr"/>
                      <a:r>
                        <a:rPr lang="en-GB" dirty="0"/>
                        <a:t>no added</a:t>
                      </a:r>
                    </a:p>
                  </a:txBody>
                  <a:tcPr anchor="ctr"/>
                </a:tc>
                <a:tc>
                  <a:txBody>
                    <a:bodyPr/>
                    <a:lstStyle/>
                    <a:p>
                      <a:pPr algn="ctr"/>
                      <a:r>
                        <a:rPr lang="en-GB" dirty="0"/>
                        <a:t>n/a</a:t>
                      </a:r>
                    </a:p>
                  </a:txBody>
                  <a:tcPr anchor="ctr"/>
                </a:tc>
                <a:tc>
                  <a:txBody>
                    <a:bodyPr/>
                    <a:lstStyle/>
                    <a:p>
                      <a:pPr algn="ctr"/>
                      <a:r>
                        <a:rPr lang="en-GB" dirty="0"/>
                        <a:t>n/a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no added</a:t>
                      </a:r>
                    </a:p>
                  </a:txBody>
                  <a:tcPr anchor="ctr"/>
                </a:tc>
                <a:extLst>
                  <a:ext uri="{0D108BD9-81ED-4DB2-BD59-A6C34878D82A}">
                    <a16:rowId xmlns="" xmlns:a16="http://schemas.microsoft.com/office/drawing/2014/main" val="10002"/>
                  </a:ext>
                </a:extLst>
              </a:tr>
              <a:tr h="370840">
                <a:tc>
                  <a:txBody>
                    <a:bodyPr/>
                    <a:lstStyle/>
                    <a:p>
                      <a:r>
                        <a:rPr lang="en-GB" dirty="0"/>
                        <a:t>Veg</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no added</a:t>
                      </a:r>
                    </a:p>
                  </a:txBody>
                  <a:tcPr anchor="ctr"/>
                </a:tc>
                <a:tc>
                  <a:txBody>
                    <a:bodyPr/>
                    <a:lstStyle/>
                    <a:p>
                      <a:pPr algn="ctr"/>
                      <a:r>
                        <a:rPr lang="en-GB" dirty="0"/>
                        <a:t>n/a</a:t>
                      </a:r>
                    </a:p>
                  </a:txBody>
                  <a:tcPr anchor="ctr"/>
                </a:tc>
                <a:tc>
                  <a:txBody>
                    <a:bodyPr/>
                    <a:lstStyle/>
                    <a:p>
                      <a:pPr algn="ctr"/>
                      <a:r>
                        <a:rPr lang="en-GB" dirty="0"/>
                        <a:t>n/a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no added</a:t>
                      </a:r>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5931443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kern="0" dirty="0">
                <a:solidFill>
                  <a:srgbClr val="000000"/>
                </a:solidFill>
                <a:latin typeface="Arial" panose="020B0604020202020204" pitchFamily="34" charset="0"/>
                <a:ea typeface="+mj-ea"/>
                <a:cs typeface="Arial" panose="020B0604020202020204" pitchFamily="34" charset="0"/>
              </a:rPr>
              <a:t>Religious and Cultural Diets</a:t>
            </a:r>
            <a:endParaRPr lang="en-GB" dirty="0"/>
          </a:p>
        </p:txBody>
      </p:sp>
      <p:sp>
        <p:nvSpPr>
          <p:cNvPr id="3" name="Content Placeholder 2"/>
          <p:cNvSpPr>
            <a:spLocks noGrp="1"/>
          </p:cNvSpPr>
          <p:nvPr>
            <p:ph idx="1"/>
          </p:nvPr>
        </p:nvSpPr>
        <p:spPr>
          <a:xfrm>
            <a:off x="457200" y="2060813"/>
            <a:ext cx="8229600" cy="3343700"/>
          </a:xfrm>
        </p:spPr>
        <p:txBody>
          <a:bodyPr/>
          <a:lstStyle/>
          <a:p>
            <a:pPr marL="342900" lvl="0" indent="-342900" defTabSz="914400" eaLnBrk="0" hangingPunct="0">
              <a:buFontTx/>
              <a:buChar char="•"/>
            </a:pPr>
            <a:r>
              <a:rPr lang="en-GB" sz="3600" kern="0" dirty="0">
                <a:solidFill>
                  <a:srgbClr val="000000"/>
                </a:solidFill>
                <a:latin typeface="Arial" panose="020B0604020202020204" pitchFamily="34" charset="0"/>
                <a:ea typeface="+mn-ea"/>
                <a:cs typeface="Arial" panose="020B0604020202020204" pitchFamily="34" charset="0"/>
              </a:rPr>
              <a:t>Halal</a:t>
            </a:r>
          </a:p>
          <a:p>
            <a:pPr marL="342900" lvl="0" indent="-342900" defTabSz="914400" eaLnBrk="0" hangingPunct="0">
              <a:buFontTx/>
              <a:buChar char="•"/>
            </a:pPr>
            <a:r>
              <a:rPr lang="en-GB" sz="3600" kern="0" dirty="0">
                <a:solidFill>
                  <a:srgbClr val="000000"/>
                </a:solidFill>
                <a:latin typeface="Arial" panose="020B0604020202020204" pitchFamily="34" charset="0"/>
                <a:ea typeface="+mn-ea"/>
                <a:cs typeface="Arial" panose="020B0604020202020204" pitchFamily="34" charset="0"/>
              </a:rPr>
              <a:t>Kosher</a:t>
            </a:r>
          </a:p>
          <a:p>
            <a:pPr marL="342900" lvl="0" indent="-342900" defTabSz="914400" eaLnBrk="0" hangingPunct="0">
              <a:buFontTx/>
              <a:buChar char="•"/>
            </a:pPr>
            <a:r>
              <a:rPr lang="en-GB" sz="3600" kern="0" dirty="0">
                <a:solidFill>
                  <a:srgbClr val="000000"/>
                </a:solidFill>
                <a:latin typeface="Arial" panose="020B0604020202020204" pitchFamily="34" charset="0"/>
                <a:ea typeface="+mn-ea"/>
                <a:cs typeface="Arial" panose="020B0604020202020204" pitchFamily="34" charset="0"/>
              </a:rPr>
              <a:t>Asian Vegetarian</a:t>
            </a:r>
          </a:p>
          <a:p>
            <a:pPr marL="342900" lvl="0" indent="-342900" defTabSz="914400" eaLnBrk="0" hangingPunct="0">
              <a:buFontTx/>
              <a:buChar char="•"/>
            </a:pPr>
            <a:r>
              <a:rPr lang="en-GB" sz="3600" kern="0" dirty="0">
                <a:solidFill>
                  <a:srgbClr val="000000"/>
                </a:solidFill>
                <a:latin typeface="Arial" panose="020B0604020202020204" pitchFamily="34" charset="0"/>
                <a:ea typeface="+mn-ea"/>
                <a:cs typeface="Arial" panose="020B0604020202020204" pitchFamily="34" charset="0"/>
              </a:rPr>
              <a:t>Vegan</a:t>
            </a:r>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65</a:t>
            </a:fld>
            <a:endParaRPr lang="en-US" dirty="0"/>
          </a:p>
        </p:txBody>
      </p:sp>
    </p:spTree>
    <p:extLst>
      <p:ext uri="{BB962C8B-B14F-4D97-AF65-F5344CB8AC3E}">
        <p14:creationId xmlns:p14="http://schemas.microsoft.com/office/powerpoint/2010/main" val="20144101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380"/>
            <a:ext cx="8229600" cy="1143000"/>
          </a:xfrm>
        </p:spPr>
        <p:txBody>
          <a:bodyPr/>
          <a:lstStyle/>
          <a:p>
            <a:pPr algn="ctr"/>
            <a:r>
              <a:rPr lang="en-GB" kern="0" dirty="0">
                <a:solidFill>
                  <a:srgbClr val="000000"/>
                </a:solidFill>
                <a:latin typeface="Arial" panose="020B0604020202020204" pitchFamily="34" charset="0"/>
                <a:ea typeface="+mj-ea"/>
                <a:cs typeface="Arial" panose="020B0604020202020204" pitchFamily="34" charset="0"/>
              </a:rPr>
              <a:t>Therapeutic Diets</a:t>
            </a:r>
            <a:endParaRPr lang="en-GB" dirty="0"/>
          </a:p>
        </p:txBody>
      </p:sp>
      <p:sp>
        <p:nvSpPr>
          <p:cNvPr id="3" name="Content Placeholder 2"/>
          <p:cNvSpPr>
            <a:spLocks noGrp="1"/>
          </p:cNvSpPr>
          <p:nvPr>
            <p:ph idx="1"/>
          </p:nvPr>
        </p:nvSpPr>
        <p:spPr>
          <a:xfrm>
            <a:off x="457200" y="1049607"/>
            <a:ext cx="8229600" cy="4600566"/>
          </a:xfrm>
        </p:spPr>
        <p:txBody>
          <a:bodyPr/>
          <a:lstStyle/>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Modified texture</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Finger foods</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Renal suitable</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Liver (decompensated)</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Food allergy</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Gluten free</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Low FODMAP (new)</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Neutropenic</a:t>
            </a:r>
            <a:endParaRPr lang="en-GB" sz="3000"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66</a:t>
            </a:fld>
            <a:endParaRPr lang="en-US" dirty="0"/>
          </a:p>
        </p:txBody>
      </p:sp>
    </p:spTree>
    <p:extLst>
      <p:ext uri="{BB962C8B-B14F-4D97-AF65-F5344CB8AC3E}">
        <p14:creationId xmlns:p14="http://schemas.microsoft.com/office/powerpoint/2010/main" val="31611496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797"/>
            <a:ext cx="8229600" cy="1143000"/>
          </a:xfrm>
        </p:spPr>
        <p:txBody>
          <a:bodyPr/>
          <a:lstStyle/>
          <a:p>
            <a:pPr algn="ctr"/>
            <a:r>
              <a:rPr lang="en-GB" dirty="0"/>
              <a:t>Renal Suitable</a:t>
            </a:r>
          </a:p>
        </p:txBody>
      </p:sp>
      <p:sp>
        <p:nvSpPr>
          <p:cNvPr id="3" name="Content Placeholder 2"/>
          <p:cNvSpPr>
            <a:spLocks noGrp="1"/>
          </p:cNvSpPr>
          <p:nvPr>
            <p:ph idx="1"/>
          </p:nvPr>
        </p:nvSpPr>
        <p:spPr>
          <a:xfrm>
            <a:off x="457200" y="2048934"/>
            <a:ext cx="8229600" cy="3690937"/>
          </a:xfrm>
        </p:spPr>
        <p:txBody>
          <a:bodyPr/>
          <a:lstStyle/>
          <a:p>
            <a:pPr marL="342900" lvl="0" indent="-342900">
              <a:buFont typeface="Arial" panose="020B0604020202020204" pitchFamily="34" charset="0"/>
              <a:buChar char="•"/>
            </a:pPr>
            <a:r>
              <a:rPr lang="en-GB" sz="2800" dirty="0">
                <a:solidFill>
                  <a:prstClr val="black"/>
                </a:solidFill>
              </a:rPr>
              <a:t>Updated criteria – more comprehensive nutritional targets for the breakdown of a main meal as well as a main course</a:t>
            </a:r>
          </a:p>
          <a:p>
            <a:pPr lvl="0"/>
            <a:endParaRPr lang="en-GB" sz="900" dirty="0">
              <a:solidFill>
                <a:prstClr val="black"/>
              </a:solidFill>
            </a:endParaRPr>
          </a:p>
          <a:p>
            <a:pPr marL="342900" lvl="0" indent="-342900">
              <a:buFont typeface="Arial" panose="020B0604020202020204" pitchFamily="34" charset="0"/>
              <a:buChar char="•"/>
            </a:pPr>
            <a:r>
              <a:rPr lang="en-GB" sz="2800" dirty="0">
                <a:solidFill>
                  <a:prstClr val="black"/>
                </a:solidFill>
              </a:rPr>
              <a:t>Compatible with both </a:t>
            </a:r>
            <a:r>
              <a:rPr lang="en-GB" sz="2800" dirty="0" smtClean="0">
                <a:solidFill>
                  <a:prstClr val="black"/>
                </a:solidFill>
              </a:rPr>
              <a:t>cycle </a:t>
            </a:r>
            <a:r>
              <a:rPr lang="en-GB" sz="2800" dirty="0">
                <a:solidFill>
                  <a:prstClr val="black"/>
                </a:solidFill>
              </a:rPr>
              <a:t>or </a:t>
            </a:r>
            <a:r>
              <a:rPr lang="en-GB" sz="2800" dirty="0" smtClean="0">
                <a:solidFill>
                  <a:prstClr val="black"/>
                </a:solidFill>
              </a:rPr>
              <a:t>a </a:t>
            </a:r>
            <a:r>
              <a:rPr lang="en-GB" sz="2800" dirty="0">
                <a:solidFill>
                  <a:prstClr val="black"/>
                </a:solidFill>
              </a:rPr>
              <a:t>la carte </a:t>
            </a:r>
            <a:r>
              <a:rPr lang="en-GB" sz="2800" dirty="0" smtClean="0">
                <a:solidFill>
                  <a:prstClr val="black"/>
                </a:solidFill>
              </a:rPr>
              <a:t>menus</a:t>
            </a:r>
            <a:endParaRPr lang="en-GB" sz="2800" dirty="0">
              <a:solidFill>
                <a:prstClr val="black"/>
              </a:solidFill>
            </a:endParaRPr>
          </a:p>
          <a:p>
            <a:pPr lvl="0"/>
            <a:endParaRPr lang="en-GB" sz="900" dirty="0">
              <a:solidFill>
                <a:prstClr val="black"/>
              </a:solidFill>
            </a:endParaRPr>
          </a:p>
          <a:p>
            <a:pPr marL="342900" lvl="0" indent="-342900">
              <a:lnSpc>
                <a:spcPct val="150000"/>
              </a:lnSpc>
              <a:buFont typeface="Arial" panose="020B0604020202020204" pitchFamily="34" charset="0"/>
              <a:buChar char="•"/>
            </a:pPr>
            <a:r>
              <a:rPr lang="en-GB" sz="2800" dirty="0">
                <a:solidFill>
                  <a:prstClr val="black"/>
                </a:solidFill>
              </a:rPr>
              <a:t>More evidence based</a:t>
            </a:r>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67</a:t>
            </a:fld>
            <a:endParaRPr lang="en-US" dirty="0"/>
          </a:p>
        </p:txBody>
      </p:sp>
    </p:spTree>
    <p:extLst>
      <p:ext uri="{BB962C8B-B14F-4D97-AF65-F5344CB8AC3E}">
        <p14:creationId xmlns:p14="http://schemas.microsoft.com/office/powerpoint/2010/main" val="5667776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399" y="231564"/>
            <a:ext cx="8229600" cy="5099050"/>
          </a:xfrm>
        </p:spPr>
        <p:txBody>
          <a:bodyPr/>
          <a:lstStyle/>
          <a:p>
            <a:r>
              <a:rPr lang="en-GB" sz="2000" dirty="0"/>
              <a:t>Table 11.5 Recommended parameters for renal meals</a:t>
            </a:r>
          </a:p>
          <a:p>
            <a:endParaRPr lang="en-GB" dirty="0"/>
          </a:p>
          <a:p>
            <a:endParaRPr lang="en-GB" dirty="0"/>
          </a:p>
          <a:p>
            <a:endParaRPr lang="en-GB" dirty="0"/>
          </a:p>
          <a:p>
            <a:endParaRPr lang="en-GB" dirty="0"/>
          </a:p>
          <a:p>
            <a:endParaRPr lang="en-GB" dirty="0"/>
          </a:p>
          <a:p>
            <a:endParaRPr lang="en-GB" sz="1600" dirty="0"/>
          </a:p>
          <a:p>
            <a:r>
              <a:rPr lang="en-GB" sz="2000" dirty="0"/>
              <a:t>Table 11.6 Potassium Main Meal Breakdown</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68</a:t>
            </a:fld>
            <a:endParaRPr lang="en-US" dirty="0"/>
          </a:p>
        </p:txBody>
      </p:sp>
      <p:graphicFrame>
        <p:nvGraphicFramePr>
          <p:cNvPr id="5" name="Table 4"/>
          <p:cNvGraphicFramePr>
            <a:graphicFrameLocks noGrp="1"/>
          </p:cNvGraphicFramePr>
          <p:nvPr>
            <p:extLst/>
          </p:nvPr>
        </p:nvGraphicFramePr>
        <p:xfrm>
          <a:off x="457200" y="558802"/>
          <a:ext cx="8127998" cy="2479040"/>
        </p:xfrm>
        <a:graphic>
          <a:graphicData uri="http://schemas.openxmlformats.org/drawingml/2006/table">
            <a:tbl>
              <a:tblPr firstRow="1" bandRow="1">
                <a:tableStyleId>{F5AB1C69-6EDB-4FF4-983F-18BD219EF322}</a:tableStyleId>
              </a:tblPr>
              <a:tblGrid>
                <a:gridCol w="934508">
                  <a:extLst>
                    <a:ext uri="{9D8B030D-6E8A-4147-A177-3AD203B41FA5}">
                      <a16:colId xmlns="" xmlns:a16="http://schemas.microsoft.com/office/drawing/2014/main" val="20000"/>
                    </a:ext>
                  </a:extLst>
                </a:gridCol>
                <a:gridCol w="934508">
                  <a:extLst>
                    <a:ext uri="{9D8B030D-6E8A-4147-A177-3AD203B41FA5}">
                      <a16:colId xmlns="" xmlns:a16="http://schemas.microsoft.com/office/drawing/2014/main" val="20001"/>
                    </a:ext>
                  </a:extLst>
                </a:gridCol>
                <a:gridCol w="934508">
                  <a:extLst>
                    <a:ext uri="{9D8B030D-6E8A-4147-A177-3AD203B41FA5}">
                      <a16:colId xmlns="" xmlns:a16="http://schemas.microsoft.com/office/drawing/2014/main" val="20002"/>
                    </a:ext>
                  </a:extLst>
                </a:gridCol>
                <a:gridCol w="934508">
                  <a:extLst>
                    <a:ext uri="{9D8B030D-6E8A-4147-A177-3AD203B41FA5}">
                      <a16:colId xmlns="" xmlns:a16="http://schemas.microsoft.com/office/drawing/2014/main" val="20003"/>
                    </a:ext>
                  </a:extLst>
                </a:gridCol>
                <a:gridCol w="934508">
                  <a:extLst>
                    <a:ext uri="{9D8B030D-6E8A-4147-A177-3AD203B41FA5}">
                      <a16:colId xmlns="" xmlns:a16="http://schemas.microsoft.com/office/drawing/2014/main" val="20004"/>
                    </a:ext>
                  </a:extLst>
                </a:gridCol>
                <a:gridCol w="934508">
                  <a:extLst>
                    <a:ext uri="{9D8B030D-6E8A-4147-A177-3AD203B41FA5}">
                      <a16:colId xmlns="" xmlns:a16="http://schemas.microsoft.com/office/drawing/2014/main" val="20005"/>
                    </a:ext>
                  </a:extLst>
                </a:gridCol>
                <a:gridCol w="1250950">
                  <a:extLst>
                    <a:ext uri="{9D8B030D-6E8A-4147-A177-3AD203B41FA5}">
                      <a16:colId xmlns="" xmlns:a16="http://schemas.microsoft.com/office/drawing/2014/main" val="20006"/>
                    </a:ext>
                  </a:extLst>
                </a:gridCol>
                <a:gridCol w="1270000">
                  <a:extLst>
                    <a:ext uri="{9D8B030D-6E8A-4147-A177-3AD203B41FA5}">
                      <a16:colId xmlns="" xmlns:a16="http://schemas.microsoft.com/office/drawing/2014/main" val="20007"/>
                    </a:ext>
                  </a:extLst>
                </a:gridCol>
              </a:tblGrid>
              <a:tr h="370840">
                <a:tc>
                  <a:txBody>
                    <a:bodyPr/>
                    <a:lstStyle/>
                    <a:p>
                      <a:endParaRPr lang="en-GB" dirty="0"/>
                    </a:p>
                  </a:txBody>
                  <a:tcPr/>
                </a:tc>
                <a:tc>
                  <a:txBody>
                    <a:bodyPr/>
                    <a:lstStyle/>
                    <a:p>
                      <a:pPr algn="ctr"/>
                      <a:r>
                        <a:rPr lang="en-GB" sz="1600" dirty="0"/>
                        <a:t>Energy (kcals)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t>Energy (kcals)</a:t>
                      </a:r>
                    </a:p>
                  </a:txBody>
                  <a:tcPr anchor="ctr"/>
                </a:tc>
                <a:tc>
                  <a:txBody>
                    <a:bodyPr/>
                    <a:lstStyle/>
                    <a:p>
                      <a:pPr algn="ctr"/>
                      <a:r>
                        <a:rPr lang="en-GB" sz="1600" dirty="0"/>
                        <a:t>Protein (g)</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t>Protein (g)</a:t>
                      </a:r>
                    </a:p>
                  </a:txBody>
                  <a:tcPr anchor="ctr"/>
                </a:tc>
                <a:tc>
                  <a:txBody>
                    <a:bodyPr/>
                    <a:lstStyle/>
                    <a:p>
                      <a:pPr algn="ctr"/>
                      <a:r>
                        <a:rPr lang="en-GB" sz="1600" dirty="0"/>
                        <a:t>Sodium</a:t>
                      </a:r>
                      <a:r>
                        <a:rPr lang="en-GB" sz="1600" baseline="0" dirty="0"/>
                        <a:t> (mmol)</a:t>
                      </a:r>
                      <a:endParaRPr lang="en-GB" sz="1600" dirty="0"/>
                    </a:p>
                  </a:txBody>
                  <a:tcPr anchor="ctr"/>
                </a:tc>
                <a:tc>
                  <a:txBody>
                    <a:bodyPr/>
                    <a:lstStyle/>
                    <a:p>
                      <a:pPr algn="ctr"/>
                      <a:r>
                        <a:rPr lang="en-GB" sz="1600" dirty="0"/>
                        <a:t>Potassium (mmol)</a:t>
                      </a:r>
                    </a:p>
                  </a:txBody>
                  <a:tcPr anchor="ctr"/>
                </a:tc>
                <a:tc>
                  <a:txBody>
                    <a:bodyPr/>
                    <a:lstStyle/>
                    <a:p>
                      <a:pPr algn="ctr"/>
                      <a:r>
                        <a:rPr lang="en-GB" sz="1600" dirty="0"/>
                        <a:t>Phosphate (mmol)</a:t>
                      </a:r>
                    </a:p>
                  </a:txBody>
                  <a:tcPr anchor="ctr"/>
                </a:tc>
                <a:extLst>
                  <a:ext uri="{0D108BD9-81ED-4DB2-BD59-A6C34878D82A}">
                    <a16:rowId xmlns="" xmlns:a16="http://schemas.microsoft.com/office/drawing/2014/main" val="10000"/>
                  </a:ext>
                </a:extLst>
              </a:tr>
              <a:tr h="370840">
                <a:tc>
                  <a:txBody>
                    <a:bodyPr/>
                    <a:lstStyle/>
                    <a:p>
                      <a:endParaRPr lang="en-GB" dirty="0"/>
                    </a:p>
                  </a:txBody>
                  <a:tcPr/>
                </a:tc>
                <a:tc>
                  <a:txBody>
                    <a:bodyPr/>
                    <a:lstStyle/>
                    <a:p>
                      <a:pPr algn="ctr"/>
                      <a:r>
                        <a:rPr lang="en-GB" sz="1600" dirty="0"/>
                        <a:t>Min</a:t>
                      </a:r>
                    </a:p>
                  </a:txBody>
                  <a:tcPr anchor="ctr"/>
                </a:tc>
                <a:tc>
                  <a:txBody>
                    <a:bodyPr/>
                    <a:lstStyle/>
                    <a:p>
                      <a:pPr algn="ctr"/>
                      <a:r>
                        <a:rPr lang="en-GB" sz="1600" dirty="0"/>
                        <a:t>Ave (no</a:t>
                      </a:r>
                      <a:r>
                        <a:rPr lang="en-GB" sz="1600" baseline="0" dirty="0"/>
                        <a:t> </a:t>
                      </a:r>
                      <a:r>
                        <a:rPr lang="en-GB" sz="1600" dirty="0"/>
                        <a:t>max)</a:t>
                      </a:r>
                    </a:p>
                  </a:txBody>
                  <a:tcPr anchor="ctr"/>
                </a:tc>
                <a:tc>
                  <a:txBody>
                    <a:bodyPr/>
                    <a:lstStyle/>
                    <a:p>
                      <a:pPr algn="ctr"/>
                      <a:r>
                        <a:rPr lang="en-GB" sz="1600" dirty="0"/>
                        <a:t>Min</a:t>
                      </a:r>
                    </a:p>
                  </a:txBody>
                  <a:tcPr anchor="ctr"/>
                </a:tc>
                <a:tc>
                  <a:txBody>
                    <a:bodyPr/>
                    <a:lstStyle/>
                    <a:p>
                      <a:pPr algn="ctr"/>
                      <a:r>
                        <a:rPr lang="en-GB" sz="1600" dirty="0"/>
                        <a:t>Ave (no max)</a:t>
                      </a:r>
                    </a:p>
                  </a:txBody>
                  <a:tcPr anchor="ctr"/>
                </a:tc>
                <a:tc>
                  <a:txBody>
                    <a:bodyPr/>
                    <a:lstStyle/>
                    <a:p>
                      <a:pPr algn="ctr"/>
                      <a:r>
                        <a:rPr lang="en-GB" sz="1600" dirty="0"/>
                        <a:t>Max</a:t>
                      </a:r>
                    </a:p>
                  </a:txBody>
                  <a:tcPr anchor="ctr"/>
                </a:tc>
                <a:tc>
                  <a:txBody>
                    <a:bodyPr/>
                    <a:lstStyle/>
                    <a:p>
                      <a:pPr algn="ctr"/>
                      <a:r>
                        <a:rPr lang="en-GB" sz="1600" dirty="0"/>
                        <a:t>Max</a:t>
                      </a:r>
                    </a:p>
                  </a:txBody>
                  <a:tcPr anchor="ctr"/>
                </a:tc>
                <a:tc>
                  <a:txBody>
                    <a:bodyPr/>
                    <a:lstStyle/>
                    <a:p>
                      <a:pPr algn="ctr"/>
                      <a:r>
                        <a:rPr lang="en-GB" sz="1600" dirty="0"/>
                        <a:t>Max</a:t>
                      </a:r>
                    </a:p>
                  </a:txBody>
                  <a:tcPr anchor="ctr"/>
                </a:tc>
                <a:extLst>
                  <a:ext uri="{0D108BD9-81ED-4DB2-BD59-A6C34878D82A}">
                    <a16:rowId xmlns="" xmlns:a16="http://schemas.microsoft.com/office/drawing/2014/main" val="10001"/>
                  </a:ext>
                </a:extLst>
              </a:tr>
              <a:tr h="370840">
                <a:tc>
                  <a:txBody>
                    <a:bodyPr/>
                    <a:lstStyle/>
                    <a:p>
                      <a:r>
                        <a:rPr lang="en-GB" sz="1600" dirty="0"/>
                        <a:t>Main Meal</a:t>
                      </a:r>
                    </a:p>
                  </a:txBody>
                  <a:tcPr/>
                </a:tc>
                <a:tc>
                  <a:txBody>
                    <a:bodyPr/>
                    <a:lstStyle/>
                    <a:p>
                      <a:pPr algn="ctr"/>
                      <a:r>
                        <a:rPr lang="en-GB" sz="1600" dirty="0"/>
                        <a:t>300</a:t>
                      </a:r>
                    </a:p>
                  </a:txBody>
                  <a:tcPr anchor="ctr"/>
                </a:tc>
                <a:tc>
                  <a:txBody>
                    <a:bodyPr/>
                    <a:lstStyle/>
                    <a:p>
                      <a:pPr algn="ctr"/>
                      <a:r>
                        <a:rPr lang="en-GB" sz="1600" dirty="0"/>
                        <a:t>400</a:t>
                      </a:r>
                    </a:p>
                  </a:txBody>
                  <a:tcPr anchor="ctr"/>
                </a:tc>
                <a:tc>
                  <a:txBody>
                    <a:bodyPr/>
                    <a:lstStyle/>
                    <a:p>
                      <a:pPr algn="ctr"/>
                      <a:r>
                        <a:rPr lang="en-GB" sz="1600" dirty="0"/>
                        <a:t>15</a:t>
                      </a:r>
                    </a:p>
                  </a:txBody>
                  <a:tcPr anchor="ctr"/>
                </a:tc>
                <a:tc>
                  <a:txBody>
                    <a:bodyPr/>
                    <a:lstStyle/>
                    <a:p>
                      <a:pPr algn="ctr"/>
                      <a:r>
                        <a:rPr lang="en-GB" sz="1600" dirty="0"/>
                        <a:t>23</a:t>
                      </a:r>
                    </a:p>
                  </a:txBody>
                  <a:tcPr anchor="ctr"/>
                </a:tc>
                <a:tc>
                  <a:txBody>
                    <a:bodyPr/>
                    <a:lstStyle/>
                    <a:p>
                      <a:pPr algn="ctr"/>
                      <a:r>
                        <a:rPr lang="en-GB" sz="1600" dirty="0"/>
                        <a:t>28</a:t>
                      </a:r>
                    </a:p>
                  </a:txBody>
                  <a:tcPr anchor="ctr"/>
                </a:tc>
                <a:tc>
                  <a:txBody>
                    <a:bodyPr/>
                    <a:lstStyle/>
                    <a:p>
                      <a:pPr algn="ctr"/>
                      <a:r>
                        <a:rPr lang="en-GB" sz="1600" dirty="0"/>
                        <a:t>28</a:t>
                      </a:r>
                    </a:p>
                  </a:txBody>
                  <a:tcPr anchor="ctr"/>
                </a:tc>
                <a:tc>
                  <a:txBody>
                    <a:bodyPr/>
                    <a:lstStyle/>
                    <a:p>
                      <a:pPr algn="ctr"/>
                      <a:r>
                        <a:rPr lang="en-GB" sz="1600" dirty="0"/>
                        <a:t>12</a:t>
                      </a:r>
                    </a:p>
                  </a:txBody>
                  <a:tcPr anchor="ctr"/>
                </a:tc>
                <a:extLst>
                  <a:ext uri="{0D108BD9-81ED-4DB2-BD59-A6C34878D82A}">
                    <a16:rowId xmlns="" xmlns:a16="http://schemas.microsoft.com/office/drawing/2014/main" val="10002"/>
                  </a:ext>
                </a:extLst>
              </a:tr>
              <a:tr h="370840">
                <a:tc>
                  <a:txBody>
                    <a:bodyPr/>
                    <a:lstStyle/>
                    <a:p>
                      <a:r>
                        <a:rPr lang="en-GB" sz="1600" dirty="0"/>
                        <a:t>Dessert</a:t>
                      </a:r>
                    </a:p>
                  </a:txBody>
                  <a:tcPr/>
                </a:tc>
                <a:tc>
                  <a:txBody>
                    <a:bodyPr/>
                    <a:lstStyle/>
                    <a:p>
                      <a:pPr algn="ctr"/>
                      <a:r>
                        <a:rPr lang="en-GB" sz="1600" dirty="0"/>
                        <a:t>100</a:t>
                      </a:r>
                    </a:p>
                  </a:txBody>
                  <a:tcPr anchor="ctr"/>
                </a:tc>
                <a:tc>
                  <a:txBody>
                    <a:bodyPr/>
                    <a:lstStyle/>
                    <a:p>
                      <a:pPr algn="ctr"/>
                      <a:r>
                        <a:rPr lang="en-GB" sz="1600" dirty="0"/>
                        <a:t>200</a:t>
                      </a:r>
                    </a:p>
                  </a:txBody>
                  <a:tcPr anchor="ctr"/>
                </a:tc>
                <a:tc>
                  <a:txBody>
                    <a:bodyPr/>
                    <a:lstStyle/>
                    <a:p>
                      <a:pPr algn="ctr"/>
                      <a:r>
                        <a:rPr lang="en-GB" sz="1600" dirty="0"/>
                        <a:t>2</a:t>
                      </a:r>
                    </a:p>
                  </a:txBody>
                  <a:tcPr anchor="ctr"/>
                </a:tc>
                <a:tc>
                  <a:txBody>
                    <a:bodyPr/>
                    <a:lstStyle/>
                    <a:p>
                      <a:pPr algn="ctr"/>
                      <a:r>
                        <a:rPr lang="en-GB" sz="1600" dirty="0"/>
                        <a:t>4</a:t>
                      </a:r>
                    </a:p>
                  </a:txBody>
                  <a:tcPr anchor="ctr"/>
                </a:tc>
                <a:tc>
                  <a:txBody>
                    <a:bodyPr/>
                    <a:lstStyle/>
                    <a:p>
                      <a:pPr algn="ctr"/>
                      <a:r>
                        <a:rPr lang="en-GB" sz="1600" dirty="0"/>
                        <a:t>3</a:t>
                      </a:r>
                    </a:p>
                  </a:txBody>
                  <a:tcPr anchor="ctr"/>
                </a:tc>
                <a:tc>
                  <a:txBody>
                    <a:bodyPr/>
                    <a:lstStyle/>
                    <a:p>
                      <a:pPr algn="ctr"/>
                      <a:r>
                        <a:rPr lang="en-GB" sz="1600" dirty="0"/>
                        <a:t>8</a:t>
                      </a:r>
                    </a:p>
                  </a:txBody>
                  <a:tcPr anchor="ctr"/>
                </a:tc>
                <a:tc>
                  <a:txBody>
                    <a:bodyPr/>
                    <a:lstStyle/>
                    <a:p>
                      <a:pPr algn="ctr"/>
                      <a:r>
                        <a:rPr lang="en-GB" sz="1600" dirty="0"/>
                        <a:t>2</a:t>
                      </a:r>
                    </a:p>
                  </a:txBody>
                  <a:tcPr anchor="ctr"/>
                </a:tc>
                <a:extLst>
                  <a:ext uri="{0D108BD9-81ED-4DB2-BD59-A6C34878D82A}">
                    <a16:rowId xmlns="" xmlns:a16="http://schemas.microsoft.com/office/drawing/2014/main" val="10003"/>
                  </a:ext>
                </a:extLst>
              </a:tr>
              <a:tr h="370840">
                <a:tc>
                  <a:txBody>
                    <a:bodyPr/>
                    <a:lstStyle/>
                    <a:p>
                      <a:r>
                        <a:rPr lang="en-GB" sz="1600" dirty="0"/>
                        <a:t>Total</a:t>
                      </a:r>
                    </a:p>
                  </a:txBody>
                  <a:tcPr/>
                </a:tc>
                <a:tc>
                  <a:txBody>
                    <a:bodyPr/>
                    <a:lstStyle/>
                    <a:p>
                      <a:pPr algn="ctr"/>
                      <a:r>
                        <a:rPr lang="en-GB" sz="1600" dirty="0"/>
                        <a:t>400</a:t>
                      </a:r>
                    </a:p>
                  </a:txBody>
                  <a:tcPr anchor="ctr"/>
                </a:tc>
                <a:tc>
                  <a:txBody>
                    <a:bodyPr/>
                    <a:lstStyle/>
                    <a:p>
                      <a:pPr algn="ctr"/>
                      <a:r>
                        <a:rPr lang="en-GB" sz="1600" dirty="0"/>
                        <a:t>600</a:t>
                      </a:r>
                    </a:p>
                  </a:txBody>
                  <a:tcPr anchor="ctr"/>
                </a:tc>
                <a:tc>
                  <a:txBody>
                    <a:bodyPr/>
                    <a:lstStyle/>
                    <a:p>
                      <a:pPr algn="ctr"/>
                      <a:r>
                        <a:rPr lang="en-GB" sz="1600" dirty="0"/>
                        <a:t>17</a:t>
                      </a:r>
                    </a:p>
                  </a:txBody>
                  <a:tcPr anchor="ctr"/>
                </a:tc>
                <a:tc>
                  <a:txBody>
                    <a:bodyPr/>
                    <a:lstStyle/>
                    <a:p>
                      <a:pPr algn="ctr"/>
                      <a:r>
                        <a:rPr lang="en-GB" sz="1600" dirty="0"/>
                        <a:t>27</a:t>
                      </a:r>
                    </a:p>
                  </a:txBody>
                  <a:tcPr anchor="ctr"/>
                </a:tc>
                <a:tc>
                  <a:txBody>
                    <a:bodyPr/>
                    <a:lstStyle/>
                    <a:p>
                      <a:pPr algn="ctr"/>
                      <a:r>
                        <a:rPr lang="en-GB" sz="1600" dirty="0"/>
                        <a:t>31</a:t>
                      </a:r>
                    </a:p>
                  </a:txBody>
                  <a:tcPr anchor="ctr"/>
                </a:tc>
                <a:tc>
                  <a:txBody>
                    <a:bodyPr/>
                    <a:lstStyle/>
                    <a:p>
                      <a:pPr algn="ctr"/>
                      <a:r>
                        <a:rPr lang="en-GB" sz="1600" dirty="0"/>
                        <a:t>36</a:t>
                      </a:r>
                    </a:p>
                  </a:txBody>
                  <a:tcPr anchor="ctr"/>
                </a:tc>
                <a:tc>
                  <a:txBody>
                    <a:bodyPr/>
                    <a:lstStyle/>
                    <a:p>
                      <a:pPr algn="ctr"/>
                      <a:r>
                        <a:rPr lang="en-GB" sz="1600" dirty="0"/>
                        <a:t>14</a:t>
                      </a:r>
                    </a:p>
                  </a:txBody>
                  <a:tcPr anchor="ctr"/>
                </a:tc>
                <a:extLst>
                  <a:ext uri="{0D108BD9-81ED-4DB2-BD59-A6C34878D82A}">
                    <a16:rowId xmlns="" xmlns:a16="http://schemas.microsoft.com/office/drawing/2014/main" val="10004"/>
                  </a:ext>
                </a:extLst>
              </a:tr>
            </a:tbl>
          </a:graphicData>
        </a:graphic>
      </p:graphicFrame>
      <p:graphicFrame>
        <p:nvGraphicFramePr>
          <p:cNvPr id="6" name="Table 5"/>
          <p:cNvGraphicFramePr>
            <a:graphicFrameLocks noGrp="1"/>
          </p:cNvGraphicFramePr>
          <p:nvPr>
            <p:extLst/>
          </p:nvPr>
        </p:nvGraphicFramePr>
        <p:xfrm>
          <a:off x="457200" y="3463928"/>
          <a:ext cx="8128000" cy="2433320"/>
        </p:xfrm>
        <a:graphic>
          <a:graphicData uri="http://schemas.openxmlformats.org/drawingml/2006/table">
            <a:tbl>
              <a:tblPr firstRow="1" bandRow="1">
                <a:tableStyleId>{F5AB1C69-6EDB-4FF4-983F-18BD219EF322}</a:tableStyleId>
              </a:tblPr>
              <a:tblGrid>
                <a:gridCol w="1219200">
                  <a:extLst>
                    <a:ext uri="{9D8B030D-6E8A-4147-A177-3AD203B41FA5}">
                      <a16:colId xmlns="" xmlns:a16="http://schemas.microsoft.com/office/drawing/2014/main" val="20000"/>
                    </a:ext>
                  </a:extLst>
                </a:gridCol>
                <a:gridCol w="1862667">
                  <a:extLst>
                    <a:ext uri="{9D8B030D-6E8A-4147-A177-3AD203B41FA5}">
                      <a16:colId xmlns="" xmlns:a16="http://schemas.microsoft.com/office/drawing/2014/main" val="20001"/>
                    </a:ext>
                  </a:extLst>
                </a:gridCol>
                <a:gridCol w="1811866">
                  <a:extLst>
                    <a:ext uri="{9D8B030D-6E8A-4147-A177-3AD203B41FA5}">
                      <a16:colId xmlns="" xmlns:a16="http://schemas.microsoft.com/office/drawing/2014/main" val="20002"/>
                    </a:ext>
                  </a:extLst>
                </a:gridCol>
                <a:gridCol w="1303867">
                  <a:extLst>
                    <a:ext uri="{9D8B030D-6E8A-4147-A177-3AD203B41FA5}">
                      <a16:colId xmlns="" xmlns:a16="http://schemas.microsoft.com/office/drawing/2014/main" val="20003"/>
                    </a:ext>
                  </a:extLst>
                </a:gridCol>
                <a:gridCol w="1930400">
                  <a:extLst>
                    <a:ext uri="{9D8B030D-6E8A-4147-A177-3AD203B41FA5}">
                      <a16:colId xmlns="" xmlns:a16="http://schemas.microsoft.com/office/drawing/2014/main" val="20004"/>
                    </a:ext>
                  </a:extLst>
                </a:gridCol>
              </a:tblGrid>
              <a:tr h="370840">
                <a:tc>
                  <a:txBody>
                    <a:bodyPr/>
                    <a:lstStyle/>
                    <a:p>
                      <a:r>
                        <a:rPr lang="en-GB" sz="1600" dirty="0"/>
                        <a:t>Meal Element</a:t>
                      </a:r>
                    </a:p>
                  </a:txBody>
                  <a:tcPr/>
                </a:tc>
                <a:tc>
                  <a:txBody>
                    <a:bodyPr/>
                    <a:lstStyle/>
                    <a:p>
                      <a:pPr algn="ctr"/>
                      <a:r>
                        <a:rPr lang="en-GB" sz="1600" dirty="0"/>
                        <a:t>Minimum Portion Size (g)</a:t>
                      </a:r>
                    </a:p>
                  </a:txBody>
                  <a:tcPr anchor="ctr"/>
                </a:tc>
                <a:tc>
                  <a:txBody>
                    <a:bodyPr/>
                    <a:lstStyle/>
                    <a:p>
                      <a:pPr algn="ctr"/>
                      <a:r>
                        <a:rPr lang="en-GB" sz="1600" dirty="0"/>
                        <a:t>Average</a:t>
                      </a:r>
                      <a:r>
                        <a:rPr lang="en-GB" sz="1600" baseline="0" dirty="0"/>
                        <a:t> Energy (kcals)</a:t>
                      </a:r>
                      <a:endParaRPr lang="en-GB" sz="1600" dirty="0"/>
                    </a:p>
                  </a:txBody>
                  <a:tcPr anchor="ctr"/>
                </a:tc>
                <a:tc>
                  <a:txBody>
                    <a:bodyPr/>
                    <a:lstStyle/>
                    <a:p>
                      <a:pPr algn="ctr"/>
                      <a:r>
                        <a:rPr lang="en-GB" sz="1600" dirty="0"/>
                        <a:t>Average</a:t>
                      </a:r>
                      <a:r>
                        <a:rPr lang="en-GB" sz="1600" baseline="0" dirty="0"/>
                        <a:t> Protein (g)</a:t>
                      </a:r>
                      <a:endParaRPr lang="en-GB" sz="1600" dirty="0"/>
                    </a:p>
                  </a:txBody>
                  <a:tcPr anchor="ctr"/>
                </a:tc>
                <a:tc>
                  <a:txBody>
                    <a:bodyPr/>
                    <a:lstStyle/>
                    <a:p>
                      <a:pPr algn="ctr"/>
                      <a:r>
                        <a:rPr lang="en-GB" sz="1600" dirty="0"/>
                        <a:t>Potassium (mmol)</a:t>
                      </a:r>
                    </a:p>
                  </a:txBody>
                  <a:tcPr anchor="ctr"/>
                </a:tc>
                <a:extLst>
                  <a:ext uri="{0D108BD9-81ED-4DB2-BD59-A6C34878D82A}">
                    <a16:rowId xmlns="" xmlns:a16="http://schemas.microsoft.com/office/drawing/2014/main" val="10000"/>
                  </a:ext>
                </a:extLst>
              </a:tr>
              <a:tr h="370840">
                <a:tc>
                  <a:txBody>
                    <a:bodyPr/>
                    <a:lstStyle/>
                    <a:p>
                      <a:r>
                        <a:rPr lang="en-GB" sz="1600" dirty="0"/>
                        <a:t>Entrée</a:t>
                      </a:r>
                    </a:p>
                  </a:txBody>
                  <a:tcPr/>
                </a:tc>
                <a:tc>
                  <a:txBody>
                    <a:bodyPr/>
                    <a:lstStyle/>
                    <a:p>
                      <a:pPr algn="ctr"/>
                      <a:r>
                        <a:rPr lang="en-GB" sz="1600" dirty="0"/>
                        <a:t>-</a:t>
                      </a:r>
                    </a:p>
                  </a:txBody>
                  <a:tcPr anchor="ctr"/>
                </a:tc>
                <a:tc>
                  <a:txBody>
                    <a:bodyPr/>
                    <a:lstStyle/>
                    <a:p>
                      <a:pPr algn="ctr"/>
                      <a:r>
                        <a:rPr lang="en-GB" sz="1600" dirty="0"/>
                        <a:t>200</a:t>
                      </a:r>
                    </a:p>
                  </a:txBody>
                  <a:tcPr anchor="ctr"/>
                </a:tc>
                <a:tc>
                  <a:txBody>
                    <a:bodyPr/>
                    <a:lstStyle/>
                    <a:p>
                      <a:pPr algn="ctr"/>
                      <a:r>
                        <a:rPr lang="en-GB" sz="1600" dirty="0"/>
                        <a:t>18</a:t>
                      </a:r>
                    </a:p>
                  </a:txBody>
                  <a:tcPr anchor="ctr"/>
                </a:tc>
                <a:tc>
                  <a:txBody>
                    <a:bodyPr/>
                    <a:lstStyle/>
                    <a:p>
                      <a:pPr algn="ctr"/>
                      <a:r>
                        <a:rPr lang="en-GB" sz="1600" dirty="0"/>
                        <a:t>&lt;10</a:t>
                      </a:r>
                    </a:p>
                  </a:txBody>
                  <a:tcPr anchor="ctr"/>
                </a:tc>
                <a:extLst>
                  <a:ext uri="{0D108BD9-81ED-4DB2-BD59-A6C34878D82A}">
                    <a16:rowId xmlns="" xmlns:a16="http://schemas.microsoft.com/office/drawing/2014/main" val="10001"/>
                  </a:ext>
                </a:extLst>
              </a:tr>
              <a:tr h="370840">
                <a:tc>
                  <a:txBody>
                    <a:bodyPr/>
                    <a:lstStyle/>
                    <a:p>
                      <a:r>
                        <a:rPr lang="en-GB" sz="1600" dirty="0"/>
                        <a:t>Starch</a:t>
                      </a:r>
                    </a:p>
                  </a:txBody>
                  <a:tcPr/>
                </a:tc>
                <a:tc>
                  <a:txBody>
                    <a:bodyPr/>
                    <a:lstStyle/>
                    <a:p>
                      <a:pPr algn="ctr"/>
                      <a:r>
                        <a:rPr lang="en-GB" sz="1600" dirty="0"/>
                        <a:t>115</a:t>
                      </a:r>
                    </a:p>
                  </a:txBody>
                  <a:tcPr anchor="ctr"/>
                </a:tc>
                <a:tc>
                  <a:txBody>
                    <a:bodyPr/>
                    <a:lstStyle/>
                    <a:p>
                      <a:pPr algn="ctr"/>
                      <a:r>
                        <a:rPr lang="en-GB" sz="1600" dirty="0"/>
                        <a:t>150</a:t>
                      </a:r>
                    </a:p>
                  </a:txBody>
                  <a:tcPr anchor="ctr"/>
                </a:tc>
                <a:tc>
                  <a:txBody>
                    <a:bodyPr/>
                    <a:lstStyle/>
                    <a:p>
                      <a:pPr algn="ctr"/>
                      <a:r>
                        <a:rPr lang="en-GB" sz="1600" dirty="0"/>
                        <a:t>3</a:t>
                      </a:r>
                    </a:p>
                  </a:txBody>
                  <a:tcPr anchor="ctr"/>
                </a:tc>
                <a:tc>
                  <a:txBody>
                    <a:bodyPr/>
                    <a:lstStyle/>
                    <a:p>
                      <a:pPr algn="ctr"/>
                      <a:r>
                        <a:rPr lang="en-GB" sz="1600" dirty="0"/>
                        <a:t>&lt;10</a:t>
                      </a:r>
                    </a:p>
                  </a:txBody>
                  <a:tcPr anchor="ctr"/>
                </a:tc>
                <a:extLst>
                  <a:ext uri="{0D108BD9-81ED-4DB2-BD59-A6C34878D82A}">
                    <a16:rowId xmlns="" xmlns:a16="http://schemas.microsoft.com/office/drawing/2014/main" val="10002"/>
                  </a:ext>
                </a:extLst>
              </a:tr>
              <a:tr h="370840">
                <a:tc>
                  <a:txBody>
                    <a:bodyPr/>
                    <a:lstStyle/>
                    <a:p>
                      <a:r>
                        <a:rPr lang="en-GB" sz="1600" dirty="0"/>
                        <a:t>Vegetables</a:t>
                      </a:r>
                    </a:p>
                  </a:txBody>
                  <a:tcPr/>
                </a:tc>
                <a:tc>
                  <a:txBody>
                    <a:bodyPr/>
                    <a:lstStyle/>
                    <a:p>
                      <a:pPr algn="ctr"/>
                      <a:r>
                        <a:rPr lang="en-GB" sz="1600" dirty="0"/>
                        <a:t>80</a:t>
                      </a:r>
                    </a:p>
                  </a:txBody>
                  <a:tcPr anchor="ctr"/>
                </a:tc>
                <a:tc>
                  <a:txBody>
                    <a:bodyPr/>
                    <a:lstStyle/>
                    <a:p>
                      <a:pPr algn="ctr"/>
                      <a:r>
                        <a:rPr lang="en-GB" sz="1600" dirty="0"/>
                        <a:t>50</a:t>
                      </a:r>
                    </a:p>
                  </a:txBody>
                  <a:tcPr anchor="ctr"/>
                </a:tc>
                <a:tc>
                  <a:txBody>
                    <a:bodyPr/>
                    <a:lstStyle/>
                    <a:p>
                      <a:pPr algn="ctr"/>
                      <a:r>
                        <a:rPr lang="en-GB" sz="1600" dirty="0"/>
                        <a:t>2</a:t>
                      </a:r>
                    </a:p>
                  </a:txBody>
                  <a:tcPr anchor="ctr"/>
                </a:tc>
                <a:tc>
                  <a:txBody>
                    <a:bodyPr/>
                    <a:lstStyle/>
                    <a:p>
                      <a:pPr algn="ctr"/>
                      <a:r>
                        <a:rPr lang="en-GB" sz="1600" dirty="0"/>
                        <a:t>&lt;8</a:t>
                      </a:r>
                    </a:p>
                  </a:txBody>
                  <a:tcPr anchor="ctr"/>
                </a:tc>
                <a:extLst>
                  <a:ext uri="{0D108BD9-81ED-4DB2-BD59-A6C34878D82A}">
                    <a16:rowId xmlns="" xmlns:a16="http://schemas.microsoft.com/office/drawing/2014/main" val="10003"/>
                  </a:ext>
                </a:extLst>
              </a:tr>
              <a:tr h="370840">
                <a:tc>
                  <a:txBody>
                    <a:bodyPr/>
                    <a:lstStyle/>
                    <a:p>
                      <a:r>
                        <a:rPr lang="en-GB" sz="1600" dirty="0"/>
                        <a:t>Dessert</a:t>
                      </a:r>
                    </a:p>
                  </a:txBody>
                  <a:tcPr/>
                </a:tc>
                <a:tc>
                  <a:txBody>
                    <a:bodyPr/>
                    <a:lstStyle/>
                    <a:p>
                      <a:pPr algn="ctr"/>
                      <a:r>
                        <a:rPr lang="en-GB" sz="1600" dirty="0"/>
                        <a:t>-</a:t>
                      </a:r>
                    </a:p>
                  </a:txBody>
                  <a:tcPr anchor="ctr"/>
                </a:tc>
                <a:tc>
                  <a:txBody>
                    <a:bodyPr/>
                    <a:lstStyle/>
                    <a:p>
                      <a:pPr algn="ctr"/>
                      <a:r>
                        <a:rPr lang="en-GB" sz="1600" dirty="0"/>
                        <a:t>200</a:t>
                      </a:r>
                    </a:p>
                  </a:txBody>
                  <a:tcPr anchor="ctr"/>
                </a:tc>
                <a:tc>
                  <a:txBody>
                    <a:bodyPr/>
                    <a:lstStyle/>
                    <a:p>
                      <a:pPr algn="ctr"/>
                      <a:r>
                        <a:rPr lang="en-GB" sz="1600" dirty="0"/>
                        <a:t>4</a:t>
                      </a:r>
                    </a:p>
                  </a:txBody>
                  <a:tcPr anchor="ctr"/>
                </a:tc>
                <a:tc>
                  <a:txBody>
                    <a:bodyPr/>
                    <a:lstStyle/>
                    <a:p>
                      <a:pPr algn="ctr"/>
                      <a:r>
                        <a:rPr lang="en-GB" sz="1600" dirty="0"/>
                        <a:t>&lt;8</a:t>
                      </a:r>
                    </a:p>
                  </a:txBody>
                  <a:tcPr anchor="ctr"/>
                </a:tc>
                <a:extLst>
                  <a:ext uri="{0D108BD9-81ED-4DB2-BD59-A6C34878D82A}">
                    <a16:rowId xmlns="" xmlns:a16="http://schemas.microsoft.com/office/drawing/2014/main" val="10004"/>
                  </a:ext>
                </a:extLst>
              </a:tr>
              <a:tr h="370840">
                <a:tc>
                  <a:txBody>
                    <a:bodyPr/>
                    <a:lstStyle/>
                    <a:p>
                      <a:r>
                        <a:rPr lang="en-GB" sz="1600" dirty="0"/>
                        <a:t>Total</a:t>
                      </a:r>
                    </a:p>
                  </a:txBody>
                  <a:tcPr/>
                </a:tc>
                <a:tc>
                  <a:txBody>
                    <a:bodyPr/>
                    <a:lstStyle/>
                    <a:p>
                      <a:pPr algn="ctr"/>
                      <a:r>
                        <a:rPr lang="en-GB" sz="1600" dirty="0"/>
                        <a:t>n/a</a:t>
                      </a:r>
                    </a:p>
                  </a:txBody>
                  <a:tcPr anchor="ctr"/>
                </a:tc>
                <a:tc>
                  <a:txBody>
                    <a:bodyPr/>
                    <a:lstStyle/>
                    <a:p>
                      <a:pPr algn="ctr"/>
                      <a:r>
                        <a:rPr lang="en-GB" sz="1600" dirty="0"/>
                        <a:t>600</a:t>
                      </a:r>
                    </a:p>
                  </a:txBody>
                  <a:tcPr anchor="ctr"/>
                </a:tc>
                <a:tc>
                  <a:txBody>
                    <a:bodyPr/>
                    <a:lstStyle/>
                    <a:p>
                      <a:pPr algn="ctr"/>
                      <a:r>
                        <a:rPr lang="en-GB" sz="1600" dirty="0"/>
                        <a:t>27</a:t>
                      </a:r>
                    </a:p>
                  </a:txBody>
                  <a:tcPr anchor="ctr"/>
                </a:tc>
                <a:tc>
                  <a:txBody>
                    <a:bodyPr/>
                    <a:lstStyle/>
                    <a:p>
                      <a:pPr algn="ctr"/>
                      <a:r>
                        <a:rPr lang="en-GB" sz="1600" dirty="0"/>
                        <a:t>36</a:t>
                      </a:r>
                    </a:p>
                  </a:txBody>
                  <a:tcPr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2595621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380"/>
            <a:ext cx="8229600" cy="1143000"/>
          </a:xfrm>
        </p:spPr>
        <p:txBody>
          <a:bodyPr/>
          <a:lstStyle/>
          <a:p>
            <a:pPr algn="ctr"/>
            <a:r>
              <a:rPr lang="en-GB" kern="0" dirty="0">
                <a:solidFill>
                  <a:srgbClr val="000000"/>
                </a:solidFill>
                <a:latin typeface="Arial" panose="020B0604020202020204" pitchFamily="34" charset="0"/>
                <a:ea typeface="+mj-ea"/>
                <a:cs typeface="Arial" panose="020B0604020202020204" pitchFamily="34" charset="0"/>
              </a:rPr>
              <a:t>Therapeutic Diets</a:t>
            </a:r>
            <a:endParaRPr lang="en-GB" dirty="0"/>
          </a:p>
        </p:txBody>
      </p:sp>
      <p:sp>
        <p:nvSpPr>
          <p:cNvPr id="3" name="Content Placeholder 2"/>
          <p:cNvSpPr>
            <a:spLocks noGrp="1"/>
          </p:cNvSpPr>
          <p:nvPr>
            <p:ph idx="1"/>
          </p:nvPr>
        </p:nvSpPr>
        <p:spPr>
          <a:xfrm>
            <a:off x="457200" y="1049607"/>
            <a:ext cx="8229600" cy="4600566"/>
          </a:xfrm>
        </p:spPr>
        <p:txBody>
          <a:bodyPr/>
          <a:lstStyle/>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Modified texture</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Finger foods</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Renal suitable</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Liver (decompensated)</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Food allergy</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Gluten free</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Low FODMAP (new)</a:t>
            </a:r>
          </a:p>
          <a:p>
            <a:pPr marL="342900" lvl="0" indent="-342900" defTabSz="914400" eaLnBrk="0" hangingPunct="0">
              <a:buFontTx/>
              <a:buChar char="•"/>
            </a:pPr>
            <a:r>
              <a:rPr lang="en-GB" sz="3000" kern="0" dirty="0">
                <a:solidFill>
                  <a:srgbClr val="000000"/>
                </a:solidFill>
                <a:latin typeface="Arial" panose="020B0604020202020204" pitchFamily="34" charset="0"/>
                <a:ea typeface="+mn-ea"/>
                <a:cs typeface="Arial" panose="020B0604020202020204" pitchFamily="34" charset="0"/>
              </a:rPr>
              <a:t>Neutropenic</a:t>
            </a:r>
            <a:endParaRPr lang="en-GB" sz="3000"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69</a:t>
            </a:fld>
            <a:endParaRPr lang="en-US" dirty="0"/>
          </a:p>
        </p:txBody>
      </p:sp>
    </p:spTree>
    <p:extLst>
      <p:ext uri="{BB962C8B-B14F-4D97-AF65-F5344CB8AC3E}">
        <p14:creationId xmlns:p14="http://schemas.microsoft.com/office/powerpoint/2010/main" val="3610851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3124"/>
            <a:ext cx="8229600" cy="988541"/>
          </a:xfrm>
        </p:spPr>
        <p:txBody>
          <a:bodyPr/>
          <a:lstStyle/>
          <a:p>
            <a:pPr algn="ctr"/>
            <a:r>
              <a:rPr lang="en-GB" sz="4000" dirty="0"/>
              <a:t>Discussion Points Included…</a:t>
            </a:r>
          </a:p>
        </p:txBody>
      </p:sp>
      <p:sp>
        <p:nvSpPr>
          <p:cNvPr id="3" name="Content Placeholder 2"/>
          <p:cNvSpPr>
            <a:spLocks noGrp="1"/>
          </p:cNvSpPr>
          <p:nvPr>
            <p:ph idx="1"/>
          </p:nvPr>
        </p:nvSpPr>
        <p:spPr>
          <a:xfrm>
            <a:off x="457200" y="1643449"/>
            <a:ext cx="8229600" cy="3949872"/>
          </a:xfrm>
        </p:spPr>
        <p:txBody>
          <a:bodyPr/>
          <a:lstStyle/>
          <a:p>
            <a:pPr marL="342900" indent="-342900">
              <a:buFont typeface="Arial" panose="020B0604020202020204" pitchFamily="34" charset="0"/>
              <a:buChar char="•"/>
            </a:pPr>
            <a:r>
              <a:rPr lang="en-GB" sz="2800" dirty="0"/>
              <a:t>The structure and format of the document</a:t>
            </a:r>
          </a:p>
          <a:p>
            <a:pPr marL="342900" indent="-342900">
              <a:buFont typeface="Arial" panose="020B0604020202020204" pitchFamily="34" charset="0"/>
              <a:buChar char="•"/>
            </a:pPr>
            <a:r>
              <a:rPr lang="en-GB" sz="2800" dirty="0"/>
              <a:t>How much information to include </a:t>
            </a:r>
          </a:p>
          <a:p>
            <a:pPr marL="342900" indent="-342900">
              <a:buFont typeface="Arial" panose="020B0604020202020204" pitchFamily="34" charset="0"/>
              <a:buChar char="•"/>
            </a:pPr>
            <a:r>
              <a:rPr lang="en-GB" sz="2800" dirty="0"/>
              <a:t>Provision of new chapter on staff and visitor catering</a:t>
            </a:r>
          </a:p>
          <a:p>
            <a:pPr marL="342900" indent="-342900">
              <a:buFont typeface="Arial" panose="020B0604020202020204" pitchFamily="34" charset="0"/>
              <a:buChar char="•"/>
            </a:pPr>
            <a:r>
              <a:rPr lang="en-GB" sz="2800" dirty="0"/>
              <a:t>Format and content of therapeutic diet chapter</a:t>
            </a:r>
          </a:p>
          <a:p>
            <a:pPr marL="342900" indent="-342900">
              <a:buFont typeface="Arial" panose="020B0604020202020204" pitchFamily="34" charset="0"/>
              <a:buChar char="•"/>
            </a:pPr>
            <a:r>
              <a:rPr lang="en-GB" sz="2800" dirty="0"/>
              <a:t>Energy targets</a:t>
            </a:r>
          </a:p>
          <a:p>
            <a:pPr marL="342900" indent="-342900">
              <a:buFont typeface="Arial" panose="020B0604020202020204" pitchFamily="34" charset="0"/>
              <a:buChar char="•"/>
            </a:pPr>
            <a:r>
              <a:rPr lang="en-GB" sz="2800" dirty="0"/>
              <a:t>Healthier eating coding criteria </a:t>
            </a:r>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7</a:t>
            </a:fld>
            <a:endParaRPr lang="en-US" dirty="0"/>
          </a:p>
        </p:txBody>
      </p:sp>
    </p:spTree>
    <p:extLst>
      <p:ext uri="{BB962C8B-B14F-4D97-AF65-F5344CB8AC3E}">
        <p14:creationId xmlns:p14="http://schemas.microsoft.com/office/powerpoint/2010/main" val="19268519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43000"/>
          </a:xfrm>
        </p:spPr>
        <p:txBody>
          <a:bodyPr/>
          <a:lstStyle/>
          <a:p>
            <a:pPr algn="ctr"/>
            <a:r>
              <a:rPr lang="en-GB" kern="0" dirty="0">
                <a:solidFill>
                  <a:srgbClr val="000000"/>
                </a:solidFill>
                <a:latin typeface="Arial" panose="020B0604020202020204" pitchFamily="34" charset="0"/>
                <a:ea typeface="+mj-ea"/>
                <a:cs typeface="Arial" panose="020B0604020202020204" pitchFamily="34" charset="0"/>
              </a:rPr>
              <a:t>Patient Groups</a:t>
            </a:r>
            <a:endParaRPr lang="en-GB" dirty="0"/>
          </a:p>
        </p:txBody>
      </p:sp>
      <p:sp>
        <p:nvSpPr>
          <p:cNvPr id="3" name="Content Placeholder 2"/>
          <p:cNvSpPr>
            <a:spLocks noGrp="1"/>
          </p:cNvSpPr>
          <p:nvPr>
            <p:ph idx="1"/>
          </p:nvPr>
        </p:nvSpPr>
        <p:spPr>
          <a:xfrm>
            <a:off x="457200" y="1331913"/>
            <a:ext cx="8229600" cy="4318260"/>
          </a:xfrm>
        </p:spPr>
        <p:txBody>
          <a:bodyPr/>
          <a:lstStyle/>
          <a:p>
            <a:pPr marL="342900" lvl="0" indent="-342900" defTabSz="914400" eaLnBrk="0" hangingPunct="0">
              <a:buFontTx/>
              <a:buChar char="•"/>
            </a:pPr>
            <a:r>
              <a:rPr lang="en-GB" sz="3200" kern="0" dirty="0">
                <a:solidFill>
                  <a:srgbClr val="000000"/>
                </a:solidFill>
                <a:latin typeface="Arial" panose="020B0604020202020204" pitchFamily="34" charset="0"/>
                <a:ea typeface="+mn-ea"/>
                <a:cs typeface="Arial" panose="020B0604020202020204" pitchFamily="34" charset="0"/>
              </a:rPr>
              <a:t>Children</a:t>
            </a:r>
          </a:p>
          <a:p>
            <a:pPr marL="342900" lvl="0" indent="-342900" defTabSz="914400" eaLnBrk="0" hangingPunct="0">
              <a:buFontTx/>
              <a:buChar char="•"/>
            </a:pPr>
            <a:r>
              <a:rPr lang="en-GB" sz="3200" kern="0" dirty="0">
                <a:solidFill>
                  <a:srgbClr val="000000"/>
                </a:solidFill>
                <a:latin typeface="Arial" panose="020B0604020202020204" pitchFamily="34" charset="0"/>
                <a:ea typeface="+mn-ea"/>
                <a:cs typeface="Arial" panose="020B0604020202020204" pitchFamily="34" charset="0"/>
              </a:rPr>
              <a:t>Critical illness (new)</a:t>
            </a:r>
          </a:p>
          <a:p>
            <a:pPr marL="342900" lvl="0" indent="-342900" defTabSz="914400" eaLnBrk="0" hangingPunct="0">
              <a:buFontTx/>
              <a:buChar char="•"/>
            </a:pPr>
            <a:r>
              <a:rPr lang="en-GB" sz="3200" kern="0" dirty="0">
                <a:solidFill>
                  <a:srgbClr val="000000"/>
                </a:solidFill>
                <a:latin typeface="Arial" panose="020B0604020202020204" pitchFamily="34" charset="0"/>
                <a:ea typeface="+mn-ea"/>
                <a:cs typeface="Arial" panose="020B0604020202020204" pitchFamily="34" charset="0"/>
              </a:rPr>
              <a:t>Obesity</a:t>
            </a:r>
          </a:p>
          <a:p>
            <a:pPr marL="342900" lvl="0" indent="-342900" defTabSz="914400" eaLnBrk="0" hangingPunct="0">
              <a:buFontTx/>
              <a:buChar char="•"/>
            </a:pPr>
            <a:r>
              <a:rPr lang="en-GB" sz="3200" kern="0" dirty="0">
                <a:solidFill>
                  <a:srgbClr val="000000"/>
                </a:solidFill>
                <a:latin typeface="Arial" panose="020B0604020202020204" pitchFamily="34" charset="0"/>
                <a:ea typeface="+mn-ea"/>
                <a:cs typeface="Arial" panose="020B0604020202020204" pitchFamily="34" charset="0"/>
              </a:rPr>
              <a:t>Older people</a:t>
            </a:r>
          </a:p>
          <a:p>
            <a:pPr marL="342900" lvl="0" indent="-342900" defTabSz="914400" eaLnBrk="0" hangingPunct="0">
              <a:buFontTx/>
              <a:buChar char="•"/>
            </a:pPr>
            <a:r>
              <a:rPr lang="en-GB" sz="3200" kern="0" dirty="0">
                <a:solidFill>
                  <a:srgbClr val="000000"/>
                </a:solidFill>
                <a:latin typeface="Arial" panose="020B0604020202020204" pitchFamily="34" charset="0"/>
                <a:ea typeface="+mn-ea"/>
                <a:cs typeface="Arial" panose="020B0604020202020204" pitchFamily="34" charset="0"/>
              </a:rPr>
              <a:t>Dementia/cognitive impairment (new)</a:t>
            </a:r>
          </a:p>
          <a:p>
            <a:pPr marL="342900" lvl="0" indent="-342900" defTabSz="914400" eaLnBrk="0" hangingPunct="0">
              <a:buFontTx/>
              <a:buChar char="•"/>
            </a:pPr>
            <a:r>
              <a:rPr lang="en-GB" sz="3200" kern="0" dirty="0">
                <a:solidFill>
                  <a:srgbClr val="000000"/>
                </a:solidFill>
                <a:latin typeface="Arial" panose="020B0604020202020204" pitchFamily="34" charset="0"/>
                <a:ea typeface="+mn-ea"/>
                <a:cs typeface="Arial" panose="020B0604020202020204" pitchFamily="34" charset="0"/>
              </a:rPr>
              <a:t>Cancer</a:t>
            </a:r>
          </a:p>
          <a:p>
            <a:pPr marL="342900" lvl="0" indent="-342900" defTabSz="914400" eaLnBrk="0" hangingPunct="0">
              <a:buFontTx/>
              <a:buChar char="•"/>
            </a:pPr>
            <a:r>
              <a:rPr lang="en-GB" sz="3200" kern="0" dirty="0">
                <a:solidFill>
                  <a:srgbClr val="000000"/>
                </a:solidFill>
                <a:latin typeface="Arial" panose="020B0604020202020204" pitchFamily="34" charset="0"/>
                <a:ea typeface="+mn-ea"/>
                <a:cs typeface="Arial" panose="020B0604020202020204" pitchFamily="34" charset="0"/>
              </a:rPr>
              <a:t>Mental Health</a:t>
            </a:r>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70</a:t>
            </a:fld>
            <a:endParaRPr lang="en-US" dirty="0"/>
          </a:p>
        </p:txBody>
      </p:sp>
    </p:spTree>
    <p:extLst>
      <p:ext uri="{BB962C8B-B14F-4D97-AF65-F5344CB8AC3E}">
        <p14:creationId xmlns:p14="http://schemas.microsoft.com/office/powerpoint/2010/main" val="22137720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800"/>
            <a:ext cx="8229600" cy="1143000"/>
          </a:xfrm>
        </p:spPr>
        <p:txBody>
          <a:bodyPr/>
          <a:lstStyle/>
          <a:p>
            <a:r>
              <a:rPr lang="en-GB" dirty="0"/>
              <a:t>Children</a:t>
            </a:r>
          </a:p>
        </p:txBody>
      </p:sp>
      <p:sp>
        <p:nvSpPr>
          <p:cNvPr id="3" name="Content Placeholder 2"/>
          <p:cNvSpPr>
            <a:spLocks noGrp="1"/>
          </p:cNvSpPr>
          <p:nvPr>
            <p:ph idx="1"/>
          </p:nvPr>
        </p:nvSpPr>
        <p:spPr>
          <a:xfrm>
            <a:off x="457200" y="1574800"/>
            <a:ext cx="8229600" cy="3690937"/>
          </a:xfrm>
        </p:spPr>
        <p:txBody>
          <a:bodyPr/>
          <a:lstStyle/>
          <a:p>
            <a:pPr marL="342900" indent="-342900">
              <a:buFont typeface="Arial" panose="020B0604020202020204" pitchFamily="34" charset="0"/>
              <a:buChar char="•"/>
            </a:pPr>
            <a:r>
              <a:rPr lang="en-GB" dirty="0"/>
              <a:t>‘nutritionally well’ and ‘nutritionally vulnerable’ </a:t>
            </a:r>
          </a:p>
          <a:p>
            <a:pPr marL="342900" indent="-342900">
              <a:buFont typeface="Arial" panose="020B0604020202020204" pitchFamily="34" charset="0"/>
              <a:buChar char="•"/>
            </a:pPr>
            <a:r>
              <a:rPr lang="en-GB" dirty="0"/>
              <a:t>menus must cater to both</a:t>
            </a:r>
          </a:p>
          <a:p>
            <a:endParaRPr lang="en-GB" sz="1800" dirty="0"/>
          </a:p>
          <a:p>
            <a:r>
              <a:rPr lang="en-GB" dirty="0"/>
              <a:t>Must ensure that all children and young people admitted to hospital:</a:t>
            </a:r>
          </a:p>
          <a:p>
            <a:r>
              <a:rPr lang="en-GB" dirty="0"/>
              <a:t>• have options available to allow them to eat a well-balanced diet of healthy food, as outlined by national guidelines</a:t>
            </a:r>
          </a:p>
          <a:p>
            <a:r>
              <a:rPr lang="en-GB" dirty="0"/>
              <a:t>• have available sufficient food of good quality to meet their nutritional requirements</a:t>
            </a:r>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71</a:t>
            </a:fld>
            <a:endParaRPr lang="en-US" dirty="0"/>
          </a:p>
        </p:txBody>
      </p:sp>
    </p:spTree>
    <p:extLst>
      <p:ext uri="{BB962C8B-B14F-4D97-AF65-F5344CB8AC3E}">
        <p14:creationId xmlns:p14="http://schemas.microsoft.com/office/powerpoint/2010/main" val="8465269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0" y="603780"/>
            <a:ext cx="8229600" cy="5094287"/>
          </a:xfrm>
        </p:spPr>
        <p:txBody>
          <a:bodyPr/>
          <a:lstStyle/>
          <a:p>
            <a:r>
              <a:rPr lang="en-GB" sz="2000" dirty="0"/>
              <a:t>Table 11.9 Nutrient Provision Guidelines for Children</a:t>
            </a:r>
          </a:p>
          <a:p>
            <a:endParaRPr lang="en-GB" dirty="0"/>
          </a:p>
          <a:p>
            <a:endParaRPr lang="en-GB" dirty="0"/>
          </a:p>
          <a:p>
            <a:endParaRPr lang="en-GB" dirty="0"/>
          </a:p>
          <a:p>
            <a:endParaRPr lang="en-GB" sz="1800" dirty="0"/>
          </a:p>
          <a:p>
            <a:r>
              <a:rPr lang="en-GB" sz="2000" dirty="0"/>
              <a:t>Table 11.10 Guidelines for Nutritionally Well Children (Main Meal)</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72</a:t>
            </a:fld>
            <a:endParaRPr lang="en-US" dirty="0"/>
          </a:p>
        </p:txBody>
      </p:sp>
      <p:graphicFrame>
        <p:nvGraphicFramePr>
          <p:cNvPr id="5" name="Table 4"/>
          <p:cNvGraphicFramePr>
            <a:graphicFrameLocks noGrp="1"/>
          </p:cNvGraphicFramePr>
          <p:nvPr>
            <p:extLst/>
          </p:nvPr>
        </p:nvGraphicFramePr>
        <p:xfrm>
          <a:off x="643467" y="1041400"/>
          <a:ext cx="7272865" cy="1483360"/>
        </p:xfrm>
        <a:graphic>
          <a:graphicData uri="http://schemas.openxmlformats.org/drawingml/2006/table">
            <a:tbl>
              <a:tblPr firstRow="1" bandRow="1">
                <a:tableStyleId>{F5AB1C69-6EDB-4FF4-983F-18BD219EF322}</a:tableStyleId>
              </a:tblPr>
              <a:tblGrid>
                <a:gridCol w="1820333">
                  <a:extLst>
                    <a:ext uri="{9D8B030D-6E8A-4147-A177-3AD203B41FA5}">
                      <a16:colId xmlns="" xmlns:a16="http://schemas.microsoft.com/office/drawing/2014/main" val="20000"/>
                    </a:ext>
                  </a:extLst>
                </a:gridCol>
                <a:gridCol w="1337733">
                  <a:extLst>
                    <a:ext uri="{9D8B030D-6E8A-4147-A177-3AD203B41FA5}">
                      <a16:colId xmlns="" xmlns:a16="http://schemas.microsoft.com/office/drawing/2014/main" val="20001"/>
                    </a:ext>
                  </a:extLst>
                </a:gridCol>
                <a:gridCol w="1058333">
                  <a:extLst>
                    <a:ext uri="{9D8B030D-6E8A-4147-A177-3AD203B41FA5}">
                      <a16:colId xmlns="" xmlns:a16="http://schemas.microsoft.com/office/drawing/2014/main" val="20002"/>
                    </a:ext>
                  </a:extLst>
                </a:gridCol>
                <a:gridCol w="1820334">
                  <a:extLst>
                    <a:ext uri="{9D8B030D-6E8A-4147-A177-3AD203B41FA5}">
                      <a16:colId xmlns="" xmlns:a16="http://schemas.microsoft.com/office/drawing/2014/main" val="20003"/>
                    </a:ext>
                  </a:extLst>
                </a:gridCol>
                <a:gridCol w="1236132">
                  <a:extLst>
                    <a:ext uri="{9D8B030D-6E8A-4147-A177-3AD203B41FA5}">
                      <a16:colId xmlns="" xmlns:a16="http://schemas.microsoft.com/office/drawing/2014/main" val="20004"/>
                    </a:ext>
                  </a:extLst>
                </a:gridCol>
              </a:tblGrid>
              <a:tr h="370840">
                <a:tc>
                  <a:txBody>
                    <a:bodyPr/>
                    <a:lstStyle/>
                    <a:p>
                      <a:endParaRPr lang="en-GB" dirty="0"/>
                    </a:p>
                  </a:txBody>
                  <a:tcPr/>
                </a:tc>
                <a:tc>
                  <a:txBody>
                    <a:bodyPr/>
                    <a:lstStyle/>
                    <a:p>
                      <a:pPr algn="ctr"/>
                      <a:r>
                        <a:rPr lang="en-GB" sz="1600" dirty="0"/>
                        <a:t>Breakfast</a:t>
                      </a:r>
                    </a:p>
                  </a:txBody>
                  <a:tcPr anchor="ctr"/>
                </a:tc>
                <a:tc>
                  <a:txBody>
                    <a:bodyPr/>
                    <a:lstStyle/>
                    <a:p>
                      <a:pPr algn="ctr"/>
                      <a:r>
                        <a:rPr lang="en-GB" sz="1600" dirty="0"/>
                        <a:t>Lunch</a:t>
                      </a:r>
                    </a:p>
                  </a:txBody>
                  <a:tcPr anchor="ctr"/>
                </a:tc>
                <a:tc>
                  <a:txBody>
                    <a:bodyPr/>
                    <a:lstStyle/>
                    <a:p>
                      <a:pPr algn="ctr"/>
                      <a:r>
                        <a:rPr lang="en-GB" sz="1600" dirty="0"/>
                        <a:t>Snacks &amp; Drinks</a:t>
                      </a:r>
                    </a:p>
                  </a:txBody>
                  <a:tcPr anchor="ctr"/>
                </a:tc>
                <a:tc>
                  <a:txBody>
                    <a:bodyPr/>
                    <a:lstStyle/>
                    <a:p>
                      <a:pPr algn="ctr"/>
                      <a:r>
                        <a:rPr lang="en-GB" sz="1600" dirty="0"/>
                        <a:t>Supper</a:t>
                      </a:r>
                    </a:p>
                  </a:txBody>
                  <a:tcPr anchor="ctr"/>
                </a:tc>
                <a:extLst>
                  <a:ext uri="{0D108BD9-81ED-4DB2-BD59-A6C34878D82A}">
                    <a16:rowId xmlns="" xmlns:a16="http://schemas.microsoft.com/office/drawing/2014/main" val="10000"/>
                  </a:ext>
                </a:extLst>
              </a:tr>
              <a:tr h="370840">
                <a:tc>
                  <a:txBody>
                    <a:bodyPr/>
                    <a:lstStyle/>
                    <a:p>
                      <a:r>
                        <a:rPr lang="en-GB" sz="1600" dirty="0"/>
                        <a:t>Energy % EAR</a:t>
                      </a:r>
                    </a:p>
                  </a:txBody>
                  <a:tcPr/>
                </a:tc>
                <a:tc>
                  <a:txBody>
                    <a:bodyPr/>
                    <a:lstStyle/>
                    <a:p>
                      <a:pPr algn="ctr"/>
                      <a:r>
                        <a:rPr lang="en-GB" sz="1600" dirty="0"/>
                        <a:t>20%</a:t>
                      </a:r>
                    </a:p>
                  </a:txBody>
                  <a:tcPr anchor="ctr"/>
                </a:tc>
                <a:tc>
                  <a:txBody>
                    <a:bodyPr/>
                    <a:lstStyle/>
                    <a:p>
                      <a:pPr algn="ctr"/>
                      <a:r>
                        <a:rPr lang="en-GB" sz="1600" dirty="0"/>
                        <a:t>30%</a:t>
                      </a:r>
                    </a:p>
                  </a:txBody>
                  <a:tcPr anchor="ctr"/>
                </a:tc>
                <a:tc>
                  <a:txBody>
                    <a:bodyPr/>
                    <a:lstStyle/>
                    <a:p>
                      <a:pPr algn="ctr"/>
                      <a:r>
                        <a:rPr lang="en-GB" sz="1600" dirty="0"/>
                        <a:t>20%</a:t>
                      </a:r>
                    </a:p>
                  </a:txBody>
                  <a:tcPr anchor="ctr"/>
                </a:tc>
                <a:tc>
                  <a:txBody>
                    <a:bodyPr/>
                    <a:lstStyle/>
                    <a:p>
                      <a:pPr algn="ctr"/>
                      <a:r>
                        <a:rPr lang="en-GB" sz="1600" dirty="0"/>
                        <a:t>30%</a:t>
                      </a:r>
                    </a:p>
                  </a:txBody>
                  <a:tcPr anchor="ctr"/>
                </a:tc>
                <a:extLst>
                  <a:ext uri="{0D108BD9-81ED-4DB2-BD59-A6C34878D82A}">
                    <a16:rowId xmlns="" xmlns:a16="http://schemas.microsoft.com/office/drawing/2014/main" val="10001"/>
                  </a:ext>
                </a:extLst>
              </a:tr>
              <a:tr h="370840">
                <a:tc>
                  <a:txBody>
                    <a:bodyPr/>
                    <a:lstStyle/>
                    <a:p>
                      <a:r>
                        <a:rPr lang="en-GB" sz="1600" dirty="0"/>
                        <a:t>Protein % RNI</a:t>
                      </a:r>
                    </a:p>
                  </a:txBody>
                  <a:tcPr/>
                </a:tc>
                <a:tc>
                  <a:txBody>
                    <a:bodyPr/>
                    <a:lstStyle/>
                    <a:p>
                      <a:pPr algn="ctr"/>
                      <a:r>
                        <a:rPr lang="en-GB" sz="1600" dirty="0"/>
                        <a:t>20%</a:t>
                      </a:r>
                    </a:p>
                  </a:txBody>
                  <a:tcPr anchor="ctr"/>
                </a:tc>
                <a:tc>
                  <a:txBody>
                    <a:bodyPr/>
                    <a:lstStyle/>
                    <a:p>
                      <a:pPr algn="ctr"/>
                      <a:r>
                        <a:rPr lang="en-GB" sz="1600" dirty="0"/>
                        <a:t>30%</a:t>
                      </a:r>
                    </a:p>
                  </a:txBody>
                  <a:tcPr anchor="ctr"/>
                </a:tc>
                <a:tc>
                  <a:txBody>
                    <a:bodyPr/>
                    <a:lstStyle/>
                    <a:p>
                      <a:pPr algn="ctr"/>
                      <a:r>
                        <a:rPr lang="en-GB" sz="1600" dirty="0"/>
                        <a:t>20%</a:t>
                      </a:r>
                    </a:p>
                  </a:txBody>
                  <a:tcPr anchor="ctr"/>
                </a:tc>
                <a:tc>
                  <a:txBody>
                    <a:bodyPr/>
                    <a:lstStyle/>
                    <a:p>
                      <a:pPr algn="ctr"/>
                      <a:r>
                        <a:rPr lang="en-GB" sz="1600" dirty="0"/>
                        <a:t>30%</a:t>
                      </a:r>
                    </a:p>
                  </a:txBody>
                  <a:tcPr anchor="ctr"/>
                </a:tc>
                <a:extLst>
                  <a:ext uri="{0D108BD9-81ED-4DB2-BD59-A6C34878D82A}">
                    <a16:rowId xmlns="" xmlns:a16="http://schemas.microsoft.com/office/drawing/2014/main" val="10002"/>
                  </a:ext>
                </a:extLst>
              </a:tr>
              <a:tr h="370840">
                <a:tc>
                  <a:txBody>
                    <a:bodyPr/>
                    <a:lstStyle/>
                    <a:p>
                      <a:r>
                        <a:rPr lang="en-GB" sz="1600" dirty="0"/>
                        <a:t>Salt % SACN</a:t>
                      </a:r>
                    </a:p>
                  </a:txBody>
                  <a:tcPr/>
                </a:tc>
                <a:tc>
                  <a:txBody>
                    <a:bodyPr/>
                    <a:lstStyle/>
                    <a:p>
                      <a:pPr algn="ctr"/>
                      <a:r>
                        <a:rPr lang="en-GB" sz="1600" dirty="0"/>
                        <a:t>20%</a:t>
                      </a:r>
                    </a:p>
                  </a:txBody>
                  <a:tcPr anchor="ctr"/>
                </a:tc>
                <a:tc>
                  <a:txBody>
                    <a:bodyPr/>
                    <a:lstStyle/>
                    <a:p>
                      <a:pPr algn="ctr"/>
                      <a:r>
                        <a:rPr lang="en-GB" sz="1600" dirty="0"/>
                        <a:t>30%</a:t>
                      </a:r>
                    </a:p>
                  </a:txBody>
                  <a:tcPr anchor="ctr"/>
                </a:tc>
                <a:tc>
                  <a:txBody>
                    <a:bodyPr/>
                    <a:lstStyle/>
                    <a:p>
                      <a:pPr algn="ctr"/>
                      <a:r>
                        <a:rPr lang="en-GB" sz="1600" dirty="0"/>
                        <a:t>20%</a:t>
                      </a:r>
                    </a:p>
                  </a:txBody>
                  <a:tcPr anchor="ctr"/>
                </a:tc>
                <a:tc>
                  <a:txBody>
                    <a:bodyPr/>
                    <a:lstStyle/>
                    <a:p>
                      <a:pPr algn="ctr"/>
                      <a:r>
                        <a:rPr lang="en-GB" sz="1600" dirty="0"/>
                        <a:t>30%</a:t>
                      </a:r>
                    </a:p>
                  </a:txBody>
                  <a:tcPr anchor="ctr"/>
                </a:tc>
                <a:extLst>
                  <a:ext uri="{0D108BD9-81ED-4DB2-BD59-A6C34878D82A}">
                    <a16:rowId xmlns="" xmlns:a16="http://schemas.microsoft.com/office/drawing/2014/main" val="10003"/>
                  </a:ext>
                </a:extLst>
              </a:tr>
            </a:tbl>
          </a:graphicData>
        </a:graphic>
      </p:graphicFrame>
      <p:graphicFrame>
        <p:nvGraphicFramePr>
          <p:cNvPr id="6" name="Table 5"/>
          <p:cNvGraphicFramePr>
            <a:graphicFrameLocks noGrp="1"/>
          </p:cNvGraphicFramePr>
          <p:nvPr>
            <p:extLst/>
          </p:nvPr>
        </p:nvGraphicFramePr>
        <p:xfrm>
          <a:off x="643464" y="3027151"/>
          <a:ext cx="7272870" cy="2966720"/>
        </p:xfrm>
        <a:graphic>
          <a:graphicData uri="http://schemas.openxmlformats.org/drawingml/2006/table">
            <a:tbl>
              <a:tblPr firstRow="1" bandRow="1">
                <a:tableStyleId>{F5AB1C69-6EDB-4FF4-983F-18BD219EF322}</a:tableStyleId>
              </a:tblPr>
              <a:tblGrid>
                <a:gridCol w="1600203">
                  <a:extLst>
                    <a:ext uri="{9D8B030D-6E8A-4147-A177-3AD203B41FA5}">
                      <a16:colId xmlns="" xmlns:a16="http://schemas.microsoft.com/office/drawing/2014/main" val="20000"/>
                    </a:ext>
                  </a:extLst>
                </a:gridCol>
                <a:gridCol w="1397000">
                  <a:extLst>
                    <a:ext uri="{9D8B030D-6E8A-4147-A177-3AD203B41FA5}">
                      <a16:colId xmlns="" xmlns:a16="http://schemas.microsoft.com/office/drawing/2014/main" val="20001"/>
                    </a:ext>
                  </a:extLst>
                </a:gridCol>
                <a:gridCol w="1366519">
                  <a:extLst>
                    <a:ext uri="{9D8B030D-6E8A-4147-A177-3AD203B41FA5}">
                      <a16:colId xmlns="" xmlns:a16="http://schemas.microsoft.com/office/drawing/2014/main" val="20002"/>
                    </a:ext>
                  </a:extLst>
                </a:gridCol>
                <a:gridCol w="1454574">
                  <a:extLst>
                    <a:ext uri="{9D8B030D-6E8A-4147-A177-3AD203B41FA5}">
                      <a16:colId xmlns="" xmlns:a16="http://schemas.microsoft.com/office/drawing/2014/main" val="20003"/>
                    </a:ext>
                  </a:extLst>
                </a:gridCol>
                <a:gridCol w="1454574">
                  <a:extLst>
                    <a:ext uri="{9D8B030D-6E8A-4147-A177-3AD203B41FA5}">
                      <a16:colId xmlns="" xmlns:a16="http://schemas.microsoft.com/office/drawing/2014/main" val="20004"/>
                    </a:ext>
                  </a:extLst>
                </a:gridCol>
              </a:tblGrid>
              <a:tr h="370840">
                <a:tc>
                  <a:txBody>
                    <a:bodyPr/>
                    <a:lstStyle/>
                    <a:p>
                      <a:r>
                        <a:rPr lang="en-GB" sz="1600" dirty="0"/>
                        <a:t>Gender</a:t>
                      </a:r>
                    </a:p>
                  </a:txBody>
                  <a:tcPr/>
                </a:tc>
                <a:tc>
                  <a:txBody>
                    <a:bodyPr/>
                    <a:lstStyle/>
                    <a:p>
                      <a:r>
                        <a:rPr lang="en-GB" sz="1600" dirty="0"/>
                        <a:t>Mixed (Ave)</a:t>
                      </a:r>
                    </a:p>
                  </a:txBody>
                  <a:tcPr/>
                </a:tc>
                <a:tc>
                  <a:txBody>
                    <a:bodyPr/>
                    <a:lstStyle/>
                    <a:p>
                      <a:r>
                        <a:rPr lang="en-GB" sz="1600" dirty="0"/>
                        <a:t>Mixed (Ave)</a:t>
                      </a:r>
                    </a:p>
                  </a:txBody>
                  <a:tcPr/>
                </a:tc>
                <a:tc>
                  <a:txBody>
                    <a:bodyPr/>
                    <a:lstStyle/>
                    <a:p>
                      <a:r>
                        <a:rPr lang="en-GB" sz="1600" dirty="0"/>
                        <a:t>Mixed</a:t>
                      </a:r>
                      <a:r>
                        <a:rPr lang="en-GB" sz="1600" baseline="0" dirty="0"/>
                        <a:t> (Ave)</a:t>
                      </a:r>
                      <a:endParaRPr lang="en-GB" sz="1600" dirty="0"/>
                    </a:p>
                  </a:txBody>
                  <a:tcPr/>
                </a:tc>
                <a:tc>
                  <a:txBody>
                    <a:bodyPr/>
                    <a:lstStyle/>
                    <a:p>
                      <a:r>
                        <a:rPr lang="en-GB" sz="1600" dirty="0"/>
                        <a:t>Mixed (Ave)</a:t>
                      </a:r>
                    </a:p>
                  </a:txBody>
                  <a:tcPr/>
                </a:tc>
                <a:extLst>
                  <a:ext uri="{0D108BD9-81ED-4DB2-BD59-A6C34878D82A}">
                    <a16:rowId xmlns="" xmlns:a16="http://schemas.microsoft.com/office/drawing/2014/main" val="10000"/>
                  </a:ext>
                </a:extLst>
              </a:tr>
              <a:tr h="370840">
                <a:tc>
                  <a:txBody>
                    <a:bodyPr/>
                    <a:lstStyle/>
                    <a:p>
                      <a:r>
                        <a:rPr lang="en-GB" sz="1600" dirty="0"/>
                        <a:t>Age</a:t>
                      </a:r>
                    </a:p>
                  </a:txBody>
                  <a:tcPr/>
                </a:tc>
                <a:tc>
                  <a:txBody>
                    <a:bodyPr/>
                    <a:lstStyle/>
                    <a:p>
                      <a:pPr algn="ctr"/>
                      <a:r>
                        <a:rPr lang="en-GB" sz="1600" dirty="0"/>
                        <a:t>4-6 years</a:t>
                      </a:r>
                    </a:p>
                  </a:txBody>
                  <a:tcPr anchor="ctr"/>
                </a:tc>
                <a:tc>
                  <a:txBody>
                    <a:bodyPr/>
                    <a:lstStyle/>
                    <a:p>
                      <a:pPr algn="ctr"/>
                      <a:r>
                        <a:rPr lang="en-GB" sz="1600" dirty="0"/>
                        <a:t>7-10 years</a:t>
                      </a:r>
                    </a:p>
                  </a:txBody>
                  <a:tcPr anchor="ctr"/>
                </a:tc>
                <a:tc>
                  <a:txBody>
                    <a:bodyPr/>
                    <a:lstStyle/>
                    <a:p>
                      <a:pPr algn="ctr"/>
                      <a:r>
                        <a:rPr lang="en-GB" sz="1600" dirty="0"/>
                        <a:t>11-14 years</a:t>
                      </a:r>
                    </a:p>
                  </a:txBody>
                  <a:tcPr anchor="ctr"/>
                </a:tc>
                <a:tc>
                  <a:txBody>
                    <a:bodyPr/>
                    <a:lstStyle/>
                    <a:p>
                      <a:pPr algn="ctr"/>
                      <a:r>
                        <a:rPr lang="en-GB" sz="1600" dirty="0"/>
                        <a:t>15-18 years</a:t>
                      </a:r>
                    </a:p>
                  </a:txBody>
                  <a:tcPr anchor="ctr"/>
                </a:tc>
                <a:extLst>
                  <a:ext uri="{0D108BD9-81ED-4DB2-BD59-A6C34878D82A}">
                    <a16:rowId xmlns="" xmlns:a16="http://schemas.microsoft.com/office/drawing/2014/main" val="10001"/>
                  </a:ext>
                </a:extLst>
              </a:tr>
              <a:tr h="370840">
                <a:tc>
                  <a:txBody>
                    <a:bodyPr/>
                    <a:lstStyle/>
                    <a:p>
                      <a:r>
                        <a:rPr lang="en-GB" sz="1600" dirty="0"/>
                        <a:t>Energy (kcal)</a:t>
                      </a:r>
                    </a:p>
                  </a:txBody>
                  <a:tcPr/>
                </a:tc>
                <a:tc>
                  <a:txBody>
                    <a:bodyPr/>
                    <a:lstStyle/>
                    <a:p>
                      <a:pPr algn="ctr"/>
                      <a:r>
                        <a:rPr lang="en-GB" sz="1600" dirty="0"/>
                        <a:t>429</a:t>
                      </a:r>
                    </a:p>
                  </a:txBody>
                  <a:tcPr anchor="ctr"/>
                </a:tc>
                <a:tc>
                  <a:txBody>
                    <a:bodyPr/>
                    <a:lstStyle/>
                    <a:p>
                      <a:pPr algn="ctr"/>
                      <a:r>
                        <a:rPr lang="en-GB" sz="1600" dirty="0"/>
                        <a:t>528</a:t>
                      </a:r>
                    </a:p>
                  </a:txBody>
                  <a:tcPr anchor="ctr"/>
                </a:tc>
                <a:tc>
                  <a:txBody>
                    <a:bodyPr/>
                    <a:lstStyle/>
                    <a:p>
                      <a:pPr algn="ctr"/>
                      <a:r>
                        <a:rPr lang="en-GB" sz="1600" dirty="0"/>
                        <a:t>675</a:t>
                      </a:r>
                    </a:p>
                  </a:txBody>
                  <a:tcPr anchor="ctr"/>
                </a:tc>
                <a:tc>
                  <a:txBody>
                    <a:bodyPr/>
                    <a:lstStyle/>
                    <a:p>
                      <a:pPr algn="ctr"/>
                      <a:r>
                        <a:rPr lang="en-GB" sz="1600" dirty="0"/>
                        <a:t>675</a:t>
                      </a:r>
                    </a:p>
                  </a:txBody>
                  <a:tcPr anchor="ctr"/>
                </a:tc>
                <a:extLst>
                  <a:ext uri="{0D108BD9-81ED-4DB2-BD59-A6C34878D82A}">
                    <a16:rowId xmlns="" xmlns:a16="http://schemas.microsoft.com/office/drawing/2014/main" val="10002"/>
                  </a:ext>
                </a:extLst>
              </a:tr>
              <a:tr h="370840">
                <a:tc>
                  <a:txBody>
                    <a:bodyPr/>
                    <a:lstStyle/>
                    <a:p>
                      <a:r>
                        <a:rPr lang="en-GB" sz="1600" dirty="0"/>
                        <a:t>Fat (g)</a:t>
                      </a:r>
                    </a:p>
                  </a:txBody>
                  <a:tcPr/>
                </a:tc>
                <a:tc>
                  <a:txBody>
                    <a:bodyPr/>
                    <a:lstStyle/>
                    <a:p>
                      <a:pPr algn="ctr"/>
                      <a:r>
                        <a:rPr lang="en-GB" sz="1600" dirty="0"/>
                        <a:t>17</a:t>
                      </a:r>
                    </a:p>
                  </a:txBody>
                  <a:tcPr anchor="ctr"/>
                </a:tc>
                <a:tc>
                  <a:txBody>
                    <a:bodyPr/>
                    <a:lstStyle/>
                    <a:p>
                      <a:pPr algn="ctr"/>
                      <a:r>
                        <a:rPr lang="en-GB" sz="1600" dirty="0"/>
                        <a:t>21</a:t>
                      </a:r>
                    </a:p>
                  </a:txBody>
                  <a:tcPr anchor="ctr"/>
                </a:tc>
                <a:tc>
                  <a:txBody>
                    <a:bodyPr/>
                    <a:lstStyle/>
                    <a:p>
                      <a:pPr algn="ctr"/>
                      <a:r>
                        <a:rPr lang="en-GB" sz="1600" dirty="0"/>
                        <a:t>26</a:t>
                      </a:r>
                    </a:p>
                  </a:txBody>
                  <a:tcPr anchor="ctr"/>
                </a:tc>
                <a:tc>
                  <a:txBody>
                    <a:bodyPr/>
                    <a:lstStyle/>
                    <a:p>
                      <a:pPr algn="ctr"/>
                      <a:r>
                        <a:rPr lang="en-GB" sz="1600" dirty="0"/>
                        <a:t>26</a:t>
                      </a:r>
                    </a:p>
                  </a:txBody>
                  <a:tcPr anchor="ctr"/>
                </a:tc>
                <a:extLst>
                  <a:ext uri="{0D108BD9-81ED-4DB2-BD59-A6C34878D82A}">
                    <a16:rowId xmlns="" xmlns:a16="http://schemas.microsoft.com/office/drawing/2014/main" val="10003"/>
                  </a:ext>
                </a:extLst>
              </a:tr>
              <a:tr h="370840">
                <a:tc>
                  <a:txBody>
                    <a:bodyPr/>
                    <a:lstStyle/>
                    <a:p>
                      <a:r>
                        <a:rPr lang="en-GB" sz="1600" dirty="0"/>
                        <a:t>Sat fat (g)</a:t>
                      </a:r>
                    </a:p>
                  </a:txBody>
                  <a:tcPr/>
                </a:tc>
                <a:tc>
                  <a:txBody>
                    <a:bodyPr/>
                    <a:lstStyle/>
                    <a:p>
                      <a:pPr algn="ctr"/>
                      <a:r>
                        <a:rPr lang="en-GB" sz="1600" dirty="0"/>
                        <a:t>5</a:t>
                      </a:r>
                    </a:p>
                  </a:txBody>
                  <a:tcPr anchor="ctr"/>
                </a:tc>
                <a:tc>
                  <a:txBody>
                    <a:bodyPr/>
                    <a:lstStyle/>
                    <a:p>
                      <a:pPr algn="ctr"/>
                      <a:r>
                        <a:rPr lang="en-GB" sz="1600" dirty="0"/>
                        <a:t>6</a:t>
                      </a:r>
                    </a:p>
                  </a:txBody>
                  <a:tcPr anchor="ctr"/>
                </a:tc>
                <a:tc>
                  <a:txBody>
                    <a:bodyPr/>
                    <a:lstStyle/>
                    <a:p>
                      <a:pPr algn="ctr"/>
                      <a:r>
                        <a:rPr lang="en-GB" sz="1600" dirty="0"/>
                        <a:t>8</a:t>
                      </a:r>
                    </a:p>
                  </a:txBody>
                  <a:tcPr anchor="ctr"/>
                </a:tc>
                <a:tc>
                  <a:txBody>
                    <a:bodyPr/>
                    <a:lstStyle/>
                    <a:p>
                      <a:pPr algn="ctr"/>
                      <a:r>
                        <a:rPr lang="en-GB" sz="1600" dirty="0"/>
                        <a:t>8</a:t>
                      </a:r>
                    </a:p>
                  </a:txBody>
                  <a:tcPr anchor="ctr"/>
                </a:tc>
                <a:extLst>
                  <a:ext uri="{0D108BD9-81ED-4DB2-BD59-A6C34878D82A}">
                    <a16:rowId xmlns="" xmlns:a16="http://schemas.microsoft.com/office/drawing/2014/main" val="10004"/>
                  </a:ext>
                </a:extLst>
              </a:tr>
              <a:tr h="370840">
                <a:tc>
                  <a:txBody>
                    <a:bodyPr/>
                    <a:lstStyle/>
                    <a:p>
                      <a:r>
                        <a:rPr lang="en-GB" sz="1600" dirty="0"/>
                        <a:t>Free sugars (g)</a:t>
                      </a:r>
                    </a:p>
                  </a:txBody>
                  <a:tcPr/>
                </a:tc>
                <a:tc>
                  <a:txBody>
                    <a:bodyPr/>
                    <a:lstStyle/>
                    <a:p>
                      <a:pPr algn="ctr"/>
                      <a:r>
                        <a:rPr lang="en-GB" sz="1600" dirty="0"/>
                        <a:t>5</a:t>
                      </a:r>
                    </a:p>
                  </a:txBody>
                  <a:tcPr anchor="ctr"/>
                </a:tc>
                <a:tc>
                  <a:txBody>
                    <a:bodyPr/>
                    <a:lstStyle/>
                    <a:p>
                      <a:pPr algn="ctr"/>
                      <a:r>
                        <a:rPr lang="en-GB" sz="1600" dirty="0"/>
                        <a:t>7</a:t>
                      </a:r>
                    </a:p>
                  </a:txBody>
                  <a:tcPr anchor="ctr"/>
                </a:tc>
                <a:tc>
                  <a:txBody>
                    <a:bodyPr/>
                    <a:lstStyle/>
                    <a:p>
                      <a:pPr algn="ctr"/>
                      <a:r>
                        <a:rPr lang="en-GB" sz="1600" dirty="0"/>
                        <a:t>9</a:t>
                      </a:r>
                    </a:p>
                  </a:txBody>
                  <a:tcPr anchor="ctr"/>
                </a:tc>
                <a:tc>
                  <a:txBody>
                    <a:bodyPr/>
                    <a:lstStyle/>
                    <a:p>
                      <a:pPr algn="ctr"/>
                      <a:r>
                        <a:rPr lang="en-GB" sz="1600" dirty="0"/>
                        <a:t>9</a:t>
                      </a:r>
                    </a:p>
                  </a:txBody>
                  <a:tcPr anchor="ctr"/>
                </a:tc>
                <a:extLst>
                  <a:ext uri="{0D108BD9-81ED-4DB2-BD59-A6C34878D82A}">
                    <a16:rowId xmlns="" xmlns:a16="http://schemas.microsoft.com/office/drawing/2014/main" val="10005"/>
                  </a:ext>
                </a:extLst>
              </a:tr>
              <a:tr h="370840">
                <a:tc>
                  <a:txBody>
                    <a:bodyPr/>
                    <a:lstStyle/>
                    <a:p>
                      <a:r>
                        <a:rPr lang="en-GB" sz="1600" dirty="0"/>
                        <a:t>Protein (g)</a:t>
                      </a:r>
                    </a:p>
                  </a:txBody>
                  <a:tcPr/>
                </a:tc>
                <a:tc>
                  <a:txBody>
                    <a:bodyPr/>
                    <a:lstStyle/>
                    <a:p>
                      <a:pPr algn="ctr"/>
                      <a:r>
                        <a:rPr lang="en-GB" sz="1600" dirty="0"/>
                        <a:t>6</a:t>
                      </a:r>
                    </a:p>
                  </a:txBody>
                  <a:tcPr anchor="ctr"/>
                </a:tc>
                <a:tc>
                  <a:txBody>
                    <a:bodyPr/>
                    <a:lstStyle/>
                    <a:p>
                      <a:pPr algn="ctr"/>
                      <a:r>
                        <a:rPr lang="en-GB" sz="1600" dirty="0"/>
                        <a:t>9</a:t>
                      </a:r>
                    </a:p>
                  </a:txBody>
                  <a:tcPr anchor="ctr"/>
                </a:tc>
                <a:tc>
                  <a:txBody>
                    <a:bodyPr/>
                    <a:lstStyle/>
                    <a:p>
                      <a:pPr algn="ctr"/>
                      <a:r>
                        <a:rPr lang="en-GB" sz="1600" dirty="0"/>
                        <a:t>13</a:t>
                      </a:r>
                    </a:p>
                  </a:txBody>
                  <a:tcPr anchor="ctr"/>
                </a:tc>
                <a:tc>
                  <a:txBody>
                    <a:bodyPr/>
                    <a:lstStyle/>
                    <a:p>
                      <a:pPr algn="ctr"/>
                      <a:r>
                        <a:rPr lang="en-GB" sz="1600" dirty="0"/>
                        <a:t>15</a:t>
                      </a:r>
                    </a:p>
                  </a:txBody>
                  <a:tcPr anchor="ctr"/>
                </a:tc>
                <a:extLst>
                  <a:ext uri="{0D108BD9-81ED-4DB2-BD59-A6C34878D82A}">
                    <a16:rowId xmlns="" xmlns:a16="http://schemas.microsoft.com/office/drawing/2014/main" val="10006"/>
                  </a:ext>
                </a:extLst>
              </a:tr>
              <a:tr h="370840">
                <a:tc>
                  <a:txBody>
                    <a:bodyPr/>
                    <a:lstStyle/>
                    <a:p>
                      <a:r>
                        <a:rPr lang="en-GB" sz="1600" dirty="0"/>
                        <a:t>Salt (g)</a:t>
                      </a:r>
                    </a:p>
                  </a:txBody>
                  <a:tcPr/>
                </a:tc>
                <a:tc>
                  <a:txBody>
                    <a:bodyPr/>
                    <a:lstStyle/>
                    <a:p>
                      <a:pPr algn="ctr"/>
                      <a:r>
                        <a:rPr lang="en-GB" sz="1600" dirty="0"/>
                        <a:t>0.9</a:t>
                      </a:r>
                    </a:p>
                  </a:txBody>
                  <a:tcPr anchor="ctr"/>
                </a:tc>
                <a:tc>
                  <a:txBody>
                    <a:bodyPr/>
                    <a:lstStyle/>
                    <a:p>
                      <a:pPr algn="ctr"/>
                      <a:r>
                        <a:rPr lang="en-GB" sz="1600" dirty="0"/>
                        <a:t>1.5</a:t>
                      </a:r>
                    </a:p>
                  </a:txBody>
                  <a:tcPr anchor="ctr"/>
                </a:tc>
                <a:tc>
                  <a:txBody>
                    <a:bodyPr/>
                    <a:lstStyle/>
                    <a:p>
                      <a:pPr algn="ctr"/>
                      <a:r>
                        <a:rPr lang="en-GB" sz="1600" dirty="0"/>
                        <a:t>1.8</a:t>
                      </a:r>
                    </a:p>
                  </a:txBody>
                  <a:tcPr anchor="ctr"/>
                </a:tc>
                <a:tc>
                  <a:txBody>
                    <a:bodyPr/>
                    <a:lstStyle/>
                    <a:p>
                      <a:pPr algn="ctr"/>
                      <a:r>
                        <a:rPr lang="en-GB" sz="1600" dirty="0"/>
                        <a:t>1.8</a:t>
                      </a:r>
                    </a:p>
                  </a:txBody>
                  <a:tcPr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9260128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231"/>
            <a:ext cx="8229600" cy="870602"/>
          </a:xfrm>
        </p:spPr>
        <p:txBody>
          <a:bodyPr/>
          <a:lstStyle/>
          <a:p>
            <a:r>
              <a:rPr lang="en-GB" dirty="0"/>
              <a:t>Nutritionally Vulnerable Children</a:t>
            </a:r>
          </a:p>
        </p:txBody>
      </p:sp>
      <p:sp>
        <p:nvSpPr>
          <p:cNvPr id="3" name="Content Placeholder 2"/>
          <p:cNvSpPr>
            <a:spLocks noGrp="1"/>
          </p:cNvSpPr>
          <p:nvPr>
            <p:ph idx="1"/>
          </p:nvPr>
        </p:nvSpPr>
        <p:spPr>
          <a:xfrm>
            <a:off x="457200" y="1433015"/>
            <a:ext cx="8229600" cy="4435523"/>
          </a:xfrm>
        </p:spPr>
        <p:txBody>
          <a:bodyPr/>
          <a:lstStyle/>
          <a:p>
            <a:pPr marL="342900" indent="-342900">
              <a:buFont typeface="Arial" panose="020B0604020202020204" pitchFamily="34" charset="0"/>
              <a:buChar char="•"/>
            </a:pPr>
            <a:r>
              <a:rPr lang="en-GB" dirty="0"/>
              <a:t>For hospitalised children and young people, the relative proportions of the food groups in The Eatwell Guide may not be appropriate (as they may have a greater reliance on energy dense foods and snacks – high in fat and/or sugar</a:t>
            </a:r>
            <a:r>
              <a:rPr lang="en-GB" dirty="0" smtClean="0"/>
              <a: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 focus of nutritional provision from hospital food should be on achievement of an adequate energy intake. An average day’s intake from breakfast, two main meals, two to three snacks and milk (or a suitable alternative), should meet the Estimated Average Requirement (EAR)</a:t>
            </a:r>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73</a:t>
            </a:fld>
            <a:endParaRPr lang="en-US" dirty="0"/>
          </a:p>
        </p:txBody>
      </p:sp>
    </p:spTree>
    <p:extLst>
      <p:ext uri="{BB962C8B-B14F-4D97-AF65-F5344CB8AC3E}">
        <p14:creationId xmlns:p14="http://schemas.microsoft.com/office/powerpoint/2010/main" val="1257566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43000"/>
          </a:xfrm>
        </p:spPr>
        <p:txBody>
          <a:bodyPr/>
          <a:lstStyle/>
          <a:p>
            <a:pPr algn="ctr"/>
            <a:r>
              <a:rPr lang="en-GB" kern="0" dirty="0">
                <a:solidFill>
                  <a:srgbClr val="000000"/>
                </a:solidFill>
                <a:latin typeface="Arial" panose="020B0604020202020204" pitchFamily="34" charset="0"/>
                <a:ea typeface="+mj-ea"/>
                <a:cs typeface="Arial" panose="020B0604020202020204" pitchFamily="34" charset="0"/>
              </a:rPr>
              <a:t>Patient Groups</a:t>
            </a:r>
            <a:endParaRPr lang="en-GB" dirty="0"/>
          </a:p>
        </p:txBody>
      </p:sp>
      <p:sp>
        <p:nvSpPr>
          <p:cNvPr id="3" name="Content Placeholder 2"/>
          <p:cNvSpPr>
            <a:spLocks noGrp="1"/>
          </p:cNvSpPr>
          <p:nvPr>
            <p:ph idx="1"/>
          </p:nvPr>
        </p:nvSpPr>
        <p:spPr>
          <a:xfrm>
            <a:off x="457200" y="1331913"/>
            <a:ext cx="8229600" cy="4318260"/>
          </a:xfrm>
        </p:spPr>
        <p:txBody>
          <a:bodyPr/>
          <a:lstStyle/>
          <a:p>
            <a:pPr marL="342900" lvl="0" indent="-342900" defTabSz="914400" eaLnBrk="0" hangingPunct="0">
              <a:buFontTx/>
              <a:buChar char="•"/>
            </a:pPr>
            <a:r>
              <a:rPr lang="en-GB" sz="3200" kern="0" dirty="0">
                <a:solidFill>
                  <a:srgbClr val="000000"/>
                </a:solidFill>
                <a:latin typeface="Arial" panose="020B0604020202020204" pitchFamily="34" charset="0"/>
                <a:ea typeface="+mn-ea"/>
                <a:cs typeface="Arial" panose="020B0604020202020204" pitchFamily="34" charset="0"/>
              </a:rPr>
              <a:t>Children</a:t>
            </a:r>
          </a:p>
          <a:p>
            <a:pPr marL="342900" lvl="0" indent="-342900" defTabSz="914400" eaLnBrk="0" hangingPunct="0">
              <a:buFontTx/>
              <a:buChar char="•"/>
            </a:pPr>
            <a:r>
              <a:rPr lang="en-GB" sz="3200" kern="0" dirty="0">
                <a:solidFill>
                  <a:srgbClr val="000000"/>
                </a:solidFill>
                <a:latin typeface="Arial" panose="020B0604020202020204" pitchFamily="34" charset="0"/>
                <a:ea typeface="+mn-ea"/>
                <a:cs typeface="Arial" panose="020B0604020202020204" pitchFamily="34" charset="0"/>
              </a:rPr>
              <a:t>Critical illness (new)</a:t>
            </a:r>
          </a:p>
          <a:p>
            <a:pPr marL="342900" lvl="0" indent="-342900" defTabSz="914400" eaLnBrk="0" hangingPunct="0">
              <a:buFontTx/>
              <a:buChar char="•"/>
            </a:pPr>
            <a:r>
              <a:rPr lang="en-GB" sz="3200" kern="0" dirty="0">
                <a:solidFill>
                  <a:srgbClr val="000000"/>
                </a:solidFill>
                <a:latin typeface="Arial" panose="020B0604020202020204" pitchFamily="34" charset="0"/>
                <a:ea typeface="+mn-ea"/>
                <a:cs typeface="Arial" panose="020B0604020202020204" pitchFamily="34" charset="0"/>
              </a:rPr>
              <a:t>Obesity</a:t>
            </a:r>
          </a:p>
          <a:p>
            <a:pPr marL="342900" lvl="0" indent="-342900" defTabSz="914400" eaLnBrk="0" hangingPunct="0">
              <a:buFontTx/>
              <a:buChar char="•"/>
            </a:pPr>
            <a:r>
              <a:rPr lang="en-GB" sz="3200" kern="0" dirty="0">
                <a:solidFill>
                  <a:srgbClr val="000000"/>
                </a:solidFill>
                <a:latin typeface="Arial" panose="020B0604020202020204" pitchFamily="34" charset="0"/>
                <a:ea typeface="+mn-ea"/>
                <a:cs typeface="Arial" panose="020B0604020202020204" pitchFamily="34" charset="0"/>
              </a:rPr>
              <a:t>Older people</a:t>
            </a:r>
          </a:p>
          <a:p>
            <a:pPr marL="342900" lvl="0" indent="-342900" defTabSz="914400" eaLnBrk="0" hangingPunct="0">
              <a:buFontTx/>
              <a:buChar char="•"/>
            </a:pPr>
            <a:r>
              <a:rPr lang="en-GB" sz="3200" kern="0" dirty="0">
                <a:solidFill>
                  <a:srgbClr val="000000"/>
                </a:solidFill>
                <a:latin typeface="Arial" panose="020B0604020202020204" pitchFamily="34" charset="0"/>
                <a:ea typeface="+mn-ea"/>
                <a:cs typeface="Arial" panose="020B0604020202020204" pitchFamily="34" charset="0"/>
              </a:rPr>
              <a:t>Dementia/cognitive impairment (new)</a:t>
            </a:r>
          </a:p>
          <a:p>
            <a:pPr marL="342900" lvl="0" indent="-342900" defTabSz="914400" eaLnBrk="0" hangingPunct="0">
              <a:buFontTx/>
              <a:buChar char="•"/>
            </a:pPr>
            <a:r>
              <a:rPr lang="en-GB" sz="3200" kern="0" dirty="0">
                <a:solidFill>
                  <a:srgbClr val="000000"/>
                </a:solidFill>
                <a:latin typeface="Arial" panose="020B0604020202020204" pitchFamily="34" charset="0"/>
                <a:ea typeface="+mn-ea"/>
                <a:cs typeface="Arial" panose="020B0604020202020204" pitchFamily="34" charset="0"/>
              </a:rPr>
              <a:t>Cancer</a:t>
            </a:r>
          </a:p>
          <a:p>
            <a:pPr marL="342900" lvl="0" indent="-342900" defTabSz="914400" eaLnBrk="0" hangingPunct="0">
              <a:buFontTx/>
              <a:buChar char="•"/>
            </a:pPr>
            <a:r>
              <a:rPr lang="en-GB" sz="3200" kern="0" dirty="0">
                <a:solidFill>
                  <a:srgbClr val="000000"/>
                </a:solidFill>
                <a:latin typeface="Arial" panose="020B0604020202020204" pitchFamily="34" charset="0"/>
                <a:ea typeface="+mn-ea"/>
                <a:cs typeface="Arial" panose="020B0604020202020204" pitchFamily="34" charset="0"/>
              </a:rPr>
              <a:t>Mental Health</a:t>
            </a:r>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74</a:t>
            </a:fld>
            <a:endParaRPr lang="en-US" dirty="0"/>
          </a:p>
        </p:txBody>
      </p:sp>
    </p:spTree>
    <p:extLst>
      <p:ext uri="{BB962C8B-B14F-4D97-AF65-F5344CB8AC3E}">
        <p14:creationId xmlns:p14="http://schemas.microsoft.com/office/powerpoint/2010/main" val="9662987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414867"/>
            <a:ext cx="8229600" cy="1031796"/>
          </a:xfrm>
        </p:spPr>
        <p:txBody>
          <a:bodyPr/>
          <a:lstStyle/>
          <a:p>
            <a:pPr algn="ctr"/>
            <a:r>
              <a:rPr lang="en-GB" dirty="0"/>
              <a:t>Acknowledgements</a:t>
            </a:r>
          </a:p>
        </p:txBody>
      </p:sp>
      <p:sp>
        <p:nvSpPr>
          <p:cNvPr id="3" name="Content Placeholder 2"/>
          <p:cNvSpPr>
            <a:spLocks noGrp="1"/>
          </p:cNvSpPr>
          <p:nvPr>
            <p:ph idx="1"/>
          </p:nvPr>
        </p:nvSpPr>
        <p:spPr>
          <a:xfrm>
            <a:off x="355600" y="1634067"/>
            <a:ext cx="8229600" cy="4089400"/>
          </a:xfrm>
        </p:spPr>
        <p:txBody>
          <a:bodyPr/>
          <a:lstStyle/>
          <a:p>
            <a:r>
              <a:rPr lang="en-GB" dirty="0"/>
              <a:t>Thanks to all the specialist groups and organisations that provided information to update these key areas.</a:t>
            </a:r>
          </a:p>
          <a:p>
            <a:endParaRPr lang="en-GB" sz="1100" dirty="0"/>
          </a:p>
          <a:p>
            <a:r>
              <a:rPr lang="en-GB" dirty="0"/>
              <a:t>Coeliac UK					The Anaphylaxis Campaign</a:t>
            </a:r>
          </a:p>
          <a:p>
            <a:r>
              <a:rPr lang="en-GB" dirty="0"/>
              <a:t>Allergy UK					Great Ormond Street Hospital</a:t>
            </a:r>
          </a:p>
          <a:p>
            <a:r>
              <a:rPr lang="en-GB" dirty="0"/>
              <a:t>Renal Nutrition Group		Oncology Group</a:t>
            </a:r>
          </a:p>
          <a:p>
            <a:r>
              <a:rPr lang="en-GB" dirty="0"/>
              <a:t>Older Peoples Group		Mental Health Group</a:t>
            </a:r>
          </a:p>
          <a:p>
            <a:r>
              <a:rPr lang="en-GB" dirty="0"/>
              <a:t>Vegan Society				Obesity Group</a:t>
            </a:r>
          </a:p>
          <a:p>
            <a:r>
              <a:rPr lang="en-GB" dirty="0"/>
              <a:t>Gastro/Liver Group			Food Services Group</a:t>
            </a:r>
          </a:p>
          <a:p>
            <a:r>
              <a:rPr lang="en-GB" dirty="0"/>
              <a:t>Critical Care Group			Hospital Kosher Meals Service</a:t>
            </a:r>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75</a:t>
            </a:fld>
            <a:endParaRPr lang="en-US" dirty="0"/>
          </a:p>
        </p:txBody>
      </p:sp>
    </p:spTree>
    <p:extLst>
      <p:ext uri="{BB962C8B-B14F-4D97-AF65-F5344CB8AC3E}">
        <p14:creationId xmlns:p14="http://schemas.microsoft.com/office/powerpoint/2010/main" val="2201913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29F0C1-464C-4C23-B18C-E402888D168D}"/>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0BBC86F7-B237-43DD-9C7A-A4B5F85F332B}"/>
              </a:ext>
            </a:extLst>
          </p:cNvPr>
          <p:cNvSpPr>
            <a:spLocks noGrp="1"/>
          </p:cNvSpPr>
          <p:nvPr>
            <p:ph idx="1"/>
          </p:nvPr>
        </p:nvSpPr>
        <p:spPr/>
        <p:txBody>
          <a:bodyPr/>
          <a:lstStyle/>
          <a:p>
            <a:pPr algn="ctr"/>
            <a:r>
              <a:rPr lang="en-GB" sz="6000" dirty="0">
                <a:latin typeface="Calibri" panose="020F0502020204030204" pitchFamily="34" charset="0"/>
                <a:cs typeface="Calibri" panose="020F0502020204030204" pitchFamily="34" charset="0"/>
              </a:rPr>
              <a:t>Thank You</a:t>
            </a:r>
          </a:p>
        </p:txBody>
      </p:sp>
      <p:sp>
        <p:nvSpPr>
          <p:cNvPr id="4" name="Slide Number Placeholder 3">
            <a:extLst>
              <a:ext uri="{FF2B5EF4-FFF2-40B4-BE49-F238E27FC236}">
                <a16:creationId xmlns="" xmlns:a16="http://schemas.microsoft.com/office/drawing/2014/main" id="{7249B386-1C3E-409F-A430-A02B05A679E7}"/>
              </a:ext>
            </a:extLst>
          </p:cNvPr>
          <p:cNvSpPr>
            <a:spLocks noGrp="1"/>
          </p:cNvSpPr>
          <p:nvPr>
            <p:ph type="sldNum" sz="quarter" idx="10"/>
          </p:nvPr>
        </p:nvSpPr>
        <p:spPr/>
        <p:txBody>
          <a:bodyPr/>
          <a:lstStyle/>
          <a:p>
            <a:pPr>
              <a:defRPr/>
            </a:pPr>
            <a:fld id="{95519FE3-E01B-9A42-81CE-D6F62CAC7F30}" type="slidenum">
              <a:rPr lang="en-US" smtClean="0"/>
              <a:pPr>
                <a:defRPr/>
              </a:pPr>
              <a:t>76</a:t>
            </a:fld>
            <a:endParaRPr lang="en-US" dirty="0"/>
          </a:p>
        </p:txBody>
      </p:sp>
    </p:spTree>
    <p:extLst>
      <p:ext uri="{BB962C8B-B14F-4D97-AF65-F5344CB8AC3E}">
        <p14:creationId xmlns:p14="http://schemas.microsoft.com/office/powerpoint/2010/main" val="4633904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4A95DE9-AE88-4EAF-909F-533E8D28E20E}"/>
              </a:ext>
            </a:extLst>
          </p:cNvPr>
          <p:cNvSpPr>
            <a:spLocks noGrp="1"/>
          </p:cNvSpPr>
          <p:nvPr>
            <p:ph idx="1"/>
          </p:nvPr>
        </p:nvSpPr>
        <p:spPr>
          <a:xfrm>
            <a:off x="457200" y="2322513"/>
            <a:ext cx="8229600" cy="3690937"/>
          </a:xfrm>
        </p:spPr>
        <p:txBody>
          <a:bodyPr/>
          <a:lstStyle/>
          <a:p>
            <a:pPr algn="ctr"/>
            <a:r>
              <a:rPr lang="en-GB" sz="6000" dirty="0" smtClean="0">
                <a:latin typeface="Calibri" panose="020F0502020204030204" pitchFamily="34" charset="0"/>
                <a:cs typeface="Calibri" panose="020F0502020204030204" pitchFamily="34" charset="0"/>
              </a:rPr>
              <a:t>Debbie Sutton</a:t>
            </a:r>
            <a:endParaRPr lang="en-GB" sz="6000" dirty="0">
              <a:latin typeface="Calibri" panose="020F0502020204030204" pitchFamily="34" charset="0"/>
              <a:cs typeface="Calibri" panose="020F0502020204030204" pitchFamily="34" charset="0"/>
            </a:endParaRPr>
          </a:p>
          <a:p>
            <a:pPr algn="ctr"/>
            <a:endParaRPr lang="en-GB" sz="6000" dirty="0">
              <a:latin typeface="Calibri" panose="020F0502020204030204" pitchFamily="34" charset="0"/>
              <a:cs typeface="Calibri" panose="020F0502020204030204" pitchFamily="34" charset="0"/>
            </a:endParaRPr>
          </a:p>
          <a:p>
            <a:pPr algn="ctr"/>
            <a:endParaRPr lang="en-GB" sz="6000" dirty="0">
              <a:latin typeface="Calibri" panose="020F0502020204030204" pitchFamily="34" charset="0"/>
              <a:cs typeface="Calibri" panose="020F0502020204030204" pitchFamily="34" charset="0"/>
            </a:endParaRPr>
          </a:p>
        </p:txBody>
      </p:sp>
      <p:pic>
        <p:nvPicPr>
          <p:cNvPr id="2054" name="Picture 6" descr="Image result for 3d man question">
            <a:extLst>
              <a:ext uri="{FF2B5EF4-FFF2-40B4-BE49-F238E27FC236}">
                <a16:creationId xmlns="" xmlns:a16="http://schemas.microsoft.com/office/drawing/2014/main" id="{06005911-5EC5-450A-AB08-883A126A8BC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8317" y="3420318"/>
            <a:ext cx="2587365" cy="22006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12C11CC9-1A20-4661-9A73-F81CEEDDE1D9}"/>
              </a:ext>
            </a:extLst>
          </p:cNvPr>
          <p:cNvSpPr>
            <a:spLocks noGrp="1"/>
          </p:cNvSpPr>
          <p:nvPr>
            <p:ph type="title"/>
          </p:nvPr>
        </p:nvSpPr>
        <p:spPr/>
        <p:txBody>
          <a:bodyPr/>
          <a:lstStyle/>
          <a:p>
            <a:r>
              <a:rPr lang="en-GB" sz="6000" dirty="0" smtClean="0"/>
              <a:t>Q&amp;A</a:t>
            </a:r>
            <a:endParaRPr lang="en-GB" sz="6000" dirty="0"/>
          </a:p>
        </p:txBody>
      </p:sp>
      <p:sp>
        <p:nvSpPr>
          <p:cNvPr id="4" name="Slide Number Placeholder 3">
            <a:extLst>
              <a:ext uri="{FF2B5EF4-FFF2-40B4-BE49-F238E27FC236}">
                <a16:creationId xmlns="" xmlns:a16="http://schemas.microsoft.com/office/drawing/2014/main" id="{8A740239-97C8-45B4-95C3-DC3517F12025}"/>
              </a:ext>
            </a:extLst>
          </p:cNvPr>
          <p:cNvSpPr>
            <a:spLocks noGrp="1"/>
          </p:cNvSpPr>
          <p:nvPr>
            <p:ph type="sldNum" sz="quarter" idx="10"/>
          </p:nvPr>
        </p:nvSpPr>
        <p:spPr/>
        <p:txBody>
          <a:bodyPr/>
          <a:lstStyle/>
          <a:p>
            <a:pPr>
              <a:defRPr/>
            </a:pPr>
            <a:fld id="{95519FE3-E01B-9A42-81CE-D6F62CAC7F30}" type="slidenum">
              <a:rPr lang="en-US" smtClean="0"/>
              <a:pPr>
                <a:defRPr/>
              </a:pPr>
              <a:t>77</a:t>
            </a:fld>
            <a:endParaRPr lang="en-US" dirty="0"/>
          </a:p>
        </p:txBody>
      </p:sp>
    </p:spTree>
    <p:extLst>
      <p:ext uri="{BB962C8B-B14F-4D97-AF65-F5344CB8AC3E}">
        <p14:creationId xmlns:p14="http://schemas.microsoft.com/office/powerpoint/2010/main" val="41734052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29F0C1-464C-4C23-B18C-E402888D168D}"/>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0BBC86F7-B237-43DD-9C7A-A4B5F85F332B}"/>
              </a:ext>
            </a:extLst>
          </p:cNvPr>
          <p:cNvSpPr>
            <a:spLocks noGrp="1"/>
          </p:cNvSpPr>
          <p:nvPr>
            <p:ph idx="1"/>
          </p:nvPr>
        </p:nvSpPr>
        <p:spPr/>
        <p:txBody>
          <a:bodyPr/>
          <a:lstStyle/>
          <a:p>
            <a:pPr algn="ctr"/>
            <a:r>
              <a:rPr lang="en-GB" sz="6000" dirty="0" smtClean="0">
                <a:latin typeface="Calibri" panose="020F0502020204030204" pitchFamily="34" charset="0"/>
                <a:cs typeface="Calibri" panose="020F0502020204030204" pitchFamily="34" charset="0"/>
              </a:rPr>
              <a:t>AGM</a:t>
            </a:r>
          </a:p>
          <a:p>
            <a:pPr algn="ctr"/>
            <a:endParaRPr lang="en-GB" sz="4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7249B386-1C3E-409F-A430-A02B05A679E7}"/>
              </a:ext>
            </a:extLst>
          </p:cNvPr>
          <p:cNvSpPr>
            <a:spLocks noGrp="1"/>
          </p:cNvSpPr>
          <p:nvPr>
            <p:ph type="sldNum" sz="quarter" idx="10"/>
          </p:nvPr>
        </p:nvSpPr>
        <p:spPr/>
        <p:txBody>
          <a:bodyPr/>
          <a:lstStyle/>
          <a:p>
            <a:pPr>
              <a:defRPr/>
            </a:pPr>
            <a:fld id="{95519FE3-E01B-9A42-81CE-D6F62CAC7F30}" type="slidenum">
              <a:rPr lang="en-US" smtClean="0"/>
              <a:pPr>
                <a:defRPr/>
              </a:pPr>
              <a:t>78</a:t>
            </a:fld>
            <a:endParaRPr lang="en-US" dirty="0"/>
          </a:p>
        </p:txBody>
      </p:sp>
    </p:spTree>
    <p:extLst>
      <p:ext uri="{BB962C8B-B14F-4D97-AF65-F5344CB8AC3E}">
        <p14:creationId xmlns:p14="http://schemas.microsoft.com/office/powerpoint/2010/main" val="1721013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486"/>
            <a:ext cx="8229600" cy="976184"/>
          </a:xfrm>
        </p:spPr>
        <p:txBody>
          <a:bodyPr/>
          <a:lstStyle/>
          <a:p>
            <a:pPr algn="ctr"/>
            <a:r>
              <a:rPr lang="en-GB" sz="4000" dirty="0"/>
              <a:t>The New Format</a:t>
            </a:r>
          </a:p>
        </p:txBody>
      </p:sp>
      <p:sp>
        <p:nvSpPr>
          <p:cNvPr id="3" name="Content Placeholder 2"/>
          <p:cNvSpPr>
            <a:spLocks noGrp="1"/>
          </p:cNvSpPr>
          <p:nvPr>
            <p:ph idx="1"/>
          </p:nvPr>
        </p:nvSpPr>
        <p:spPr>
          <a:xfrm>
            <a:off x="457200" y="1296537"/>
            <a:ext cx="8229600" cy="4716914"/>
          </a:xfrm>
        </p:spPr>
        <p:txBody>
          <a:bodyPr/>
          <a:lstStyle/>
          <a:p>
            <a:pPr marL="342900" indent="-342900">
              <a:buClr>
                <a:schemeClr val="tx1"/>
              </a:buClr>
              <a:buFont typeface="Arial" panose="020B0604020202020204" pitchFamily="34" charset="0"/>
              <a:buChar char="•"/>
              <a:defRPr/>
            </a:pPr>
            <a:endParaRPr lang="en-GB" altLang="en-US" sz="2800" dirty="0"/>
          </a:p>
          <a:p>
            <a:pPr marL="342900" indent="-342900">
              <a:buClr>
                <a:schemeClr val="tx1"/>
              </a:buClr>
              <a:buFont typeface="Arial" panose="020B0604020202020204" pitchFamily="34" charset="0"/>
              <a:buChar char="•"/>
              <a:defRPr/>
            </a:pPr>
            <a:r>
              <a:rPr lang="en-GB" altLang="en-US" sz="2800" dirty="0"/>
              <a:t>Longer in page numbers but not content!</a:t>
            </a:r>
          </a:p>
          <a:p>
            <a:pPr marL="342900" indent="-342900">
              <a:buClr>
                <a:schemeClr val="tx1"/>
              </a:buClr>
              <a:buFont typeface="Arial" panose="020B0604020202020204" pitchFamily="34" charset="0"/>
              <a:buChar char="•"/>
              <a:defRPr/>
            </a:pPr>
            <a:r>
              <a:rPr lang="en-GB" altLang="en-US" sz="2800" dirty="0"/>
              <a:t>Easier to read </a:t>
            </a:r>
          </a:p>
          <a:p>
            <a:pPr marL="342900" indent="-342900">
              <a:buClr>
                <a:schemeClr val="tx1"/>
              </a:buClr>
              <a:buFont typeface="Arial" panose="020B0604020202020204" pitchFamily="34" charset="0"/>
              <a:buChar char="•"/>
              <a:defRPr/>
            </a:pPr>
            <a:r>
              <a:rPr lang="en-GB" altLang="en-US" sz="2800" dirty="0"/>
              <a:t>Easier to navigate</a:t>
            </a:r>
          </a:p>
          <a:p>
            <a:pPr marL="342900" indent="-342900">
              <a:buClr>
                <a:schemeClr val="tx1"/>
              </a:buClr>
              <a:buFont typeface="Arial" panose="020B0604020202020204" pitchFamily="34" charset="0"/>
              <a:buChar char="•"/>
              <a:defRPr/>
            </a:pPr>
            <a:r>
              <a:rPr lang="en-GB" altLang="en-US" sz="2800" dirty="0"/>
              <a:t>Follows BDA branding </a:t>
            </a:r>
          </a:p>
          <a:p>
            <a:pPr marL="342900" indent="-342900">
              <a:buClr>
                <a:schemeClr val="tx1"/>
              </a:buClr>
              <a:buFont typeface="Arial" panose="020B0604020202020204" pitchFamily="34" charset="0"/>
              <a:buChar char="•"/>
              <a:defRPr/>
            </a:pPr>
            <a:r>
              <a:rPr lang="en-GB" altLang="en-US" sz="2800" dirty="0"/>
              <a:t>Use as online document but can be printed and held locally if required </a:t>
            </a:r>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8</a:t>
            </a:fld>
            <a:endParaRPr lang="en-US" dirty="0"/>
          </a:p>
        </p:txBody>
      </p:sp>
    </p:spTree>
    <p:extLst>
      <p:ext uri="{BB962C8B-B14F-4D97-AF65-F5344CB8AC3E}">
        <p14:creationId xmlns:p14="http://schemas.microsoft.com/office/powerpoint/2010/main" val="1267414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7838"/>
            <a:ext cx="8229600" cy="889686"/>
          </a:xfrm>
        </p:spPr>
        <p:txBody>
          <a:bodyPr/>
          <a:lstStyle/>
          <a:p>
            <a:pPr algn="ctr"/>
            <a:r>
              <a:rPr lang="en-GB" sz="4000" dirty="0"/>
              <a:t>What Next...?</a:t>
            </a:r>
          </a:p>
        </p:txBody>
      </p:sp>
      <p:sp>
        <p:nvSpPr>
          <p:cNvPr id="3" name="Content Placeholder 2"/>
          <p:cNvSpPr>
            <a:spLocks noGrp="1"/>
          </p:cNvSpPr>
          <p:nvPr>
            <p:ph idx="1"/>
          </p:nvPr>
        </p:nvSpPr>
        <p:spPr>
          <a:xfrm>
            <a:off x="457200" y="1643449"/>
            <a:ext cx="8229600" cy="4370001"/>
          </a:xfrm>
        </p:spPr>
        <p:txBody>
          <a:bodyPr/>
          <a:lstStyle/>
          <a:p>
            <a:pPr marL="342900" indent="-342900">
              <a:buClr>
                <a:schemeClr val="tx1"/>
              </a:buClr>
              <a:buFont typeface="Arial" panose="020B0604020202020204" pitchFamily="34" charset="0"/>
              <a:buChar char="•"/>
              <a:defRPr/>
            </a:pPr>
            <a:r>
              <a:rPr lang="en-GB" altLang="en-US" sz="3200" dirty="0"/>
              <a:t>Launched on BDA Website,</a:t>
            </a:r>
          </a:p>
          <a:p>
            <a:pPr marL="342900" indent="-342900">
              <a:buClr>
                <a:schemeClr val="tx1"/>
              </a:buClr>
              <a:buFont typeface="Arial" panose="020B0604020202020204" pitchFamily="34" charset="0"/>
              <a:buChar char="•"/>
              <a:defRPr/>
            </a:pPr>
            <a:r>
              <a:rPr lang="en-GB" sz="3200" dirty="0"/>
              <a:t>Working with our stakeholders to promote and share the 2nd edition</a:t>
            </a:r>
          </a:p>
          <a:p>
            <a:pPr marL="342900" indent="-342900">
              <a:buClr>
                <a:schemeClr val="tx1"/>
              </a:buClr>
              <a:buFont typeface="Arial" panose="020B0604020202020204" pitchFamily="34" charset="0"/>
              <a:buChar char="•"/>
              <a:defRPr/>
            </a:pPr>
            <a:r>
              <a:rPr lang="en-GB" sz="3200" dirty="0"/>
              <a:t>Update the checklist to demonstrate compliance with Hospital Food Standards</a:t>
            </a:r>
          </a:p>
          <a:p>
            <a:endParaRPr lang="en-GB" dirty="0"/>
          </a:p>
        </p:txBody>
      </p:sp>
      <p:sp>
        <p:nvSpPr>
          <p:cNvPr id="4" name="Slide Number Placeholder 3"/>
          <p:cNvSpPr>
            <a:spLocks noGrp="1"/>
          </p:cNvSpPr>
          <p:nvPr>
            <p:ph type="sldNum" sz="quarter" idx="10"/>
          </p:nvPr>
        </p:nvSpPr>
        <p:spPr/>
        <p:txBody>
          <a:bodyPr/>
          <a:lstStyle/>
          <a:p>
            <a:pPr>
              <a:defRPr/>
            </a:pPr>
            <a:fld id="{95519FE3-E01B-9A42-81CE-D6F62CAC7F30}" type="slidenum">
              <a:rPr lang="en-US" smtClean="0"/>
              <a:pPr>
                <a:defRPr/>
              </a:pPr>
              <a:t>9</a:t>
            </a:fld>
            <a:endParaRPr lang="en-US" dirty="0"/>
          </a:p>
        </p:txBody>
      </p:sp>
    </p:spTree>
    <p:extLst>
      <p:ext uri="{BB962C8B-B14F-4D97-AF65-F5344CB8AC3E}">
        <p14:creationId xmlns:p14="http://schemas.microsoft.com/office/powerpoint/2010/main" val="1125536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Helens slides</Template>
  <TotalTime>788</TotalTime>
  <Words>4705</Words>
  <Application>Microsoft Office PowerPoint</Application>
  <PresentationFormat>On-screen Show (4:3)</PresentationFormat>
  <Paragraphs>864</Paragraphs>
  <Slides>78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ＭＳ Ｐゴシック</vt:lpstr>
      <vt:lpstr>Arial</vt:lpstr>
      <vt:lpstr>Calibri</vt:lpstr>
      <vt:lpstr>Wingdings</vt:lpstr>
      <vt:lpstr>Office Theme</vt:lpstr>
      <vt:lpstr>PowerPoint Presentation</vt:lpstr>
      <vt:lpstr>PowerPoint Presentation</vt:lpstr>
      <vt:lpstr>Session 1</vt:lpstr>
      <vt:lpstr>The Review Began………  </vt:lpstr>
      <vt:lpstr>The Digest Review Group….</vt:lpstr>
      <vt:lpstr>The Process</vt:lpstr>
      <vt:lpstr>Discussion Points Included…</vt:lpstr>
      <vt:lpstr>The New Format</vt:lpstr>
      <vt:lpstr>What Next...?</vt:lpstr>
      <vt:lpstr>PowerPoint Presentation</vt:lpstr>
      <vt:lpstr>Session 2 – Chapters 1 to 4</vt:lpstr>
      <vt:lpstr>Chapter Overview</vt:lpstr>
      <vt:lpstr>National</vt:lpstr>
      <vt:lpstr>England</vt:lpstr>
      <vt:lpstr>Wales</vt:lpstr>
      <vt:lpstr>Scotland</vt:lpstr>
      <vt:lpstr>Overview of Chapter 2- Nutrition, Hydration, Eating and Drinking</vt:lpstr>
      <vt:lpstr>What’s new in Chapter 2- Nutrition, Hydration, Eating and Drinking?</vt:lpstr>
      <vt:lpstr>Catering for Staff and Visitors in the NHS </vt:lpstr>
      <vt:lpstr>PowerPoint Presentation</vt:lpstr>
      <vt:lpstr>Key topic areas:  Health &amp; Wellbeing within the NHS</vt:lpstr>
      <vt:lpstr>Key topic areas:  Health &amp; Wellbeing within the NHS</vt:lpstr>
      <vt:lpstr>Key topic areas:  Health &amp; Wellbeing within the NHS</vt:lpstr>
      <vt:lpstr>Other Areas Covered  </vt:lpstr>
      <vt:lpstr>Dietitian’s role within catering </vt:lpstr>
      <vt:lpstr>Working in Partnership </vt:lpstr>
      <vt:lpstr>Training </vt:lpstr>
      <vt:lpstr>Dietitian’s role within service provision</vt:lpstr>
      <vt:lpstr>Dietitian’s role within service provision </vt:lpstr>
      <vt:lpstr>PowerPoint Presentation</vt:lpstr>
      <vt:lpstr>Session 3 – Chapters 5 and 6</vt:lpstr>
      <vt:lpstr> </vt:lpstr>
      <vt:lpstr>  Food Service Delivery and Planning </vt:lpstr>
      <vt:lpstr>PowerPoint Presentation</vt:lpstr>
      <vt:lpstr>Catering Specifications and Contracts </vt:lpstr>
      <vt:lpstr>PowerPoint Presentation</vt:lpstr>
      <vt:lpstr>PowerPoint Presentation</vt:lpstr>
      <vt:lpstr>Session 4 – Chapters 7 and 8</vt:lpstr>
      <vt:lpstr>Food Composition, Labelling and Recipe Analysis - Overview</vt:lpstr>
      <vt:lpstr>Nutritional Content – Key Highlights</vt:lpstr>
      <vt:lpstr>Food Labelling Legislation – Key Highlights</vt:lpstr>
      <vt:lpstr>Nutritional Analysis – Key Highlights</vt:lpstr>
      <vt:lpstr>Recipe Analysis and Software – Key Highlights</vt:lpstr>
      <vt:lpstr>Menu Design and Content</vt:lpstr>
      <vt:lpstr>PowerPoint Presentation</vt:lpstr>
      <vt:lpstr>PowerPoint Presentation</vt:lpstr>
      <vt:lpstr>Session 5 – Chapters 9 and 10</vt:lpstr>
      <vt:lpstr>Nutritional Standards: Day Parts Approach </vt:lpstr>
      <vt:lpstr>Nutritional Standards: Day Parts Approach </vt:lpstr>
      <vt:lpstr> Analysing Menu Capacity </vt:lpstr>
      <vt:lpstr> Worked Example   À la Carte Menu</vt:lpstr>
      <vt:lpstr>Where to start ?  Setup a template matching your menu cycle &amp; structure  Insert Values </vt:lpstr>
      <vt:lpstr>Scan the menu for min and max choices </vt:lpstr>
      <vt:lpstr>The calculations!</vt:lpstr>
      <vt:lpstr>Practicalities and Pitfalls</vt:lpstr>
      <vt:lpstr>PowerPoint Presentation</vt:lpstr>
      <vt:lpstr>Session 6 – Chapter 11</vt:lpstr>
      <vt:lpstr>What is Included?</vt:lpstr>
      <vt:lpstr>What has changed?</vt:lpstr>
      <vt:lpstr>Now Includes…</vt:lpstr>
      <vt:lpstr>Content</vt:lpstr>
      <vt:lpstr>Standard Diets</vt:lpstr>
      <vt:lpstr>Healthier Eating</vt:lpstr>
      <vt:lpstr>PowerPoint Presentation</vt:lpstr>
      <vt:lpstr>Religious and Cultural Diets</vt:lpstr>
      <vt:lpstr>Therapeutic Diets</vt:lpstr>
      <vt:lpstr>Renal Suitable</vt:lpstr>
      <vt:lpstr>PowerPoint Presentation</vt:lpstr>
      <vt:lpstr>Therapeutic Diets</vt:lpstr>
      <vt:lpstr>Patient Groups</vt:lpstr>
      <vt:lpstr>Children</vt:lpstr>
      <vt:lpstr>PowerPoint Presentation</vt:lpstr>
      <vt:lpstr>Nutritionally Vulnerable Children</vt:lpstr>
      <vt:lpstr>Patient Groups</vt:lpstr>
      <vt:lpstr>Acknowledgements</vt:lpstr>
      <vt:lpstr>PowerPoint Presentation</vt:lpstr>
      <vt:lpstr>Q&amp;A</vt:lpstr>
      <vt:lpstr>PowerPoint Presentation</vt:lpstr>
    </vt:vector>
  </TitlesOfParts>
  <Company>Design by Antony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Ream</dc:creator>
  <cp:lastModifiedBy>Thomas Embury</cp:lastModifiedBy>
  <cp:revision>36</cp:revision>
  <cp:lastPrinted>2017-10-31T14:47:13Z</cp:lastPrinted>
  <dcterms:created xsi:type="dcterms:W3CDTF">2017-10-29T07:39:28Z</dcterms:created>
  <dcterms:modified xsi:type="dcterms:W3CDTF">2017-11-02T12:00:57Z</dcterms:modified>
</cp:coreProperties>
</file>