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handoutMasterIdLst>
    <p:handoutMasterId r:id="rId15"/>
  </p:handoutMasterIdLst>
  <p:sldIdLst>
    <p:sldId id="742" r:id="rId2"/>
    <p:sldId id="743" r:id="rId3"/>
    <p:sldId id="744" r:id="rId4"/>
    <p:sldId id="745" r:id="rId5"/>
    <p:sldId id="746" r:id="rId6"/>
    <p:sldId id="747" r:id="rId7"/>
    <p:sldId id="748" r:id="rId8"/>
    <p:sldId id="749" r:id="rId9"/>
    <p:sldId id="750" r:id="rId10"/>
    <p:sldId id="751" r:id="rId11"/>
    <p:sldId id="752" r:id="rId12"/>
    <p:sldId id="753" r:id="rId13"/>
  </p:sldIdLst>
  <p:sldSz cx="9144000" cy="6858000" type="screen4x3"/>
  <p:notesSz cx="7315200" cy="96012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am" initials="PL"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00"/>
    <a:srgbClr val="0033FF"/>
    <a:srgbClr val="00C057"/>
    <a:srgbClr val="666666"/>
    <a:srgbClr val="FF00FF"/>
    <a:srgbClr val="FFFF00"/>
    <a:srgbClr val="FE2A2A"/>
    <a:srgbClr val="00BC5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0492" autoAdjust="0"/>
  </p:normalViewPr>
  <p:slideViewPr>
    <p:cSldViewPr snapToGrid="0" snapToObjects="1">
      <p:cViewPr varScale="1">
        <p:scale>
          <a:sx n="46" d="100"/>
          <a:sy n="46" d="100"/>
        </p:scale>
        <p:origin x="1848" y="48"/>
      </p:cViewPr>
      <p:guideLst>
        <p:guide orient="horz" pos="2160"/>
        <p:guide pos="2880"/>
      </p:guideLst>
    </p:cSldViewPr>
  </p:slideViewPr>
  <p:outlineViewPr>
    <p:cViewPr>
      <p:scale>
        <a:sx n="33" d="100"/>
        <a:sy n="33" d="100"/>
      </p:scale>
      <p:origin x="0" y="-1656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389"/>
          </a:xfrm>
          <a:prstGeom prst="rect">
            <a:avLst/>
          </a:prstGeom>
        </p:spPr>
        <p:txBody>
          <a:bodyPr vert="horz" lIns="95735" tIns="47867" rIns="95735" bIns="47867" rtlCol="0"/>
          <a:lstStyle>
            <a:lvl1pPr algn="l" eaLnBrk="1" fontAlgn="auto" hangingPunct="1">
              <a:spcBef>
                <a:spcPts val="0"/>
              </a:spcBef>
              <a:spcAft>
                <a:spcPts val="0"/>
              </a:spcAft>
              <a:defRPr sz="1300">
                <a:latin typeface="+mn-lt"/>
              </a:defRPr>
            </a:lvl1pPr>
          </a:lstStyle>
          <a:p>
            <a:pPr>
              <a:defRPr/>
            </a:pPr>
            <a:r>
              <a:rPr lang="en-CA"/>
              <a:t>International Dysphagia Diet Standardisation Initiative - Industry Update July 2016</a:t>
            </a:r>
            <a:endParaRPr lang="en-US"/>
          </a:p>
        </p:txBody>
      </p:sp>
      <p:sp>
        <p:nvSpPr>
          <p:cNvPr id="3" name="Date Placeholder 2"/>
          <p:cNvSpPr>
            <a:spLocks noGrp="1"/>
          </p:cNvSpPr>
          <p:nvPr>
            <p:ph type="dt" sz="quarter" idx="1"/>
          </p:nvPr>
        </p:nvSpPr>
        <p:spPr>
          <a:xfrm>
            <a:off x="4143587" y="2"/>
            <a:ext cx="3169920" cy="480389"/>
          </a:xfrm>
          <a:prstGeom prst="rect">
            <a:avLst/>
          </a:prstGeom>
        </p:spPr>
        <p:txBody>
          <a:bodyPr vert="horz" lIns="95735" tIns="47867" rIns="95735" bIns="47867" rtlCol="0"/>
          <a:lstStyle>
            <a:lvl1pPr algn="r" eaLnBrk="1" fontAlgn="auto" hangingPunct="1">
              <a:spcBef>
                <a:spcPts val="0"/>
              </a:spcBef>
              <a:spcAft>
                <a:spcPts val="0"/>
              </a:spcAft>
              <a:defRPr sz="1300">
                <a:latin typeface="+mn-lt"/>
              </a:defRPr>
            </a:lvl1pPr>
          </a:lstStyle>
          <a:p>
            <a:pPr>
              <a:defRPr/>
            </a:pPr>
            <a:endParaRPr lang="en-US"/>
          </a:p>
        </p:txBody>
      </p:sp>
      <p:sp>
        <p:nvSpPr>
          <p:cNvPr id="4" name="Footer Placeholder 3"/>
          <p:cNvSpPr>
            <a:spLocks noGrp="1"/>
          </p:cNvSpPr>
          <p:nvPr>
            <p:ph type="ftr" sz="quarter" idx="2"/>
          </p:nvPr>
        </p:nvSpPr>
        <p:spPr>
          <a:xfrm>
            <a:off x="1" y="9119176"/>
            <a:ext cx="3169920" cy="480389"/>
          </a:xfrm>
          <a:prstGeom prst="rect">
            <a:avLst/>
          </a:prstGeom>
        </p:spPr>
        <p:txBody>
          <a:bodyPr vert="horz" lIns="95735" tIns="47867" rIns="95735" bIns="47867" rtlCol="0" anchor="b"/>
          <a:lstStyle>
            <a:lvl1pPr algn="l" eaLnBrk="1" fontAlgn="auto" hangingPunct="1">
              <a:spcBef>
                <a:spcPts val="0"/>
              </a:spcBef>
              <a:spcAft>
                <a:spcPts val="0"/>
              </a:spcAft>
              <a:defRPr sz="1300">
                <a:latin typeface="+mn-lt"/>
              </a:defRPr>
            </a:lvl1pPr>
          </a:lstStyle>
          <a:p>
            <a:pPr>
              <a:defRPr/>
            </a:pPr>
            <a:r>
              <a:rPr lang="en-US"/>
              <a:t>www.IDDSI.org  copyright 2016</a:t>
            </a:r>
          </a:p>
        </p:txBody>
      </p:sp>
      <p:sp>
        <p:nvSpPr>
          <p:cNvPr id="5" name="Slide Number Placeholder 4"/>
          <p:cNvSpPr>
            <a:spLocks noGrp="1"/>
          </p:cNvSpPr>
          <p:nvPr>
            <p:ph type="sldNum" sz="quarter" idx="3"/>
          </p:nvPr>
        </p:nvSpPr>
        <p:spPr>
          <a:xfrm>
            <a:off x="4143587" y="9119176"/>
            <a:ext cx="3169920" cy="480389"/>
          </a:xfrm>
          <a:prstGeom prst="rect">
            <a:avLst/>
          </a:prstGeom>
        </p:spPr>
        <p:txBody>
          <a:bodyPr vert="horz" wrap="square" lIns="95735" tIns="47867" rIns="95735" bIns="47867" numCol="1" anchor="b" anchorCtr="0" compatLnSpc="1">
            <a:prstTxWarp prst="textNoShape">
              <a:avLst/>
            </a:prstTxWarp>
          </a:bodyPr>
          <a:lstStyle>
            <a:lvl1pPr algn="r" eaLnBrk="1" hangingPunct="1">
              <a:defRPr sz="1300"/>
            </a:lvl1pPr>
          </a:lstStyle>
          <a:p>
            <a:pPr>
              <a:defRPr/>
            </a:pPr>
            <a:fld id="{A82BC3E6-3AF6-451C-AD5E-0597D6C46A94}" type="slidenum">
              <a:rPr lang="en-US" altLang="en-US"/>
              <a:pPr>
                <a:defRPr/>
              </a:pPr>
              <a:t>‹#›</a:t>
            </a:fld>
            <a:endParaRPr lang="en-US" altLang="en-US"/>
          </a:p>
        </p:txBody>
      </p:sp>
    </p:spTree>
    <p:extLst>
      <p:ext uri="{BB962C8B-B14F-4D97-AF65-F5344CB8AC3E}">
        <p14:creationId xmlns:p14="http://schemas.microsoft.com/office/powerpoint/2010/main" val="6100545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389"/>
          </a:xfrm>
          <a:prstGeom prst="rect">
            <a:avLst/>
          </a:prstGeom>
        </p:spPr>
        <p:txBody>
          <a:bodyPr vert="horz" lIns="95735" tIns="47867" rIns="95735" bIns="47867" rtlCol="0"/>
          <a:lstStyle>
            <a:lvl1pPr algn="l" eaLnBrk="1" fontAlgn="auto" hangingPunct="1">
              <a:spcBef>
                <a:spcPts val="0"/>
              </a:spcBef>
              <a:spcAft>
                <a:spcPts val="0"/>
              </a:spcAft>
              <a:defRPr sz="1300">
                <a:latin typeface="+mn-lt"/>
              </a:defRPr>
            </a:lvl1pPr>
          </a:lstStyle>
          <a:p>
            <a:pPr>
              <a:defRPr/>
            </a:pPr>
            <a:r>
              <a:rPr lang="en-CA"/>
              <a:t>International Dysphagia Diet Standardisation Initiative - Industry Update July 2016</a:t>
            </a:r>
            <a:endParaRPr lang="en-US"/>
          </a:p>
        </p:txBody>
      </p:sp>
      <p:sp>
        <p:nvSpPr>
          <p:cNvPr id="3" name="Date Placeholder 2"/>
          <p:cNvSpPr>
            <a:spLocks noGrp="1"/>
          </p:cNvSpPr>
          <p:nvPr>
            <p:ph type="dt" idx="1"/>
          </p:nvPr>
        </p:nvSpPr>
        <p:spPr>
          <a:xfrm>
            <a:off x="4143587" y="2"/>
            <a:ext cx="3169920" cy="480389"/>
          </a:xfrm>
          <a:prstGeom prst="rect">
            <a:avLst/>
          </a:prstGeom>
        </p:spPr>
        <p:txBody>
          <a:bodyPr vert="horz" lIns="95735" tIns="47867" rIns="95735" bIns="47867" rtlCol="0"/>
          <a:lstStyle>
            <a:lvl1pPr algn="r" eaLnBrk="1" fontAlgn="auto" hangingPunct="1">
              <a:spcBef>
                <a:spcPts val="0"/>
              </a:spcBef>
              <a:spcAft>
                <a:spcPts val="0"/>
              </a:spcAft>
              <a:defRPr sz="1300">
                <a:latin typeface="+mn-lt"/>
              </a:defRPr>
            </a:lvl1pPr>
          </a:lstStyle>
          <a:p>
            <a:pPr>
              <a:defRPr/>
            </a:pPr>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5735" tIns="47867" rIns="95735" bIns="47867" rtlCol="0" anchor="ctr"/>
          <a:lstStyle/>
          <a:p>
            <a:pPr lvl="0"/>
            <a:endParaRPr lang="en-US" noProof="0"/>
          </a:p>
        </p:txBody>
      </p:sp>
      <p:sp>
        <p:nvSpPr>
          <p:cNvPr id="5" name="Notes Placeholder 4"/>
          <p:cNvSpPr>
            <a:spLocks noGrp="1"/>
          </p:cNvSpPr>
          <p:nvPr>
            <p:ph type="body" sz="quarter" idx="3"/>
          </p:nvPr>
        </p:nvSpPr>
        <p:spPr>
          <a:xfrm>
            <a:off x="731521" y="4561226"/>
            <a:ext cx="5852160" cy="4320212"/>
          </a:xfrm>
          <a:prstGeom prst="rect">
            <a:avLst/>
          </a:prstGeom>
        </p:spPr>
        <p:txBody>
          <a:bodyPr vert="horz" lIns="95735" tIns="47867" rIns="95735" bIns="47867"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119176"/>
            <a:ext cx="3169920" cy="480389"/>
          </a:xfrm>
          <a:prstGeom prst="rect">
            <a:avLst/>
          </a:prstGeom>
        </p:spPr>
        <p:txBody>
          <a:bodyPr vert="horz" lIns="95735" tIns="47867" rIns="95735" bIns="47867" rtlCol="0" anchor="b"/>
          <a:lstStyle>
            <a:lvl1pPr algn="l" eaLnBrk="1" fontAlgn="auto" hangingPunct="1">
              <a:spcBef>
                <a:spcPts val="0"/>
              </a:spcBef>
              <a:spcAft>
                <a:spcPts val="0"/>
              </a:spcAft>
              <a:defRPr sz="1300">
                <a:latin typeface="+mn-lt"/>
              </a:defRPr>
            </a:lvl1pPr>
          </a:lstStyle>
          <a:p>
            <a:pPr>
              <a:defRPr/>
            </a:pPr>
            <a:r>
              <a:rPr lang="en-US"/>
              <a:t>www.IDDSI.org  copyright 2016</a:t>
            </a:r>
          </a:p>
        </p:txBody>
      </p:sp>
      <p:sp>
        <p:nvSpPr>
          <p:cNvPr id="7" name="Slide Number Placeholder 6"/>
          <p:cNvSpPr>
            <a:spLocks noGrp="1"/>
          </p:cNvSpPr>
          <p:nvPr>
            <p:ph type="sldNum" sz="quarter" idx="5"/>
          </p:nvPr>
        </p:nvSpPr>
        <p:spPr>
          <a:xfrm>
            <a:off x="4143587" y="9119176"/>
            <a:ext cx="3169920" cy="480389"/>
          </a:xfrm>
          <a:prstGeom prst="rect">
            <a:avLst/>
          </a:prstGeom>
        </p:spPr>
        <p:txBody>
          <a:bodyPr vert="horz" wrap="square" lIns="95735" tIns="47867" rIns="95735" bIns="47867" numCol="1" anchor="b" anchorCtr="0" compatLnSpc="1">
            <a:prstTxWarp prst="textNoShape">
              <a:avLst/>
            </a:prstTxWarp>
          </a:bodyPr>
          <a:lstStyle>
            <a:lvl1pPr algn="r" eaLnBrk="1" hangingPunct="1">
              <a:defRPr sz="1300"/>
            </a:lvl1pPr>
          </a:lstStyle>
          <a:p>
            <a:pPr>
              <a:defRPr/>
            </a:pPr>
            <a:fld id="{15D159D0-9D19-4993-81E5-05854FAB07C0}" type="slidenum">
              <a:rPr lang="en-US" altLang="en-US"/>
              <a:pPr>
                <a:defRPr/>
              </a:pPr>
              <a:t>‹#›</a:t>
            </a:fld>
            <a:endParaRPr lang="en-US" altLang="en-US"/>
          </a:p>
        </p:txBody>
      </p:sp>
    </p:spTree>
    <p:extLst>
      <p:ext uri="{BB962C8B-B14F-4D97-AF65-F5344CB8AC3E}">
        <p14:creationId xmlns:p14="http://schemas.microsoft.com/office/powerpoint/2010/main" val="414519777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t>The International</a:t>
            </a:r>
            <a:r>
              <a:rPr lang="en-CA" baseline="0" dirty="0"/>
              <a:t> Dysphagia Diet Standardisation Initiative would like to acknowledge these wonderful sponsors for their continued support. Sponsors provide their funding unconditionally.  IDDSI uses funding to support the website, develop resources and make publications available open access</a:t>
            </a:r>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a:t>
            </a:fld>
            <a:endParaRPr lang="en-US" altLang="en-US"/>
          </a:p>
        </p:txBody>
      </p:sp>
    </p:spTree>
    <p:extLst>
      <p:ext uri="{BB962C8B-B14F-4D97-AF65-F5344CB8AC3E}">
        <p14:creationId xmlns:p14="http://schemas.microsoft.com/office/powerpoint/2010/main" val="312434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t>So, you are encouraged to go to the website at</a:t>
            </a:r>
            <a:r>
              <a:rPr lang="en-CA" baseline="0" dirty="0"/>
              <a:t> </a:t>
            </a:r>
            <a:r>
              <a:rPr lang="en-CA" baseline="0" dirty="0" err="1"/>
              <a:t>IDDSI.org</a:t>
            </a:r>
            <a:r>
              <a:rPr lang="en-CA" baseline="0" dirty="0"/>
              <a:t> and explore all of the resources.  Please take a moment to sign up to be kept informed of future developments in IDDSI.   </a:t>
            </a:r>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11</a:t>
            </a:fld>
            <a:endParaRPr lang="en-US" altLang="en-US"/>
          </a:p>
        </p:txBody>
      </p:sp>
    </p:spTree>
    <p:extLst>
      <p:ext uri="{BB962C8B-B14F-4D97-AF65-F5344CB8AC3E}">
        <p14:creationId xmlns:p14="http://schemas.microsoft.com/office/powerpoint/2010/main" val="118726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Questions and once again, thank you to our</a:t>
            </a:r>
            <a:r>
              <a:rPr lang="en-CA" altLang="en-US" baseline="0" dirty="0"/>
              <a:t> wonderful sponsors!</a:t>
            </a:r>
            <a:endParaRPr lang="en-CA" altLang="en-US"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12</a:t>
            </a:fld>
            <a:endParaRPr lang="en-US" altLang="en-US"/>
          </a:p>
        </p:txBody>
      </p:sp>
    </p:spTree>
    <p:extLst>
      <p:ext uri="{BB962C8B-B14F-4D97-AF65-F5344CB8AC3E}">
        <p14:creationId xmlns:p14="http://schemas.microsoft.com/office/powerpoint/2010/main" val="399432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t>In 2012 a group of professionals from around the globe came together to discuss the idea of developing international dysphagia diet standards that would meet the needs of all individuals with dysphagia. They</a:t>
            </a:r>
            <a:r>
              <a:rPr lang="en-CA" baseline="0" dirty="0"/>
              <a:t> are speech-language pathologists, </a:t>
            </a:r>
            <a:r>
              <a:rPr lang="en-CA" baseline="0" dirty="0" err="1"/>
              <a:t>dietitians</a:t>
            </a:r>
            <a:r>
              <a:rPr lang="en-CA" baseline="0" dirty="0"/>
              <a:t>, nurses, occupational therapists, physiotherapists, doctors, mechanical engineers, food technologists, and scientists. </a:t>
            </a:r>
            <a:r>
              <a:rPr lang="en-CA" dirty="0"/>
              <a:t> IDDSI was officially formed in 2013. Above is the current IDDSI board of directors. All board members are volunteers and all are committed to improving the safety of people with dysphagia. </a:t>
            </a:r>
          </a:p>
          <a:p>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a:t>
            </a:fld>
            <a:endParaRPr lang="en-US" altLang="en-US"/>
          </a:p>
        </p:txBody>
      </p:sp>
    </p:spTree>
    <p:extLst>
      <p:ext uri="{BB962C8B-B14F-4D97-AF65-F5344CB8AC3E}">
        <p14:creationId xmlns:p14="http://schemas.microsoft.com/office/powerpoint/2010/main" val="66730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over-riding goal of IDDSI is around patient safety.  As this slide sadly shows there are choking incidents around the world from people across the age span – on this slide</a:t>
            </a:r>
            <a:r>
              <a:rPr lang="en-US" baseline="0" dirty="0"/>
              <a:t> alone people have choked and died on food from as young as 9 months to 95 years of age.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a:t>
            </a:fld>
            <a:endParaRPr lang="en-US" altLang="en-US"/>
          </a:p>
        </p:txBody>
      </p:sp>
    </p:spTree>
    <p:extLst>
      <p:ext uri="{BB962C8B-B14F-4D97-AF65-F5344CB8AC3E}">
        <p14:creationId xmlns:p14="http://schemas.microsoft.com/office/powerpoint/2010/main" val="269000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latin typeface="Calibri" charset="0"/>
              </a:rPr>
              <a:t>IDDSI goal and purpose is: (read each line of the slide)</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5</a:t>
            </a:fld>
            <a:endParaRPr lang="en-US" altLang="en-US"/>
          </a:p>
        </p:txBody>
      </p:sp>
    </p:spTree>
    <p:extLst>
      <p:ext uri="{BB962C8B-B14F-4D97-AF65-F5344CB8AC3E}">
        <p14:creationId xmlns:p14="http://schemas.microsoft.com/office/powerpoint/2010/main" val="310885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Multiple labels and definitions cause confusion.</a:t>
            </a:r>
            <a:r>
              <a:rPr lang="en-US" altLang="en-US" baseline="0" dirty="0">
                <a:ea typeface="ＭＳ Ｐゴシック" panose="020B0600070205080204" pitchFamily="34" charset="-128"/>
              </a:rPr>
              <a:t>  Think about locations that you have visited and even the labels and definitions that you have used yourself to describe food textures and thickened liquids.</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6</a:t>
            </a:fld>
            <a:endParaRPr lang="en-US" altLang="en-US"/>
          </a:p>
        </p:txBody>
      </p:sp>
    </p:spTree>
    <p:extLst>
      <p:ext uri="{BB962C8B-B14F-4D97-AF65-F5344CB8AC3E}">
        <p14:creationId xmlns:p14="http://schemas.microsoft.com/office/powerpoint/2010/main" val="353772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ea typeface="ＭＳ Ｐゴシック" panose="020B0600070205080204" pitchFamily="34" charset="-128"/>
              </a:rPr>
              <a:t>Often</a:t>
            </a:r>
            <a:r>
              <a:rPr lang="en-CA" altLang="en-US" baseline="0" dirty="0">
                <a:ea typeface="ＭＳ Ｐゴシック" panose="020B0600070205080204" pitchFamily="34" charset="-128"/>
              </a:rPr>
              <a:t> because</a:t>
            </a:r>
            <a:r>
              <a:rPr lang="en-CA" altLang="en-US" dirty="0">
                <a:ea typeface="ＭＳ Ｐゴシック" panose="020B0600070205080204" pitchFamily="34" charset="-128"/>
              </a:rPr>
              <a:t> labels for dysphagia diets have varied so greatly, an individual who is transferred from an acute care hospital to a long term care home (which may be across the street or a block or two away) needs to be re-assessed because the dysphagia</a:t>
            </a:r>
            <a:r>
              <a:rPr lang="en-CA" altLang="en-US" baseline="0" dirty="0">
                <a:ea typeface="ＭＳ Ｐゴシック" panose="020B0600070205080204" pitchFamily="34" charset="-128"/>
              </a:rPr>
              <a:t> diet terms are different in the 2 facilities.</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7</a:t>
            </a:fld>
            <a:endParaRPr lang="en-US" altLang="en-US"/>
          </a:p>
        </p:txBody>
      </p:sp>
    </p:spTree>
    <p:extLst>
      <p:ext uri="{BB962C8B-B14F-4D97-AF65-F5344CB8AC3E}">
        <p14:creationId xmlns:p14="http://schemas.microsoft.com/office/powerpoint/2010/main" val="67611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en-US" baseline="0" dirty="0">
                <a:ea typeface="ＭＳ Ｐゴシック" panose="020B0600070205080204" pitchFamily="34" charset="-128"/>
              </a:rPr>
              <a:t>One commercial product is not the same as another commercial product.  IDDSI has examined many samples and recipes from manufacturers and the products vary significantly.  This causes great confusion for carers and individuals with dysphagia.</a:t>
            </a:r>
          </a:p>
          <a:p>
            <a:pPr eaLnBrk="1" hangingPunct="1">
              <a:spcBef>
                <a:spcPct val="0"/>
              </a:spcBef>
            </a:pPr>
            <a:endParaRPr lang="en-CA" altLang="en-US" baseline="0" dirty="0">
              <a:ea typeface="ＭＳ Ｐゴシック" panose="020B0600070205080204" pitchFamily="34" charset="-128"/>
            </a:endParaRPr>
          </a:p>
          <a:p>
            <a:pPr eaLnBrk="1" hangingPunct="1">
              <a:spcBef>
                <a:spcPct val="0"/>
              </a:spcBef>
            </a:pPr>
            <a:r>
              <a:rPr lang="en-CA" altLang="en-US" baseline="0" dirty="0">
                <a:ea typeface="ＭＳ Ｐゴシック" panose="020B0600070205080204" pitchFamily="34" charset="-128"/>
              </a:rPr>
              <a:t>There is great research going on but unfortunately, because different terms and definitions are used, we are unable to accurately compare and draw valid conclusions from the results of the research findings.</a:t>
            </a:r>
            <a:endParaRPr lang="en-CA"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8</a:t>
            </a:fld>
            <a:endParaRPr lang="en-US" altLang="en-US"/>
          </a:p>
        </p:txBody>
      </p:sp>
    </p:spTree>
    <p:extLst>
      <p:ext uri="{BB962C8B-B14F-4D97-AF65-F5344CB8AC3E}">
        <p14:creationId xmlns:p14="http://schemas.microsoft.com/office/powerpoint/2010/main" val="272308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baseline="0" dirty="0">
                <a:ea typeface="ＭＳ Ｐゴシック" panose="020B0600070205080204" pitchFamily="34" charset="-128"/>
              </a:rPr>
              <a:t>There is great research going on but unfortunately, because different terms and definitions are used, we are unable to accurately compare and draw valid conclusions from the results of the research findings. Using the same terminology and measuring systems for research can help develop a larger body of evidence.</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9</a:t>
            </a:fld>
            <a:endParaRPr lang="en-US" altLang="en-US"/>
          </a:p>
        </p:txBody>
      </p:sp>
    </p:spTree>
    <p:extLst>
      <p:ext uri="{BB962C8B-B14F-4D97-AF65-F5344CB8AC3E}">
        <p14:creationId xmlns:p14="http://schemas.microsoft.com/office/powerpoint/2010/main" val="74257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behind the development of an</a:t>
            </a:r>
            <a:r>
              <a:rPr lang="en-US" baseline="0" dirty="0"/>
              <a:t> International Terminology can be found in this Open Access journal publication.  It is free to download from the journal and also from the </a:t>
            </a:r>
            <a:r>
              <a:rPr lang="en-US" baseline="0" dirty="0" err="1"/>
              <a:t>iddsi</a:t>
            </a:r>
            <a:r>
              <a:rPr lang="en-US" baseline="0" dirty="0"/>
              <a:t> website.</a:t>
            </a:r>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10</a:t>
            </a:fld>
            <a:endParaRPr lang="en-US" altLang="en-US"/>
          </a:p>
        </p:txBody>
      </p:sp>
    </p:spTree>
    <p:extLst>
      <p:ext uri="{BB962C8B-B14F-4D97-AF65-F5344CB8AC3E}">
        <p14:creationId xmlns:p14="http://schemas.microsoft.com/office/powerpoint/2010/main" val="252639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AAB61E-9E8E-FA42-8F6C-317CA6ABF702}" type="datetime1">
              <a:rPr lang="en-AU" smtClean="0"/>
              <a:t>24/01/2018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C24A360C-D3BC-4466-A5D5-8B652D34E00B}" type="slidenum">
              <a:rPr lang="en-US" altLang="en-US"/>
              <a:pPr>
                <a:defRPr/>
              </a:pPr>
              <a:t>‹#›</a:t>
            </a:fld>
            <a:endParaRPr lang="en-US" altLang="en-US"/>
          </a:p>
        </p:txBody>
      </p:sp>
    </p:spTree>
    <p:extLst>
      <p:ext uri="{BB962C8B-B14F-4D97-AF65-F5344CB8AC3E}">
        <p14:creationId xmlns:p14="http://schemas.microsoft.com/office/powerpoint/2010/main" val="107217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19783F-646B-954E-B9B8-F519DADE95F4}" type="datetime1">
              <a:rPr lang="en-AU" smtClean="0"/>
              <a:t>24/01/2018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EB65023A-A025-446E-9C76-CEA6D1CFFB99}" type="slidenum">
              <a:rPr lang="en-US" altLang="en-US"/>
              <a:pPr>
                <a:defRPr/>
              </a:pPr>
              <a:t>‹#›</a:t>
            </a:fld>
            <a:endParaRPr lang="en-US" altLang="en-US"/>
          </a:p>
        </p:txBody>
      </p:sp>
    </p:spTree>
    <p:extLst>
      <p:ext uri="{BB962C8B-B14F-4D97-AF65-F5344CB8AC3E}">
        <p14:creationId xmlns:p14="http://schemas.microsoft.com/office/powerpoint/2010/main" val="122643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004AFF-F9AB-A94A-BA5F-5A20DC322861}" type="datetime1">
              <a:rPr lang="en-AU" smtClean="0"/>
              <a:t>24/01/2018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2549474F-9E7E-464D-BF12-4708A78F7FD8}" type="slidenum">
              <a:rPr lang="en-US" altLang="en-US"/>
              <a:pPr>
                <a:defRPr/>
              </a:pPr>
              <a:t>‹#›</a:t>
            </a:fld>
            <a:endParaRPr lang="en-US" altLang="en-US"/>
          </a:p>
        </p:txBody>
      </p:sp>
    </p:spTree>
    <p:extLst>
      <p:ext uri="{BB962C8B-B14F-4D97-AF65-F5344CB8AC3E}">
        <p14:creationId xmlns:p14="http://schemas.microsoft.com/office/powerpoint/2010/main" val="255863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2986736-4CF5-C44F-BBDB-D0AE8AE7FE09}" type="datetime1">
              <a:rPr lang="en-AU" smtClean="0"/>
              <a:t>24/01/2018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B893760B-8658-4013-A03A-16E026081BE4}" type="slidenum">
              <a:rPr lang="en-US" altLang="en-US"/>
              <a:pPr>
                <a:defRPr/>
              </a:pPr>
              <a:t>‹#›</a:t>
            </a:fld>
            <a:endParaRPr lang="en-US" altLang="en-US"/>
          </a:p>
        </p:txBody>
      </p:sp>
    </p:spTree>
    <p:extLst>
      <p:ext uri="{BB962C8B-B14F-4D97-AF65-F5344CB8AC3E}">
        <p14:creationId xmlns:p14="http://schemas.microsoft.com/office/powerpoint/2010/main" val="232424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7CDF33-0A30-DE4D-B7C2-95765EE8AEAE}" type="datetime1">
              <a:rPr lang="en-AU" smtClean="0"/>
              <a:t>24/01/2018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4D72DAC9-4A99-4F0F-BFB1-E566CEE47B4F}" type="slidenum">
              <a:rPr lang="en-US" altLang="en-US"/>
              <a:pPr>
                <a:defRPr/>
              </a:pPr>
              <a:t>‹#›</a:t>
            </a:fld>
            <a:endParaRPr lang="en-US" altLang="en-US"/>
          </a:p>
        </p:txBody>
      </p:sp>
    </p:spTree>
    <p:extLst>
      <p:ext uri="{BB962C8B-B14F-4D97-AF65-F5344CB8AC3E}">
        <p14:creationId xmlns:p14="http://schemas.microsoft.com/office/powerpoint/2010/main" val="9073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2563C2-1EF4-264F-8F12-7889FA3859F5}" type="datetime1">
              <a:rPr lang="en-AU" smtClean="0"/>
              <a:t>24/01/2018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59680957-5FAB-468E-9011-4D41951177B0}" type="slidenum">
              <a:rPr lang="en-US" altLang="en-US"/>
              <a:pPr>
                <a:defRPr/>
              </a:pPr>
              <a:t>‹#›</a:t>
            </a:fld>
            <a:endParaRPr lang="en-US" altLang="en-US"/>
          </a:p>
        </p:txBody>
      </p:sp>
    </p:spTree>
    <p:extLst>
      <p:ext uri="{BB962C8B-B14F-4D97-AF65-F5344CB8AC3E}">
        <p14:creationId xmlns:p14="http://schemas.microsoft.com/office/powerpoint/2010/main" val="186588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DE18D5-D447-064A-99D1-C48D3D15019B}" type="datetime1">
              <a:rPr lang="en-AU" smtClean="0"/>
              <a:t>24/01/2018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494CE131-1937-4950-9D96-C235C7E53338}" type="slidenum">
              <a:rPr lang="en-US" altLang="en-US"/>
              <a:pPr>
                <a:defRPr/>
              </a:pPr>
              <a:t>‹#›</a:t>
            </a:fld>
            <a:endParaRPr lang="en-US" altLang="en-US"/>
          </a:p>
        </p:txBody>
      </p:sp>
    </p:spTree>
    <p:extLst>
      <p:ext uri="{BB962C8B-B14F-4D97-AF65-F5344CB8AC3E}">
        <p14:creationId xmlns:p14="http://schemas.microsoft.com/office/powerpoint/2010/main" val="350042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5F7B18-9473-9C46-8C02-E4FAFE962501}" type="datetime1">
              <a:rPr lang="en-AU" smtClean="0"/>
              <a:t>24/01/2018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9" name="Slide Number Placeholder 5"/>
          <p:cNvSpPr>
            <a:spLocks noGrp="1"/>
          </p:cNvSpPr>
          <p:nvPr>
            <p:ph type="sldNum" sz="quarter" idx="12"/>
          </p:nvPr>
        </p:nvSpPr>
        <p:spPr/>
        <p:txBody>
          <a:bodyPr/>
          <a:lstStyle>
            <a:lvl1pPr>
              <a:defRPr/>
            </a:lvl1pPr>
          </a:lstStyle>
          <a:p>
            <a:pPr>
              <a:defRPr/>
            </a:pPr>
            <a:fld id="{CCD91073-4845-4681-B431-5E0049904501}" type="slidenum">
              <a:rPr lang="en-US" altLang="en-US"/>
              <a:pPr>
                <a:defRPr/>
              </a:pPr>
              <a:t>‹#›</a:t>
            </a:fld>
            <a:endParaRPr lang="en-US" altLang="en-US"/>
          </a:p>
        </p:txBody>
      </p:sp>
    </p:spTree>
    <p:extLst>
      <p:ext uri="{BB962C8B-B14F-4D97-AF65-F5344CB8AC3E}">
        <p14:creationId xmlns:p14="http://schemas.microsoft.com/office/powerpoint/2010/main" val="18564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5E3819-BF42-5D44-9E41-16F11C820BDD}" type="datetime1">
              <a:rPr lang="en-AU" smtClean="0"/>
              <a:t>24/01/2018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5" name="Slide Number Placeholder 5"/>
          <p:cNvSpPr>
            <a:spLocks noGrp="1"/>
          </p:cNvSpPr>
          <p:nvPr>
            <p:ph type="sldNum" sz="quarter" idx="12"/>
          </p:nvPr>
        </p:nvSpPr>
        <p:spPr/>
        <p:txBody>
          <a:bodyPr/>
          <a:lstStyle>
            <a:lvl1pPr>
              <a:defRPr/>
            </a:lvl1pPr>
          </a:lstStyle>
          <a:p>
            <a:pPr>
              <a:defRPr/>
            </a:pPr>
            <a:fld id="{81157046-03CA-45F7-9547-641E62F3C2DB}" type="slidenum">
              <a:rPr lang="en-US" altLang="en-US"/>
              <a:pPr>
                <a:defRPr/>
              </a:pPr>
              <a:t>‹#›</a:t>
            </a:fld>
            <a:endParaRPr lang="en-US" altLang="en-US"/>
          </a:p>
        </p:txBody>
      </p:sp>
    </p:spTree>
    <p:extLst>
      <p:ext uri="{BB962C8B-B14F-4D97-AF65-F5344CB8AC3E}">
        <p14:creationId xmlns:p14="http://schemas.microsoft.com/office/powerpoint/2010/main" val="275958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E74B54-86ED-CE42-A378-1F63D1F7355A}" type="datetime1">
              <a:rPr lang="en-AU" smtClean="0"/>
              <a:t>24/01/2018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4" name="Slide Number Placeholder 5"/>
          <p:cNvSpPr>
            <a:spLocks noGrp="1"/>
          </p:cNvSpPr>
          <p:nvPr>
            <p:ph type="sldNum" sz="quarter" idx="12"/>
          </p:nvPr>
        </p:nvSpPr>
        <p:spPr/>
        <p:txBody>
          <a:bodyPr/>
          <a:lstStyle>
            <a:lvl1pPr>
              <a:defRPr/>
            </a:lvl1pPr>
          </a:lstStyle>
          <a:p>
            <a:pPr>
              <a:defRPr/>
            </a:pPr>
            <a:fld id="{D72598AD-96AA-444D-8D0B-B2B88E3FEDE9}" type="slidenum">
              <a:rPr lang="en-US" altLang="en-US"/>
              <a:pPr>
                <a:defRPr/>
              </a:pPr>
              <a:t>‹#›</a:t>
            </a:fld>
            <a:endParaRPr lang="en-US" altLang="en-US"/>
          </a:p>
        </p:txBody>
      </p:sp>
    </p:spTree>
    <p:extLst>
      <p:ext uri="{BB962C8B-B14F-4D97-AF65-F5344CB8AC3E}">
        <p14:creationId xmlns:p14="http://schemas.microsoft.com/office/powerpoint/2010/main" val="140912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87162A-40B6-B547-983A-278668CEFDDE}" type="datetime1">
              <a:rPr lang="en-AU" smtClean="0"/>
              <a:t>24/01/2018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B5522AB8-E0BB-4A9B-85A3-D1D9D43C8E24}" type="slidenum">
              <a:rPr lang="en-US" altLang="en-US"/>
              <a:pPr>
                <a:defRPr/>
              </a:pPr>
              <a:t>‹#›</a:t>
            </a:fld>
            <a:endParaRPr lang="en-US" altLang="en-US"/>
          </a:p>
        </p:txBody>
      </p:sp>
    </p:spTree>
    <p:extLst>
      <p:ext uri="{BB962C8B-B14F-4D97-AF65-F5344CB8AC3E}">
        <p14:creationId xmlns:p14="http://schemas.microsoft.com/office/powerpoint/2010/main" val="12436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58256D-7AF5-E54A-87D6-A04C9E93F08C}" type="datetime1">
              <a:rPr lang="en-AU" smtClean="0"/>
              <a:t>24/01/2018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8639AD39-2E87-4ABC-A2FB-1911C0385451}" type="slidenum">
              <a:rPr lang="en-US" altLang="en-US"/>
              <a:pPr>
                <a:defRPr/>
              </a:pPr>
              <a:t>‹#›</a:t>
            </a:fld>
            <a:endParaRPr lang="en-US" altLang="en-US"/>
          </a:p>
        </p:txBody>
      </p:sp>
    </p:spTree>
    <p:extLst>
      <p:ext uri="{BB962C8B-B14F-4D97-AF65-F5344CB8AC3E}">
        <p14:creationId xmlns:p14="http://schemas.microsoft.com/office/powerpoint/2010/main" val="128326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D338A4-A4F6-3E42-A229-770AD2B3C1C2}" type="datetime1">
              <a:rPr lang="en-AU" smtClean="0"/>
              <a:t>24/01/2018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57155C-7E71-4643-89A4-896DB3F95D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a:t>Copyright November 2017  - Used with permission from IDDSI</a:t>
            </a:r>
            <a:endParaRPr lang="en-US"/>
          </a:p>
        </p:txBody>
      </p:sp>
      <p:pic>
        <p:nvPicPr>
          <p:cNvPr id="5" name="Picture 4" descr="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41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956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643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9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855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48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84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50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790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14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934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770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UANDARYGAMESETTING" val="&lt;QuandaryGameSetting&gt;&lt;GameOptions&gt;&lt;skipWelcome&gt;False&lt;/skipWelcome&gt;&lt;option Version=&quot;1&quot;&gt;&lt;skipOptionScreen&gt;False&lt;/skipOptionScreen&gt;&lt;scoringOption&gt;0&lt;/scoringOption&gt;&lt;questionPerGame&gt;0&lt;/questionPerGame&gt;&lt;loopGame&gt;off&lt;/loopGame&gt;&lt;timeBetweenGames&gt;0&lt;/timeBetweenGames&gt;&lt;skipWelcomeMovie&gt;False&lt;/skipWelcomeMovie&gt;&lt;gameMode&gt;0&lt;/gameMode&gt;&lt;numTeams&gt;0&lt;/numTeams&gt;&lt;UseTeamsFromParticipantList&gt;True&lt;/UseTeamsFromParticipantList&gt;&lt;/option&gt;&lt;/GameOptions&gt;&lt;QuandaryTopicsStore /&gt;&lt;/QuandaryGameSetting&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14933</TotalTime>
  <Words>804</Words>
  <Application>Microsoft Office PowerPoint</Application>
  <PresentationFormat>On-screen Show (4:3)</PresentationFormat>
  <Paragraphs>58</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Two Short Giraffes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on the menu at the global village?</dc:title>
  <dc:creator>Peter Lam;julie.cichero@iddsi.com</dc:creator>
  <cp:lastModifiedBy>Joanna Instone</cp:lastModifiedBy>
  <cp:revision>522</cp:revision>
  <cp:lastPrinted>2016-07-19T17:36:58Z</cp:lastPrinted>
  <dcterms:created xsi:type="dcterms:W3CDTF">2013-03-12T04:21:08Z</dcterms:created>
  <dcterms:modified xsi:type="dcterms:W3CDTF">2018-01-24T13:22:35Z</dcterms:modified>
</cp:coreProperties>
</file>