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58" autoAdjust="0"/>
    <p:restoredTop sz="94660"/>
  </p:normalViewPr>
  <p:slideViewPr>
    <p:cSldViewPr snapToGrid="0">
      <p:cViewPr varScale="1">
        <p:scale>
          <a:sx n="116" d="100"/>
          <a:sy n="116" d="100"/>
        </p:scale>
        <p:origin x="40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BF77CB08-B857-47C7-A15E-89254EBE5778}"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9FC96C-7E3A-472A-A2CF-B2EDE5381153}"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763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77CB08-B857-47C7-A15E-89254EBE5778}"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9FC96C-7E3A-472A-A2CF-B2EDE5381153}" type="slidenum">
              <a:rPr lang="en-GB" smtClean="0"/>
              <a:t>‹#›</a:t>
            </a:fld>
            <a:endParaRPr lang="en-GB"/>
          </a:p>
        </p:txBody>
      </p:sp>
    </p:spTree>
    <p:extLst>
      <p:ext uri="{BB962C8B-B14F-4D97-AF65-F5344CB8AC3E}">
        <p14:creationId xmlns:p14="http://schemas.microsoft.com/office/powerpoint/2010/main" val="935516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77CB08-B857-47C7-A15E-89254EBE5778}"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9FC96C-7E3A-472A-A2CF-B2EDE5381153}" type="slidenum">
              <a:rPr lang="en-GB" smtClean="0"/>
              <a:t>‹#›</a:t>
            </a:fld>
            <a:endParaRPr lang="en-GB"/>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3259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77CB08-B857-47C7-A15E-89254EBE5778}"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9FC96C-7E3A-472A-A2CF-B2EDE5381153}" type="slidenum">
              <a:rPr lang="en-GB" smtClean="0"/>
              <a:t>‹#›</a:t>
            </a:fld>
            <a:endParaRPr lang="en-GB"/>
          </a:p>
        </p:txBody>
      </p:sp>
    </p:spTree>
    <p:extLst>
      <p:ext uri="{BB962C8B-B14F-4D97-AF65-F5344CB8AC3E}">
        <p14:creationId xmlns:p14="http://schemas.microsoft.com/office/powerpoint/2010/main" val="2726859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F77CB08-B857-47C7-A15E-89254EBE5778}"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9FC96C-7E3A-472A-A2CF-B2EDE5381153}"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7030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F77CB08-B857-47C7-A15E-89254EBE5778}"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9FC96C-7E3A-472A-A2CF-B2EDE5381153}" type="slidenum">
              <a:rPr lang="en-GB" smtClean="0"/>
              <a:t>‹#›</a:t>
            </a:fld>
            <a:endParaRPr lang="en-GB"/>
          </a:p>
        </p:txBody>
      </p:sp>
    </p:spTree>
    <p:extLst>
      <p:ext uri="{BB962C8B-B14F-4D97-AF65-F5344CB8AC3E}">
        <p14:creationId xmlns:p14="http://schemas.microsoft.com/office/powerpoint/2010/main" val="3683231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F77CB08-B857-47C7-A15E-89254EBE5778}" type="datetimeFigureOut">
              <a:rPr lang="en-GB" smtClean="0"/>
              <a:t>23/03/2020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59FC96C-7E3A-472A-A2CF-B2EDE5381153}" type="slidenum">
              <a:rPr lang="en-GB" smtClean="0"/>
              <a:t>‹#›</a:t>
            </a:fld>
            <a:endParaRPr lang="en-GB"/>
          </a:p>
        </p:txBody>
      </p:sp>
    </p:spTree>
    <p:extLst>
      <p:ext uri="{BB962C8B-B14F-4D97-AF65-F5344CB8AC3E}">
        <p14:creationId xmlns:p14="http://schemas.microsoft.com/office/powerpoint/2010/main" val="2757834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77CB08-B857-47C7-A15E-89254EBE5778}" type="datetimeFigureOut">
              <a:rPr lang="en-GB" smtClean="0"/>
              <a:t>23/03/2020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59FC96C-7E3A-472A-A2CF-B2EDE5381153}" type="slidenum">
              <a:rPr lang="en-GB" smtClean="0"/>
              <a:t>‹#›</a:t>
            </a:fld>
            <a:endParaRPr lang="en-GB"/>
          </a:p>
        </p:txBody>
      </p:sp>
    </p:spTree>
    <p:extLst>
      <p:ext uri="{BB962C8B-B14F-4D97-AF65-F5344CB8AC3E}">
        <p14:creationId xmlns:p14="http://schemas.microsoft.com/office/powerpoint/2010/main" val="1309102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77CB08-B857-47C7-A15E-89254EBE5778}" type="datetimeFigureOut">
              <a:rPr lang="en-GB" smtClean="0"/>
              <a:t>23/03/2020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59FC96C-7E3A-472A-A2CF-B2EDE5381153}" type="slidenum">
              <a:rPr lang="en-GB" smtClean="0"/>
              <a:t>‹#›</a:t>
            </a:fld>
            <a:endParaRPr lang="en-GB"/>
          </a:p>
        </p:txBody>
      </p:sp>
    </p:spTree>
    <p:extLst>
      <p:ext uri="{BB962C8B-B14F-4D97-AF65-F5344CB8AC3E}">
        <p14:creationId xmlns:p14="http://schemas.microsoft.com/office/powerpoint/2010/main" val="2641404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F77CB08-B857-47C7-A15E-89254EBE5778}"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9FC96C-7E3A-472A-A2CF-B2EDE5381153}" type="slidenum">
              <a:rPr lang="en-GB" smtClean="0"/>
              <a:t>‹#›</a:t>
            </a:fld>
            <a:endParaRPr lang="en-GB"/>
          </a:p>
        </p:txBody>
      </p:sp>
    </p:spTree>
    <p:extLst>
      <p:ext uri="{BB962C8B-B14F-4D97-AF65-F5344CB8AC3E}">
        <p14:creationId xmlns:p14="http://schemas.microsoft.com/office/powerpoint/2010/main" val="96924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F77CB08-B857-47C7-A15E-89254EBE5778}"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9FC96C-7E3A-472A-A2CF-B2EDE5381153}"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7325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F77CB08-B857-47C7-A15E-89254EBE5778}" type="datetimeFigureOut">
              <a:rPr lang="en-GB" smtClean="0"/>
              <a:t>23/03/2020</a:t>
            </a:fld>
            <a:endParaRPr lang="en-GB"/>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GB"/>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59FC96C-7E3A-472A-A2CF-B2EDE5381153}" type="slidenum">
              <a:rPr lang="en-GB" smtClean="0"/>
              <a:t>‹#›</a:t>
            </a:fld>
            <a:endParaRPr lang="en-GB"/>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17576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Critical Care Dietetics </a:t>
            </a:r>
            <a:br>
              <a:rPr lang="en-GB" dirty="0"/>
            </a:br>
            <a:r>
              <a:rPr lang="en-GB" dirty="0"/>
              <a:t>Crash Course </a:t>
            </a:r>
          </a:p>
        </p:txBody>
      </p:sp>
      <p:sp>
        <p:nvSpPr>
          <p:cNvPr id="3" name="Subtitle 2"/>
          <p:cNvSpPr>
            <a:spLocks noGrp="1"/>
          </p:cNvSpPr>
          <p:nvPr>
            <p:ph type="subTitle" idx="1"/>
          </p:nvPr>
        </p:nvSpPr>
        <p:spPr/>
        <p:txBody>
          <a:bodyPr/>
          <a:lstStyle/>
          <a:p>
            <a:r>
              <a:rPr lang="en-GB" dirty="0"/>
              <a:t>Carys Davies</a:t>
            </a:r>
          </a:p>
          <a:p>
            <a:r>
              <a:rPr lang="en-GB" dirty="0"/>
              <a:t>2020</a:t>
            </a:r>
          </a:p>
        </p:txBody>
      </p:sp>
    </p:spTree>
    <p:extLst>
      <p:ext uri="{BB962C8B-B14F-4D97-AF65-F5344CB8AC3E}">
        <p14:creationId xmlns:p14="http://schemas.microsoft.com/office/powerpoint/2010/main" val="2852452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Contact details </a:t>
            </a:r>
          </a:p>
        </p:txBody>
      </p:sp>
      <p:sp>
        <p:nvSpPr>
          <p:cNvPr id="3" name="Content Placeholder 2"/>
          <p:cNvSpPr>
            <a:spLocks noGrp="1"/>
          </p:cNvSpPr>
          <p:nvPr>
            <p:ph idx="1"/>
          </p:nvPr>
        </p:nvSpPr>
        <p:spPr/>
        <p:txBody>
          <a:bodyPr/>
          <a:lstStyle/>
          <a:p>
            <a:r>
              <a:rPr lang="en-GB" dirty="0"/>
              <a:t>Please, please, please contact if you have any questions.. </a:t>
            </a:r>
          </a:p>
          <a:p>
            <a:endParaRPr lang="en-GB" dirty="0"/>
          </a:p>
          <a:p>
            <a:r>
              <a:rPr lang="en-GB" dirty="0"/>
              <a:t>HH: Jacqui – Ext: 33496 Bleep: 9606</a:t>
            </a:r>
          </a:p>
          <a:p>
            <a:r>
              <a:rPr lang="en-GB" dirty="0"/>
              <a:t>CXH: </a:t>
            </a:r>
            <a:r>
              <a:rPr lang="en-GB" dirty="0" err="1"/>
              <a:t>Gerii</a:t>
            </a:r>
            <a:r>
              <a:rPr lang="en-GB" dirty="0"/>
              <a:t> – Ext: 30326 Bleep: 1445</a:t>
            </a:r>
          </a:p>
          <a:p>
            <a:r>
              <a:rPr lang="en-GB" dirty="0"/>
              <a:t>SMH: Carys – Ext: 22440 Bleep: 1304</a:t>
            </a:r>
          </a:p>
          <a:p>
            <a:endParaRPr lang="en-GB" dirty="0"/>
          </a:p>
          <a:p>
            <a:r>
              <a:rPr lang="en-GB" dirty="0"/>
              <a:t>Renal team: Ext: 35807 / 34584</a:t>
            </a:r>
          </a:p>
        </p:txBody>
      </p:sp>
    </p:spTree>
    <p:extLst>
      <p:ext uri="{BB962C8B-B14F-4D97-AF65-F5344CB8AC3E}">
        <p14:creationId xmlns:p14="http://schemas.microsoft.com/office/powerpoint/2010/main" val="3040797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Nutritional Requirements </a:t>
            </a:r>
          </a:p>
        </p:txBody>
      </p:sp>
      <p:sp>
        <p:nvSpPr>
          <p:cNvPr id="5" name="Content Placeholder 4"/>
          <p:cNvSpPr>
            <a:spLocks noGrp="1"/>
          </p:cNvSpPr>
          <p:nvPr>
            <p:ph idx="1"/>
          </p:nvPr>
        </p:nvSpPr>
        <p:spPr>
          <a:xfrm>
            <a:off x="1024128" y="2084832"/>
            <a:ext cx="9720073" cy="4023360"/>
          </a:xfrm>
        </p:spPr>
        <p:txBody>
          <a:bodyPr>
            <a:normAutofit fontScale="55000" lnSpcReduction="20000"/>
          </a:bodyPr>
          <a:lstStyle/>
          <a:p>
            <a:pPr marL="0" indent="0">
              <a:buNone/>
            </a:pPr>
            <a:r>
              <a:rPr lang="en-GB" b="1" dirty="0"/>
              <a:t>Energy: </a:t>
            </a:r>
          </a:p>
          <a:p>
            <a:pPr lvl="0"/>
            <a:r>
              <a:rPr lang="en-GB" dirty="0"/>
              <a:t>15 – 20kcal/</a:t>
            </a:r>
            <a:r>
              <a:rPr lang="en-GB" dirty="0" err="1"/>
              <a:t>kgABW</a:t>
            </a:r>
            <a:r>
              <a:rPr lang="en-GB" dirty="0"/>
              <a:t> (BMI &lt;30kg/m2) </a:t>
            </a:r>
          </a:p>
          <a:p>
            <a:pPr lvl="0"/>
            <a:r>
              <a:rPr lang="en-GB" dirty="0"/>
              <a:t>11-14kcal/</a:t>
            </a:r>
            <a:r>
              <a:rPr lang="en-GB" dirty="0" err="1"/>
              <a:t>kgABW</a:t>
            </a:r>
            <a:r>
              <a:rPr lang="en-GB" dirty="0"/>
              <a:t> (BMI &gt;30-49.9kg/m2) </a:t>
            </a:r>
          </a:p>
          <a:p>
            <a:pPr lvl="0"/>
            <a:r>
              <a:rPr lang="en-GB" dirty="0"/>
              <a:t>22 – 25kcal/</a:t>
            </a:r>
            <a:r>
              <a:rPr lang="en-GB" dirty="0" err="1"/>
              <a:t>kgIBW</a:t>
            </a:r>
            <a:r>
              <a:rPr lang="en-GB" dirty="0"/>
              <a:t> (BMI &gt; 50kg/m2) </a:t>
            </a:r>
          </a:p>
          <a:p>
            <a:pPr marL="0" indent="0">
              <a:buNone/>
            </a:pPr>
            <a:endParaRPr lang="en-GB" dirty="0"/>
          </a:p>
          <a:p>
            <a:pPr marL="0" indent="0">
              <a:buNone/>
            </a:pPr>
            <a:r>
              <a:rPr lang="en-GB" b="1" dirty="0"/>
              <a:t>Protein:</a:t>
            </a:r>
          </a:p>
          <a:p>
            <a:pPr lvl="0"/>
            <a:r>
              <a:rPr lang="en-GB" dirty="0"/>
              <a:t>Non renal patient: 1.2-1.5g/kg </a:t>
            </a:r>
          </a:p>
          <a:p>
            <a:pPr lvl="0"/>
            <a:r>
              <a:rPr lang="en-GB" dirty="0"/>
              <a:t>On filter: 1.5-2g/kg </a:t>
            </a:r>
          </a:p>
          <a:p>
            <a:pPr lvl="0"/>
            <a:r>
              <a:rPr lang="en-GB" dirty="0"/>
              <a:t>Off filter (with AKI / CKD / low </a:t>
            </a:r>
            <a:r>
              <a:rPr lang="en-GB" dirty="0" err="1"/>
              <a:t>eGFR</a:t>
            </a:r>
            <a:r>
              <a:rPr lang="en-GB" dirty="0"/>
              <a:t>): 1-1.2g/kg </a:t>
            </a:r>
          </a:p>
          <a:p>
            <a:pPr lvl="0"/>
            <a:r>
              <a:rPr lang="en-GB" dirty="0"/>
              <a:t>Obese: </a:t>
            </a:r>
          </a:p>
          <a:p>
            <a:r>
              <a:rPr lang="en-GB" dirty="0"/>
              <a:t>1.3g/</a:t>
            </a:r>
            <a:r>
              <a:rPr lang="en-GB" dirty="0" err="1"/>
              <a:t>kgAdjBW</a:t>
            </a:r>
            <a:r>
              <a:rPr lang="en-GB" dirty="0"/>
              <a:t> </a:t>
            </a:r>
          </a:p>
          <a:p>
            <a:r>
              <a:rPr lang="en-GB" dirty="0"/>
              <a:t>2g/</a:t>
            </a:r>
            <a:r>
              <a:rPr lang="en-GB" dirty="0" err="1"/>
              <a:t>kgIBW</a:t>
            </a:r>
            <a:r>
              <a:rPr lang="en-GB" dirty="0"/>
              <a:t> (BMI 30-40kg/m2) </a:t>
            </a:r>
          </a:p>
          <a:p>
            <a:r>
              <a:rPr lang="en-GB" dirty="0"/>
              <a:t>2.5g/</a:t>
            </a:r>
            <a:r>
              <a:rPr lang="en-GB" dirty="0" err="1"/>
              <a:t>kgIBW</a:t>
            </a:r>
            <a:r>
              <a:rPr lang="en-GB" dirty="0"/>
              <a:t> (BMI &gt; 40kg/m2)</a:t>
            </a:r>
          </a:p>
          <a:p>
            <a:pPr marL="0" indent="0">
              <a:buNone/>
            </a:pPr>
            <a:endParaRPr lang="en-GB" dirty="0"/>
          </a:p>
        </p:txBody>
      </p:sp>
    </p:spTree>
    <p:extLst>
      <p:ext uri="{BB962C8B-B14F-4D97-AF65-F5344CB8AC3E}">
        <p14:creationId xmlns:p14="http://schemas.microsoft.com/office/powerpoint/2010/main" val="2985760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Refeeding </a:t>
            </a:r>
            <a:br>
              <a:rPr lang="en-GB" dirty="0"/>
            </a:br>
            <a:endParaRPr lang="en-GB" dirty="0"/>
          </a:p>
        </p:txBody>
      </p:sp>
      <p:sp>
        <p:nvSpPr>
          <p:cNvPr id="5" name="Content Placeholder 4"/>
          <p:cNvSpPr>
            <a:spLocks noGrp="1"/>
          </p:cNvSpPr>
          <p:nvPr>
            <p:ph idx="1"/>
          </p:nvPr>
        </p:nvSpPr>
        <p:spPr/>
        <p:txBody>
          <a:bodyPr/>
          <a:lstStyle/>
          <a:p>
            <a:r>
              <a:rPr lang="en-GB" dirty="0" err="1"/>
              <a:t>Pabrinex</a:t>
            </a:r>
            <a:r>
              <a:rPr lang="en-GB" dirty="0"/>
              <a:t> as per refeeding guidelines </a:t>
            </a:r>
          </a:p>
          <a:p>
            <a:r>
              <a:rPr lang="en-GB" dirty="0"/>
              <a:t>No need for build-up feeding regimen on ICU</a:t>
            </a:r>
          </a:p>
          <a:p>
            <a:r>
              <a:rPr lang="en-GB" dirty="0"/>
              <a:t>Electrolytes to be topped up as required </a:t>
            </a:r>
          </a:p>
          <a:p>
            <a:r>
              <a:rPr lang="en-GB" dirty="0"/>
              <a:t>Watch out for loose stools if having enteral electrolytes </a:t>
            </a:r>
          </a:p>
        </p:txBody>
      </p:sp>
    </p:spTree>
    <p:extLst>
      <p:ext uri="{BB962C8B-B14F-4D97-AF65-F5344CB8AC3E}">
        <p14:creationId xmlns:p14="http://schemas.microsoft.com/office/powerpoint/2010/main" val="1249582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Fluid balance and / balance targets </a:t>
            </a:r>
          </a:p>
        </p:txBody>
      </p:sp>
      <p:sp>
        <p:nvSpPr>
          <p:cNvPr id="5" name="Content Placeholder 4"/>
          <p:cNvSpPr>
            <a:spLocks noGrp="1"/>
          </p:cNvSpPr>
          <p:nvPr>
            <p:ph idx="1"/>
          </p:nvPr>
        </p:nvSpPr>
        <p:spPr/>
        <p:txBody>
          <a:bodyPr/>
          <a:lstStyle/>
          <a:p>
            <a:r>
              <a:rPr lang="en-GB" dirty="0"/>
              <a:t>We do not advise on flushes / fluid requirements </a:t>
            </a:r>
          </a:p>
          <a:p>
            <a:r>
              <a:rPr lang="en-GB" dirty="0"/>
              <a:t>Fluid balance will be decided on a daily basis by consultant</a:t>
            </a:r>
          </a:p>
          <a:p>
            <a:pPr marL="0" indent="0">
              <a:buNone/>
            </a:pPr>
            <a:r>
              <a:rPr lang="en-GB" dirty="0"/>
              <a:t> (e.g. 500-1L +</a:t>
            </a:r>
            <a:r>
              <a:rPr lang="en-GB" dirty="0" err="1"/>
              <a:t>ve</a:t>
            </a:r>
            <a:r>
              <a:rPr lang="en-GB" dirty="0"/>
              <a:t> or 1L –</a:t>
            </a:r>
            <a:r>
              <a:rPr lang="en-GB" dirty="0" err="1"/>
              <a:t>ve</a:t>
            </a:r>
            <a:r>
              <a:rPr lang="en-GB" dirty="0"/>
              <a:t>) </a:t>
            </a:r>
          </a:p>
          <a:p>
            <a:r>
              <a:rPr lang="en-GB" dirty="0"/>
              <a:t>These targets help guide us with what feed to use e.g. if aiming for very negative balance to use </a:t>
            </a:r>
            <a:r>
              <a:rPr lang="en-GB" dirty="0" err="1"/>
              <a:t>twocal</a:t>
            </a:r>
            <a:r>
              <a:rPr lang="en-GB" dirty="0"/>
              <a:t> to reduce input </a:t>
            </a:r>
          </a:p>
          <a:p>
            <a:endParaRPr lang="en-GB" dirty="0"/>
          </a:p>
        </p:txBody>
      </p:sp>
    </p:spTree>
    <p:extLst>
      <p:ext uri="{BB962C8B-B14F-4D97-AF65-F5344CB8AC3E}">
        <p14:creationId xmlns:p14="http://schemas.microsoft.com/office/powerpoint/2010/main" val="2268453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24128" y="966216"/>
            <a:ext cx="9720072" cy="1499616"/>
          </a:xfrm>
        </p:spPr>
        <p:txBody>
          <a:bodyPr/>
          <a:lstStyle/>
          <a:p>
            <a:r>
              <a:rPr lang="en-GB" dirty="0"/>
              <a:t>Gastric Residual Values </a:t>
            </a:r>
            <a:br>
              <a:rPr lang="en-GB" dirty="0"/>
            </a:br>
            <a:endParaRPr lang="en-GB" dirty="0"/>
          </a:p>
        </p:txBody>
      </p:sp>
      <p:sp>
        <p:nvSpPr>
          <p:cNvPr id="5" name="Content Placeholder 4"/>
          <p:cNvSpPr>
            <a:spLocks noGrp="1"/>
          </p:cNvSpPr>
          <p:nvPr>
            <p:ph idx="1"/>
          </p:nvPr>
        </p:nvSpPr>
        <p:spPr>
          <a:xfrm>
            <a:off x="927100" y="2084832"/>
            <a:ext cx="5581649" cy="4669005"/>
          </a:xfrm>
        </p:spPr>
        <p:txBody>
          <a:bodyPr/>
          <a:lstStyle/>
          <a:p>
            <a:r>
              <a:rPr lang="en-GB" dirty="0"/>
              <a:t>Aspirate 4 hourly on starting feeding </a:t>
            </a:r>
          </a:p>
          <a:p>
            <a:r>
              <a:rPr lang="en-GB" dirty="0"/>
              <a:t>See ICU enteral feeding flow chart for details </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lgn="ctr">
              <a:buNone/>
            </a:pPr>
            <a:r>
              <a:rPr lang="en-GB" dirty="0">
                <a:solidFill>
                  <a:srgbClr val="FF0000"/>
                </a:solidFill>
              </a:rPr>
              <a:t>**Aspirate &gt;500ml = concerns** </a:t>
            </a:r>
          </a:p>
          <a:p>
            <a:endParaRPr lang="en-GB" dirty="0"/>
          </a:p>
        </p:txBody>
      </p:sp>
      <p:pic>
        <p:nvPicPr>
          <p:cNvPr id="2" name="Picture 1"/>
          <p:cNvPicPr>
            <a:picLocks noChangeAspect="1"/>
          </p:cNvPicPr>
          <p:nvPr/>
        </p:nvPicPr>
        <p:blipFill rotWithShape="1">
          <a:blip r:embed="rId2"/>
          <a:srcRect l="7635" t="14946" r="62849" b="12222"/>
          <a:stretch/>
        </p:blipFill>
        <p:spPr>
          <a:xfrm>
            <a:off x="6996578" y="365125"/>
            <a:ext cx="4357222" cy="6047730"/>
          </a:xfrm>
          <a:prstGeom prst="rect">
            <a:avLst/>
          </a:prstGeom>
        </p:spPr>
      </p:pic>
    </p:spTree>
    <p:extLst>
      <p:ext uri="{BB962C8B-B14F-4D97-AF65-F5344CB8AC3E}">
        <p14:creationId xmlns:p14="http://schemas.microsoft.com/office/powerpoint/2010/main" val="3884592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Drugs </a:t>
            </a:r>
          </a:p>
        </p:txBody>
      </p:sp>
      <p:sp>
        <p:nvSpPr>
          <p:cNvPr id="5" name="Content Placeholder 4"/>
          <p:cNvSpPr>
            <a:spLocks noGrp="1"/>
          </p:cNvSpPr>
          <p:nvPr>
            <p:ph sz="half" idx="1"/>
          </p:nvPr>
        </p:nvSpPr>
        <p:spPr>
          <a:xfrm>
            <a:off x="809625" y="1933575"/>
            <a:ext cx="4969382" cy="4375785"/>
          </a:xfrm>
        </p:spPr>
        <p:txBody>
          <a:bodyPr>
            <a:noAutofit/>
          </a:bodyPr>
          <a:lstStyle/>
          <a:p>
            <a:pPr marL="0" indent="0">
              <a:buNone/>
            </a:pPr>
            <a:r>
              <a:rPr lang="en-GB" sz="1700" dirty="0"/>
              <a:t>Sedation: </a:t>
            </a:r>
          </a:p>
          <a:p>
            <a:r>
              <a:rPr lang="en-GB" sz="1700" dirty="0" err="1"/>
              <a:t>Propofol</a:t>
            </a:r>
            <a:r>
              <a:rPr lang="en-GB" sz="1700" dirty="0"/>
              <a:t> – to count if receiving &gt;200mg/hr ~ 1kcal/ml </a:t>
            </a:r>
          </a:p>
          <a:p>
            <a:r>
              <a:rPr lang="en-GB" sz="1700" dirty="0"/>
              <a:t>May have impact on gut motility </a:t>
            </a:r>
          </a:p>
          <a:p>
            <a:r>
              <a:rPr lang="en-GB" sz="1700" dirty="0"/>
              <a:t>Other examples: fentanyl, clonidine, midazolam</a:t>
            </a:r>
          </a:p>
          <a:p>
            <a:endParaRPr lang="en-GB" sz="1700" dirty="0"/>
          </a:p>
          <a:p>
            <a:pPr marL="0" indent="0">
              <a:buNone/>
            </a:pPr>
            <a:r>
              <a:rPr lang="en-GB" sz="1700" dirty="0"/>
              <a:t>Paralysis: </a:t>
            </a:r>
          </a:p>
          <a:p>
            <a:r>
              <a:rPr lang="en-GB" sz="1700" dirty="0" err="1"/>
              <a:t>Atracurium</a:t>
            </a:r>
            <a:r>
              <a:rPr lang="en-GB" sz="1700" dirty="0"/>
              <a:t> / </a:t>
            </a:r>
            <a:r>
              <a:rPr lang="en-GB" sz="1700" dirty="0" err="1"/>
              <a:t>Rocuronium</a:t>
            </a:r>
            <a:r>
              <a:rPr lang="en-GB" sz="1700" dirty="0"/>
              <a:t> – commonly used in those with severe respiratory disorders to allow for improved ventilation </a:t>
            </a:r>
          </a:p>
          <a:p>
            <a:r>
              <a:rPr lang="en-GB" sz="1700" dirty="0"/>
              <a:t>Impact: reduced gut motility – can improve with motility agents in short term if requiring long term paralysis with poor absorption may require PN</a:t>
            </a:r>
          </a:p>
        </p:txBody>
      </p:sp>
      <p:sp>
        <p:nvSpPr>
          <p:cNvPr id="2" name="Content Placeholder 1"/>
          <p:cNvSpPr>
            <a:spLocks noGrp="1"/>
          </p:cNvSpPr>
          <p:nvPr>
            <p:ph sz="half" idx="2"/>
          </p:nvPr>
        </p:nvSpPr>
        <p:spPr>
          <a:xfrm>
            <a:off x="6322695" y="1933574"/>
            <a:ext cx="4754880" cy="4375785"/>
          </a:xfrm>
        </p:spPr>
        <p:txBody>
          <a:bodyPr>
            <a:normAutofit fontScale="70000" lnSpcReduction="20000"/>
          </a:bodyPr>
          <a:lstStyle/>
          <a:p>
            <a:pPr marL="0" indent="0">
              <a:buNone/>
            </a:pPr>
            <a:r>
              <a:rPr lang="en-GB" sz="2400" dirty="0"/>
              <a:t>Motility agents: </a:t>
            </a:r>
          </a:p>
          <a:p>
            <a:r>
              <a:rPr lang="en-GB" sz="2400" dirty="0"/>
              <a:t>To be used for a short duration, with max 5 days</a:t>
            </a:r>
          </a:p>
          <a:p>
            <a:r>
              <a:rPr lang="en-GB" sz="2400" dirty="0"/>
              <a:t>Metoclopramide (IV) – to be used first line, if no improvement within 48 hours to add second agent</a:t>
            </a:r>
          </a:p>
          <a:p>
            <a:r>
              <a:rPr lang="en-GB" sz="2400" dirty="0"/>
              <a:t>Erythromycin (IV) – to be used as second agent </a:t>
            </a:r>
          </a:p>
          <a:p>
            <a:pPr marL="0" indent="0">
              <a:buNone/>
            </a:pPr>
            <a:r>
              <a:rPr lang="en-GB" sz="2400" dirty="0"/>
              <a:t>*Contraindications for both – see guidelines page 9*</a:t>
            </a:r>
          </a:p>
          <a:p>
            <a:pPr marL="0" indent="0">
              <a:buNone/>
            </a:pPr>
            <a:endParaRPr lang="en-GB" sz="2400" dirty="0"/>
          </a:p>
          <a:p>
            <a:pPr marL="0" indent="0">
              <a:buNone/>
            </a:pPr>
            <a:r>
              <a:rPr lang="en-US" sz="2400" dirty="0"/>
              <a:t>Vasopressors and inotropes:</a:t>
            </a:r>
            <a:endParaRPr lang="en-GB" sz="2400" dirty="0"/>
          </a:p>
          <a:p>
            <a:r>
              <a:rPr lang="en-US" sz="2400" dirty="0"/>
              <a:t>Noradrenaline, Adrenaline, vasopressin, </a:t>
            </a:r>
            <a:r>
              <a:rPr lang="en-US" sz="2400" dirty="0" err="1"/>
              <a:t>metaraminol</a:t>
            </a:r>
            <a:r>
              <a:rPr lang="en-US" sz="2400" dirty="0"/>
              <a:t> </a:t>
            </a:r>
            <a:endParaRPr lang="en-GB" sz="2400" dirty="0"/>
          </a:p>
          <a:p>
            <a:r>
              <a:rPr lang="en-US" sz="2400" dirty="0"/>
              <a:t>When on high levels can cause reduction in blood flow to the gut – overfeeding when requiring ++ BP support can increase risk of gut </a:t>
            </a:r>
            <a:r>
              <a:rPr lang="en-US" sz="2400" dirty="0" err="1"/>
              <a:t>ischaemia</a:t>
            </a:r>
            <a:r>
              <a:rPr lang="en-US" sz="2400" dirty="0"/>
              <a:t> – always aim for lower end in this population </a:t>
            </a:r>
            <a:endParaRPr lang="en-GB" sz="2400" dirty="0"/>
          </a:p>
          <a:p>
            <a:endParaRPr lang="en-GB" dirty="0"/>
          </a:p>
        </p:txBody>
      </p:sp>
    </p:spTree>
    <p:extLst>
      <p:ext uri="{BB962C8B-B14F-4D97-AF65-F5344CB8AC3E}">
        <p14:creationId xmlns:p14="http://schemas.microsoft.com/office/powerpoint/2010/main" val="1650478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Filtration </a:t>
            </a:r>
          </a:p>
        </p:txBody>
      </p:sp>
      <p:sp>
        <p:nvSpPr>
          <p:cNvPr id="5" name="Content Placeholder 4"/>
          <p:cNvSpPr>
            <a:spLocks noGrp="1"/>
          </p:cNvSpPr>
          <p:nvPr>
            <p:ph idx="1"/>
          </p:nvPr>
        </p:nvSpPr>
        <p:spPr>
          <a:xfrm>
            <a:off x="1024127" y="1866900"/>
            <a:ext cx="9720073" cy="4023360"/>
          </a:xfrm>
        </p:spPr>
        <p:txBody>
          <a:bodyPr>
            <a:noAutofit/>
          </a:bodyPr>
          <a:lstStyle/>
          <a:p>
            <a:pPr marL="0" indent="0">
              <a:buNone/>
            </a:pPr>
            <a:r>
              <a:rPr lang="en-GB" sz="1500" dirty="0"/>
              <a:t>Amend nutritional requirements as above </a:t>
            </a:r>
          </a:p>
          <a:p>
            <a:pPr marL="0" indent="0">
              <a:buNone/>
            </a:pPr>
            <a:endParaRPr lang="en-GB" sz="1500" dirty="0"/>
          </a:p>
          <a:p>
            <a:pPr marL="0" indent="0">
              <a:buNone/>
            </a:pPr>
            <a:r>
              <a:rPr lang="en-GB" sz="1500" dirty="0"/>
              <a:t>Fluid:</a:t>
            </a:r>
          </a:p>
          <a:p>
            <a:r>
              <a:rPr lang="en-GB" sz="1500" dirty="0"/>
              <a:t>On filter: feed as usual – can modify fluid clearance on filter </a:t>
            </a:r>
          </a:p>
          <a:p>
            <a:r>
              <a:rPr lang="en-GB" sz="1500" dirty="0"/>
              <a:t>Off filter: Aim for low volume (i.e. </a:t>
            </a:r>
            <a:r>
              <a:rPr lang="en-GB" sz="1500" dirty="0" err="1"/>
              <a:t>Twocal</a:t>
            </a:r>
            <a:r>
              <a:rPr lang="en-GB" sz="1500" dirty="0"/>
              <a:t>) – may be </a:t>
            </a:r>
            <a:r>
              <a:rPr lang="en-GB" sz="1500" dirty="0" err="1"/>
              <a:t>anuric</a:t>
            </a:r>
            <a:r>
              <a:rPr lang="en-GB" sz="1500" dirty="0"/>
              <a:t> / have low UO </a:t>
            </a:r>
          </a:p>
          <a:p>
            <a:pPr marL="0" indent="0">
              <a:buNone/>
            </a:pPr>
            <a:endParaRPr lang="en-GB" sz="1500" dirty="0"/>
          </a:p>
          <a:p>
            <a:pPr marL="0" indent="0">
              <a:buNone/>
            </a:pPr>
            <a:r>
              <a:rPr lang="en-GB" sz="1500" dirty="0"/>
              <a:t>Feeding plan to include both on and off filter regimen e.g. </a:t>
            </a:r>
          </a:p>
          <a:p>
            <a:pPr marL="0" indent="0">
              <a:buNone/>
            </a:pPr>
            <a:endParaRPr lang="en-GB" sz="1500" dirty="0"/>
          </a:p>
          <a:p>
            <a:pPr marL="0" indent="0">
              <a:buNone/>
            </a:pPr>
            <a:r>
              <a:rPr lang="en-GB" sz="1500" dirty="0"/>
              <a:t>Target regimen: </a:t>
            </a:r>
          </a:p>
          <a:p>
            <a:pPr marL="0" indent="0">
              <a:buNone/>
            </a:pPr>
            <a:r>
              <a:rPr lang="en-GB" sz="1500" dirty="0"/>
              <a:t>On filter: 1221ml Jevity plus HP (1.3) @ 51ml/hr for 24 hours = 1600kcal, 99g protein, 53mmol Na, 40mmol K+</a:t>
            </a:r>
          </a:p>
          <a:p>
            <a:pPr marL="0" indent="0">
              <a:buNone/>
            </a:pPr>
            <a:r>
              <a:rPr lang="en-GB" sz="1500" dirty="0"/>
              <a:t>Off filter: 800ml </a:t>
            </a:r>
            <a:r>
              <a:rPr lang="en-GB" sz="1500" dirty="0" err="1"/>
              <a:t>Twocal</a:t>
            </a:r>
            <a:r>
              <a:rPr lang="en-GB" sz="1500" dirty="0"/>
              <a:t> @ 33ml/hr for 24 hours = 1600kcal, 67g protein, 45mmol Na, 41mmol K+</a:t>
            </a:r>
          </a:p>
          <a:p>
            <a:pPr marL="0" indent="0">
              <a:buNone/>
            </a:pPr>
            <a:r>
              <a:rPr lang="en-GB" sz="1500" b="1" dirty="0"/>
              <a:t> </a:t>
            </a:r>
            <a:endParaRPr lang="en-GB" sz="1500" dirty="0"/>
          </a:p>
          <a:p>
            <a:endParaRPr lang="en-GB" sz="1500" dirty="0"/>
          </a:p>
        </p:txBody>
      </p:sp>
    </p:spTree>
    <p:extLst>
      <p:ext uri="{BB962C8B-B14F-4D97-AF65-F5344CB8AC3E}">
        <p14:creationId xmlns:p14="http://schemas.microsoft.com/office/powerpoint/2010/main" val="755449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Feeding in the prone position</a:t>
            </a:r>
          </a:p>
        </p:txBody>
      </p:sp>
      <p:sp>
        <p:nvSpPr>
          <p:cNvPr id="5" name="Content Placeholder 4"/>
          <p:cNvSpPr>
            <a:spLocks noGrp="1"/>
          </p:cNvSpPr>
          <p:nvPr>
            <p:ph idx="1"/>
          </p:nvPr>
        </p:nvSpPr>
        <p:spPr/>
        <p:txBody>
          <a:bodyPr>
            <a:normAutofit/>
          </a:bodyPr>
          <a:lstStyle/>
          <a:p>
            <a:r>
              <a:rPr lang="en-GB" sz="2000" dirty="0"/>
              <a:t>Many patients are requiring </a:t>
            </a:r>
            <a:r>
              <a:rPr lang="en-GB" sz="2000" dirty="0" err="1"/>
              <a:t>proning</a:t>
            </a:r>
            <a:r>
              <a:rPr lang="en-GB" sz="2000" dirty="0"/>
              <a:t> </a:t>
            </a:r>
          </a:p>
          <a:p>
            <a:endParaRPr lang="en-GB" sz="2000" dirty="0"/>
          </a:p>
          <a:p>
            <a:r>
              <a:rPr lang="en-GB" sz="2000" dirty="0"/>
              <a:t>See statement below from ICHT ICU guidelines</a:t>
            </a:r>
          </a:p>
          <a:p>
            <a:pPr marL="0" indent="0">
              <a:buNone/>
            </a:pPr>
            <a:endParaRPr lang="en-GB" sz="2000" i="1" dirty="0"/>
          </a:p>
          <a:p>
            <a:pPr marL="0" indent="0">
              <a:buNone/>
            </a:pPr>
            <a:endParaRPr lang="en-GB" sz="2000" i="1" dirty="0"/>
          </a:p>
          <a:p>
            <a:pPr marL="0" indent="0">
              <a:buNone/>
            </a:pPr>
            <a:r>
              <a:rPr lang="en-GB" sz="2000" i="1" dirty="0"/>
              <a:t>“Enteral feeding is possible when the patient is in the prone position for mechanical ventilation. Each case should be discussed with the ICU consultant. These patients are more likely to experience GI intolerances (</a:t>
            </a:r>
            <a:r>
              <a:rPr lang="en-GB" sz="2000" i="1" dirty="0" err="1"/>
              <a:t>Reignier</a:t>
            </a:r>
            <a:r>
              <a:rPr lang="en-GB" sz="2000" i="1" dirty="0"/>
              <a:t> 2004), therefore </a:t>
            </a:r>
            <a:r>
              <a:rPr lang="en-GB" sz="2000" i="1" dirty="0" err="1"/>
              <a:t>prokinetics</a:t>
            </a:r>
            <a:r>
              <a:rPr lang="en-GB" sz="2000" i="1" dirty="0"/>
              <a:t> should be given regularly with the head of the bed elevated (</a:t>
            </a:r>
            <a:r>
              <a:rPr lang="en-GB" sz="2000" i="1" dirty="0" err="1"/>
              <a:t>Reigneir</a:t>
            </a:r>
            <a:r>
              <a:rPr lang="en-GB" sz="2000" i="1" dirty="0"/>
              <a:t> 2011)”</a:t>
            </a:r>
          </a:p>
          <a:p>
            <a:endParaRPr lang="en-GB" dirty="0"/>
          </a:p>
        </p:txBody>
      </p:sp>
    </p:spTree>
    <p:extLst>
      <p:ext uri="{BB962C8B-B14F-4D97-AF65-F5344CB8AC3E}">
        <p14:creationId xmlns:p14="http://schemas.microsoft.com/office/powerpoint/2010/main" val="2429537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04875" y="241300"/>
            <a:ext cx="10515600" cy="1325563"/>
          </a:xfrm>
        </p:spPr>
        <p:txBody>
          <a:bodyPr/>
          <a:lstStyle/>
          <a:p>
            <a:r>
              <a:rPr lang="en-GB" dirty="0"/>
              <a:t>Fasting </a:t>
            </a:r>
          </a:p>
        </p:txBody>
      </p:sp>
      <p:pic>
        <p:nvPicPr>
          <p:cNvPr id="2" name="Picture 1"/>
          <p:cNvPicPr>
            <a:picLocks noChangeAspect="1"/>
          </p:cNvPicPr>
          <p:nvPr/>
        </p:nvPicPr>
        <p:blipFill rotWithShape="1">
          <a:blip r:embed="rId2"/>
          <a:srcRect l="1344" t="20395" r="44462" b="21397"/>
          <a:stretch/>
        </p:blipFill>
        <p:spPr>
          <a:xfrm>
            <a:off x="1457325" y="1047751"/>
            <a:ext cx="9115425" cy="5537712"/>
          </a:xfrm>
          <a:prstGeom prst="rect">
            <a:avLst/>
          </a:prstGeom>
        </p:spPr>
      </p:pic>
    </p:spTree>
    <p:extLst>
      <p:ext uri="{BB962C8B-B14F-4D97-AF65-F5344CB8AC3E}">
        <p14:creationId xmlns:p14="http://schemas.microsoft.com/office/powerpoint/2010/main" val="36659747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20</TotalTime>
  <Words>641</Words>
  <Application>Microsoft Macintosh PowerPoint</Application>
  <PresentationFormat>Widescreen</PresentationFormat>
  <Paragraphs>82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Tw Cen MT</vt:lpstr>
      <vt:lpstr>Tw Cen MT Condensed</vt:lpstr>
      <vt:lpstr>Wingdings 3</vt:lpstr>
      <vt:lpstr>Integral</vt:lpstr>
      <vt:lpstr>Critical Care Dietetics  Crash Course </vt:lpstr>
      <vt:lpstr>Nutritional Requirements </vt:lpstr>
      <vt:lpstr>Refeeding  </vt:lpstr>
      <vt:lpstr>Fluid balance and / balance targets </vt:lpstr>
      <vt:lpstr>Gastric Residual Values  </vt:lpstr>
      <vt:lpstr>Drugs </vt:lpstr>
      <vt:lpstr>Filtration </vt:lpstr>
      <vt:lpstr>Feeding in the prone position</vt:lpstr>
      <vt:lpstr>Fasting </vt:lpstr>
      <vt:lpstr>Contact details </vt:lpstr>
    </vt:vector>
  </TitlesOfParts>
  <Company>Imperial College Healthcare NHS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Care Dietetics  Crash Course</dc:title>
  <dc:creator>Davies, Carys</dc:creator>
  <cp:lastModifiedBy>Danielle Bear</cp:lastModifiedBy>
  <cp:revision>5</cp:revision>
  <dcterms:created xsi:type="dcterms:W3CDTF">2020-03-17T15:44:24Z</dcterms:created>
  <dcterms:modified xsi:type="dcterms:W3CDTF">2020-03-23T20:06:48Z</dcterms:modified>
</cp:coreProperties>
</file>