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63"/>
    <a:srgbClr val="83D9F9"/>
    <a:srgbClr val="DAE3F3"/>
    <a:srgbClr val="7A5300"/>
    <a:srgbClr val="F4CC00"/>
    <a:srgbClr val="F88B24"/>
    <a:srgbClr val="F9447A"/>
    <a:srgbClr val="4FCBF6"/>
    <a:srgbClr val="4FCBF5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189" autoAdjust="0"/>
    <p:restoredTop sz="94660"/>
  </p:normalViewPr>
  <p:slideViewPr>
    <p:cSldViewPr snapToGrid="0">
      <p:cViewPr>
        <p:scale>
          <a:sx n="180" d="100"/>
          <a:sy n="180" d="100"/>
        </p:scale>
        <p:origin x="112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86852F-B032-404B-9A9F-106866917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B5023F2-8CFC-4F82-BAD8-A74B567B4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6B01777-37CA-4F6D-978D-C541D5D3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F4A156-B272-4482-9006-903C96E95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AADA33B-5767-42EC-9C19-97E6D20EE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84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B43322-47E7-4C94-BAD8-1274104AD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6BBB89C-7844-4B90-B4BC-FFD2D38FC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480CA51-A26C-454F-9E1F-F7C3D839E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293980-E658-4A12-89ED-D817EF1F5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FCDD7E8-63A3-4B22-B740-3B7D7484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72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70C34BC-EEE9-4114-8988-29541666C7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C57FECD-4053-4D1F-8992-B6AF2811A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0ECB5C2-5A44-4CDD-92C4-C95448CD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50B46DA-8E8B-47B0-9F79-899450DA5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FD1C28C-DC46-47CA-8D93-27562FEB8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51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F16AAE-C156-46EE-AEBC-955012ECF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8FEE4D1-2A75-4513-84F6-3265A5BFA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2B0B772-7C64-41CC-BFB6-218CC0A1D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A302366-18F5-46E9-9A0D-C5B90D27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25C7E63-7A29-4C7C-9814-DE2628949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734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5603CF-E4A8-4746-B597-FBE077DB6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D21CD4A-155F-4F18-9AE2-FC276428F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93F14CA-1664-46B0-8B2F-C96FD6AE1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B21E39-0943-4DC5-862A-1AC26A3B4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F69A6B-B6DE-4DEE-BE1B-E15D47A3E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95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D6DA69-BC9B-475C-A105-C14A3FB01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44CC69-03DE-44E7-8F3D-31BF7A7033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AD116A6-0021-432A-96AA-E4A4E6D68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28588F4-F262-4C5B-AABF-83DD7C68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A69D702-40D3-446F-BFEA-E62B1D41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8327894-BAC7-4966-9A8E-22807163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032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E44753-1A5E-451F-8E0A-384C1E05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07247E-20F6-425C-856B-D3FF67433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C9A5AAC-5FF7-4E13-BC2F-156EFDC5A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D521C57-5200-4F87-9B9F-C639213BE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C2445F0-4A30-43BD-8221-4418AE1B3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6A9EC8E-B27B-4512-9548-A2BFE5EA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26B0857-97F9-4C60-9763-EC516768C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E4D3378-95CC-42C0-985F-0F0232210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67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C03D62-AB6A-4EDC-9CB5-2D1434E8F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D360175-8D19-42CC-ADD0-50F66266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5198BF8-E703-40A0-A84E-2752DF43E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848A4E5-9FF9-42D8-8F88-204154BC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803F0B0-4ECD-4909-B271-DF582B5E8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F2E50CC-850F-4063-AA65-A13E82AE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BD6E7DD-91D5-4B73-AA52-BF4D90A49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04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CCDAD6-E81F-4FB3-AECF-92D12EE08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D563DA-ACD8-44BF-9F9A-A1FFBC314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7327FEF-B63B-4967-9217-A035848E1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261349D-732B-4C81-B906-52BAB5527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5EFD0B6-6EE0-404B-81D8-0C0E9928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58D1687-F69F-42FA-B755-28F3337C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25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9C1DA0-D535-40A2-B22B-234B9660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4F7C7EB-3506-4F36-9910-CF8E6B975D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BFBCEEC-A005-457F-A000-6DA22954E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042A873-47C5-4D72-9CDE-207299F77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67718E1-BC5F-43B4-9AEC-2B7564B66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E60C818-9E88-4A61-AF6B-548D579F8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7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CFD5962-48D8-45AF-B566-F1C84FD54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049EECE-10FA-4EBC-806F-DFB1C0034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8C732AB-4C90-4531-BF7C-8435CBD776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39969-38F9-40BA-A23A-D925147A1115}" type="datetimeFigureOut">
              <a:rPr lang="en-GB" smtClean="0"/>
              <a:t>13/04/2018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67D412-A870-4504-AD3D-C6C258980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DE331A-1A40-49EA-9598-98C230536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597B3-A2DC-4D0F-B4D9-AC2F51934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69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="" xmlns:a16="http://schemas.microsoft.com/office/drawing/2014/main" id="{0691C6D6-738C-4D51-9DC5-EDA274A4BAB6}"/>
              </a:ext>
            </a:extLst>
          </p:cNvPr>
          <p:cNvGrpSpPr/>
          <p:nvPr/>
        </p:nvGrpSpPr>
        <p:grpSpPr>
          <a:xfrm>
            <a:off x="-1025572" y="1642348"/>
            <a:ext cx="5413887" cy="4819819"/>
            <a:chOff x="1203078" y="1163559"/>
            <a:chExt cx="7030446" cy="6258993"/>
          </a:xfrm>
        </p:grpSpPr>
        <p:pic>
          <p:nvPicPr>
            <p:cNvPr id="44" name="Picture 43" descr="A close up of a map&#10;&#10;Description generated with high confidence">
              <a:extLst>
                <a:ext uri="{FF2B5EF4-FFF2-40B4-BE49-F238E27FC236}">
                  <a16:creationId xmlns="" xmlns:a16="http://schemas.microsoft.com/office/drawing/2014/main" id="{614AECC1-9C25-4035-B342-F4B255815D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624"/>
            <a:stretch/>
          </p:blipFill>
          <p:spPr>
            <a:xfrm>
              <a:off x="1203078" y="3600944"/>
              <a:ext cx="7030445" cy="3821608"/>
            </a:xfrm>
            <a:prstGeom prst="rect">
              <a:avLst/>
            </a:prstGeom>
          </p:spPr>
        </p:pic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1EAB448F-328E-4458-9FC0-9FB94563F8B8}"/>
                </a:ext>
              </a:extLst>
            </p:cNvPr>
            <p:cNvSpPr/>
            <p:nvPr/>
          </p:nvSpPr>
          <p:spPr>
            <a:xfrm>
              <a:off x="6940459" y="1163559"/>
              <a:ext cx="1293065" cy="13855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-63531" y="2716061"/>
            <a:ext cx="2783477" cy="985152"/>
          </a:xfrm>
          <a:prstGeom prst="rect">
            <a:avLst/>
          </a:prstGeom>
          <a:gradFill flip="none" rotWithShape="1">
            <a:gsLst>
              <a:gs pos="92000">
                <a:srgbClr val="FFFFFF">
                  <a:alpha val="91000"/>
                </a:srgbClr>
              </a:gs>
              <a:gs pos="8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0"/>
                  <a:lumOff val="10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 descr="A screenshot of a cell phone&#10;&#10;Description generated with very high confidence">
            <a:extLst>
              <a:ext uri="{FF2B5EF4-FFF2-40B4-BE49-F238E27FC236}">
                <a16:creationId xmlns="" xmlns:a16="http://schemas.microsoft.com/office/drawing/2014/main" id="{DE77B281-163E-4DF8-8A47-7825DA728F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33065" y="1635611"/>
            <a:ext cx="1736893" cy="1080450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2" name="Oval 31">
            <a:extLst>
              <a:ext uri="{FF2B5EF4-FFF2-40B4-BE49-F238E27FC236}">
                <a16:creationId xmlns="" xmlns:a16="http://schemas.microsoft.com/office/drawing/2014/main" id="{7CBC7ABE-BE7D-4C5C-A985-3AE3DE5FF3BF}"/>
              </a:ext>
            </a:extLst>
          </p:cNvPr>
          <p:cNvSpPr/>
          <p:nvPr/>
        </p:nvSpPr>
        <p:spPr>
          <a:xfrm>
            <a:off x="7170816" y="5564367"/>
            <a:ext cx="1441747" cy="538259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B1B4598F-41F4-4C7F-839A-5577784E535D}"/>
              </a:ext>
            </a:extLst>
          </p:cNvPr>
          <p:cNvSpPr/>
          <p:nvPr/>
        </p:nvSpPr>
        <p:spPr>
          <a:xfrm>
            <a:off x="8612563" y="4140328"/>
            <a:ext cx="18290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thick coat on the back of a spoon…”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9D94C1B1-FF02-4754-8AE1-E17A4624CF04}"/>
              </a:ext>
            </a:extLst>
          </p:cNvPr>
          <p:cNvSpPr/>
          <p:nvPr/>
        </p:nvSpPr>
        <p:spPr>
          <a:xfrm>
            <a:off x="8612563" y="4678377"/>
            <a:ext cx="1887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thin coat on the back of a spoon…”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2C1D14A0-5135-48DD-BE90-9111B7B5B57D}"/>
              </a:ext>
            </a:extLst>
          </p:cNvPr>
          <p:cNvSpPr/>
          <p:nvPr/>
        </p:nvSpPr>
        <p:spPr>
          <a:xfrm>
            <a:off x="8612563" y="5175325"/>
            <a:ext cx="17362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coating on an empty glass…”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7B758C45-AFFB-4ED6-88B2-86AD3A156C45}"/>
              </a:ext>
            </a:extLst>
          </p:cNvPr>
          <p:cNvSpPr/>
          <p:nvPr/>
        </p:nvSpPr>
        <p:spPr>
          <a:xfrm>
            <a:off x="8612563" y="3552473"/>
            <a:ext cx="18290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“Needs to be taken with a spoon…”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BEA2A83F-ECB2-49D7-B541-D2BC153FAB7B}"/>
              </a:ext>
            </a:extLst>
          </p:cNvPr>
          <p:cNvSpPr/>
          <p:nvPr/>
        </p:nvSpPr>
        <p:spPr>
          <a:xfrm>
            <a:off x="3114160" y="1587918"/>
            <a:ext cx="3155401" cy="111635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IDDSI Levels are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clearly defined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measurement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using the flow test for Levels 0-3 and the spoon/fork tests for Level 4.</a:t>
            </a:r>
          </a:p>
        </p:txBody>
      </p:sp>
      <p:pic>
        <p:nvPicPr>
          <p:cNvPr id="40" name="Picture 39" descr="A screenshot of a cell phone&#10;&#10;Description generated with very high confidence">
            <a:extLst>
              <a:ext uri="{FF2B5EF4-FFF2-40B4-BE49-F238E27FC236}">
                <a16:creationId xmlns="" xmlns:a16="http://schemas.microsoft.com/office/drawing/2014/main" id="{E0129B0F-A12A-4575-8734-FE809A28CE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410" y="3439720"/>
            <a:ext cx="1455505" cy="2478391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0D8DF9B5-407C-490B-865F-3FD6B170313C}"/>
              </a:ext>
            </a:extLst>
          </p:cNvPr>
          <p:cNvSpPr/>
          <p:nvPr/>
        </p:nvSpPr>
        <p:spPr>
          <a:xfrm>
            <a:off x="8858822" y="1580035"/>
            <a:ext cx="2971441" cy="116011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descriptors broadly match the IDDSI levels 0-4. However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subjective, not specific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FD1C1E3A-2F68-4E53-8EDF-6AEF3763AAAD}"/>
              </a:ext>
            </a:extLst>
          </p:cNvPr>
          <p:cNvSpPr/>
          <p:nvPr/>
        </p:nvSpPr>
        <p:spPr>
          <a:xfrm>
            <a:off x="3643751" y="2645008"/>
            <a:ext cx="2376477" cy="111635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Use IDDSI tests or new product guidelines to determine IDDSI Level.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CC903591-A1AE-4563-A636-B51A0E28ADF2}"/>
              </a:ext>
            </a:extLst>
          </p:cNvPr>
          <p:cNvSpPr/>
          <p:nvPr/>
        </p:nvSpPr>
        <p:spPr>
          <a:xfrm>
            <a:off x="8858822" y="2310523"/>
            <a:ext cx="3190585" cy="5642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Product labelling with National Descriptors was not definitive.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1ADA664A-3E3B-43EC-80DE-6FFF56E67FFE}"/>
              </a:ext>
            </a:extLst>
          </p:cNvPr>
          <p:cNvSpPr txBox="1"/>
          <p:nvPr/>
        </p:nvSpPr>
        <p:spPr>
          <a:xfrm>
            <a:off x="3123466" y="2744904"/>
            <a:ext cx="466221" cy="44789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✓</a:t>
            </a:r>
            <a:endParaRPr lang="en-GB" sz="3200" b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F1BF11CD-AF24-4965-99C7-6732902CB751}"/>
              </a:ext>
            </a:extLst>
          </p:cNvPr>
          <p:cNvSpPr txBox="1"/>
          <p:nvPr/>
        </p:nvSpPr>
        <p:spPr>
          <a:xfrm>
            <a:off x="345503" y="820062"/>
            <a:ext cx="11500993" cy="667608"/>
          </a:xfrm>
          <a:prstGeom prst="rect">
            <a:avLst/>
          </a:prstGeom>
          <a:solidFill>
            <a:srgbClr val="4FCBF6"/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LIQUIDS: Comparing the UK National Descriptors with IDDSI</a:t>
            </a:r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Picture 48" descr="Final_Logo_IDDSI.png">
            <a:extLst>
              <a:ext uri="{FF2B5EF4-FFF2-40B4-BE49-F238E27FC236}">
                <a16:creationId xmlns:a16="http://schemas.microsoft.com/office/drawing/2014/main" xmlns="" id="{C27EDFDC-F6AA-4EE9-ADEA-9BD0D15340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38" y="1660716"/>
            <a:ext cx="2344650" cy="857112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2631C1D5-8864-453E-94AC-6064F1BC169E}"/>
              </a:ext>
            </a:extLst>
          </p:cNvPr>
          <p:cNvSpPr txBox="1"/>
          <p:nvPr/>
        </p:nvSpPr>
        <p:spPr>
          <a:xfrm>
            <a:off x="1176159" y="2475731"/>
            <a:ext cx="16899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www.iddsi.org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CC903591-A1AE-4563-A636-B51A0E28ADF2}"/>
              </a:ext>
            </a:extLst>
          </p:cNvPr>
          <p:cNvSpPr/>
          <p:nvPr/>
        </p:nvSpPr>
        <p:spPr>
          <a:xfrm>
            <a:off x="7033065" y="2787276"/>
            <a:ext cx="4523973" cy="5642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Don’t assume a certain product maps across directly to a certain IDDSI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" name="Oval 29">
            <a:extLst>
              <a:ext uri="{FF2B5EF4-FFF2-40B4-BE49-F238E27FC236}">
                <a16:creationId xmlns="" xmlns:a16="http://schemas.microsoft.com/office/drawing/2014/main" id="{DBBFF8A8-AE05-42C2-B3E7-9AE29B88A3E7}"/>
              </a:ext>
            </a:extLst>
          </p:cNvPr>
          <p:cNvSpPr/>
          <p:nvPr/>
        </p:nvSpPr>
        <p:spPr>
          <a:xfrm>
            <a:off x="7170816" y="5082087"/>
            <a:ext cx="1441747" cy="630474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8" name="Oval 27">
            <a:extLst>
              <a:ext uri="{FF2B5EF4-FFF2-40B4-BE49-F238E27FC236}">
                <a16:creationId xmlns="" xmlns:a16="http://schemas.microsoft.com/office/drawing/2014/main" id="{121E246E-BDA3-4336-8650-1016543D9943}"/>
              </a:ext>
            </a:extLst>
          </p:cNvPr>
          <p:cNvSpPr/>
          <p:nvPr/>
        </p:nvSpPr>
        <p:spPr>
          <a:xfrm>
            <a:off x="7170816" y="4512541"/>
            <a:ext cx="1441747" cy="817281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3CFAA264-78D5-4E9D-B64E-FD4DBE37A82B}"/>
              </a:ext>
            </a:extLst>
          </p:cNvPr>
          <p:cNvSpPr/>
          <p:nvPr/>
        </p:nvSpPr>
        <p:spPr>
          <a:xfrm>
            <a:off x="7170816" y="3977172"/>
            <a:ext cx="1441747" cy="817281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" name="Oval 2">
            <a:extLst>
              <a:ext uri="{FF2B5EF4-FFF2-40B4-BE49-F238E27FC236}">
                <a16:creationId xmlns="" xmlns:a16="http://schemas.microsoft.com/office/drawing/2014/main" id="{962B6BCF-C704-4C9C-95DE-EC7038A267DC}"/>
              </a:ext>
            </a:extLst>
          </p:cNvPr>
          <p:cNvSpPr/>
          <p:nvPr/>
        </p:nvSpPr>
        <p:spPr>
          <a:xfrm>
            <a:off x="7170816" y="3398630"/>
            <a:ext cx="1441747" cy="817281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C59D763-A165-4F7F-AD7C-5FF871FFD943}"/>
              </a:ext>
            </a:extLst>
          </p:cNvPr>
          <p:cNvSpPr/>
          <p:nvPr/>
        </p:nvSpPr>
        <p:spPr>
          <a:xfrm>
            <a:off x="7400404" y="3635375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Stage 3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47DA3E3A-982C-4325-9DEA-0C5DC84A68B2}"/>
              </a:ext>
            </a:extLst>
          </p:cNvPr>
          <p:cNvSpPr/>
          <p:nvPr/>
        </p:nvSpPr>
        <p:spPr>
          <a:xfrm>
            <a:off x="7400404" y="4218571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Stage 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8E43A305-FC8A-4255-9914-6A384D7DA263}"/>
              </a:ext>
            </a:extLst>
          </p:cNvPr>
          <p:cNvSpPr/>
          <p:nvPr/>
        </p:nvSpPr>
        <p:spPr>
          <a:xfrm>
            <a:off x="7400404" y="4800264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Stage 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A72492C1-4F27-4F1E-A898-750F96283895}"/>
              </a:ext>
            </a:extLst>
          </p:cNvPr>
          <p:cNvSpPr/>
          <p:nvPr/>
        </p:nvSpPr>
        <p:spPr>
          <a:xfrm>
            <a:off x="7400404" y="5727168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Thin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4D39BB42-4465-478B-9345-D7AB3DA94A58}"/>
              </a:ext>
            </a:extLst>
          </p:cNvPr>
          <p:cNvSpPr/>
          <p:nvPr/>
        </p:nvSpPr>
        <p:spPr>
          <a:xfrm>
            <a:off x="7019700" y="5279715"/>
            <a:ext cx="1750258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Naturally Thick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533512" y="1535559"/>
            <a:ext cx="0" cy="4567067"/>
          </a:xfrm>
          <a:prstGeom prst="line">
            <a:avLst/>
          </a:prstGeom>
          <a:ln w="76200">
            <a:solidFill>
              <a:srgbClr val="0046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070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0691C6D6-738C-4D51-9DC5-EDA274A4BAB6}"/>
              </a:ext>
            </a:extLst>
          </p:cNvPr>
          <p:cNvGrpSpPr/>
          <p:nvPr/>
        </p:nvGrpSpPr>
        <p:grpSpPr>
          <a:xfrm>
            <a:off x="4450651" y="1693450"/>
            <a:ext cx="5413887" cy="4819819"/>
            <a:chOff x="1203078" y="1163559"/>
            <a:chExt cx="7030446" cy="6258993"/>
          </a:xfrm>
        </p:grpSpPr>
        <p:pic>
          <p:nvPicPr>
            <p:cNvPr id="3" name="Picture 2" descr="A close up of a map&#10;&#10;Description generated with high confidence">
              <a:extLst>
                <a:ext uri="{FF2B5EF4-FFF2-40B4-BE49-F238E27FC236}">
                  <a16:creationId xmlns="" xmlns:a16="http://schemas.microsoft.com/office/drawing/2014/main" id="{614AECC1-9C25-4035-B342-F4B255815D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689"/>
            <a:stretch/>
          </p:blipFill>
          <p:spPr>
            <a:xfrm>
              <a:off x="1203078" y="3605036"/>
              <a:ext cx="7030445" cy="3817516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1EAB448F-328E-4458-9FC0-9FB94563F8B8}"/>
                </a:ext>
              </a:extLst>
            </p:cNvPr>
            <p:cNvSpPr/>
            <p:nvPr/>
          </p:nvSpPr>
          <p:spPr>
            <a:xfrm>
              <a:off x="6940459" y="1163559"/>
              <a:ext cx="1293065" cy="13855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</p:grpSp>
      <p:sp>
        <p:nvSpPr>
          <p:cNvPr id="31" name="Right Arrow 30"/>
          <p:cNvSpPr/>
          <p:nvPr/>
        </p:nvSpPr>
        <p:spPr>
          <a:xfrm>
            <a:off x="3897767" y="4367850"/>
            <a:ext cx="2206772" cy="835488"/>
          </a:xfrm>
          <a:prstGeom prst="rightArrow">
            <a:avLst/>
          </a:prstGeom>
          <a:solidFill>
            <a:srgbClr val="83D9F9"/>
          </a:solidFill>
          <a:ln>
            <a:noFill/>
          </a:ln>
          <a:effectLst>
            <a:outerShdw blurRad="215900" algn="ctr" rotWithShape="0">
              <a:srgbClr val="83D9F9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393544" y="2796096"/>
            <a:ext cx="2247721" cy="972337"/>
          </a:xfrm>
          <a:prstGeom prst="rect">
            <a:avLst/>
          </a:prstGeom>
          <a:gradFill flip="none" rotWithShape="1">
            <a:gsLst>
              <a:gs pos="93000">
                <a:srgbClr val="FFFFFF">
                  <a:alpha val="91000"/>
                </a:srgbClr>
              </a:gs>
              <a:gs pos="87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0"/>
                  <a:lumOff val="10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 descr="A screenshot of a cell phone&#10;&#10;Description generated with very high confidence">
            <a:extLst>
              <a:ext uri="{FF2B5EF4-FFF2-40B4-BE49-F238E27FC236}">
                <a16:creationId xmlns="" xmlns:a16="http://schemas.microsoft.com/office/drawing/2014/main" id="{DE77B281-163E-4DF8-8A47-7825DA728F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539" y="2073745"/>
            <a:ext cx="1736893" cy="1080450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7" name="Oval 6">
            <a:extLst>
              <a:ext uri="{FF2B5EF4-FFF2-40B4-BE49-F238E27FC236}">
                <a16:creationId xmlns="" xmlns:a16="http://schemas.microsoft.com/office/drawing/2014/main" id="{7CBC7ABE-BE7D-4C5C-A985-3AE3DE5FF3BF}"/>
              </a:ext>
            </a:extLst>
          </p:cNvPr>
          <p:cNvSpPr/>
          <p:nvPr/>
        </p:nvSpPr>
        <p:spPr>
          <a:xfrm>
            <a:off x="1121430" y="5677781"/>
            <a:ext cx="1441747" cy="538259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B1B4598F-41F4-4C7F-839A-5577784E535D}"/>
              </a:ext>
            </a:extLst>
          </p:cNvPr>
          <p:cNvSpPr/>
          <p:nvPr/>
        </p:nvSpPr>
        <p:spPr>
          <a:xfrm>
            <a:off x="2563177" y="4189404"/>
            <a:ext cx="1406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thick coat on the back of a spoon…”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9D94C1B1-FF02-4754-8AE1-E17A4624CF04}"/>
              </a:ext>
            </a:extLst>
          </p:cNvPr>
          <p:cNvSpPr/>
          <p:nvPr/>
        </p:nvSpPr>
        <p:spPr>
          <a:xfrm>
            <a:off x="2563177" y="4791791"/>
            <a:ext cx="1451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thin coat on the back of a spoon…”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C1D14A0-5135-48DD-BE90-9111B7B5B57D}"/>
              </a:ext>
            </a:extLst>
          </p:cNvPr>
          <p:cNvSpPr/>
          <p:nvPr/>
        </p:nvSpPr>
        <p:spPr>
          <a:xfrm>
            <a:off x="2563178" y="5333032"/>
            <a:ext cx="13348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coating on an empty glass…”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7B758C45-AFFB-4ED6-88B2-86AD3A156C45}"/>
              </a:ext>
            </a:extLst>
          </p:cNvPr>
          <p:cNvSpPr/>
          <p:nvPr/>
        </p:nvSpPr>
        <p:spPr>
          <a:xfrm>
            <a:off x="2563177" y="3573541"/>
            <a:ext cx="1406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“Needs to be taken with a spoon…”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EA2A83F-ECB2-49D7-B541-D2BC153FAB7B}"/>
              </a:ext>
            </a:extLst>
          </p:cNvPr>
          <p:cNvSpPr/>
          <p:nvPr/>
        </p:nvSpPr>
        <p:spPr>
          <a:xfrm>
            <a:off x="8523147" y="2015992"/>
            <a:ext cx="3155401" cy="111635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IDDSI Levels are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clearly defined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measurement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using the flow test for Levels 0-3 and the spoon/fork tests for Level 4.</a:t>
            </a:r>
          </a:p>
        </p:txBody>
      </p:sp>
      <p:pic>
        <p:nvPicPr>
          <p:cNvPr id="13" name="Picture 12" descr="A screenshot of a cell phone&#10;&#10;Description generated with very high confidence">
            <a:extLst>
              <a:ext uri="{FF2B5EF4-FFF2-40B4-BE49-F238E27FC236}">
                <a16:creationId xmlns="" xmlns:a16="http://schemas.microsoft.com/office/drawing/2014/main" id="{E0129B0F-A12A-4575-8734-FE809A28CE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421" y="3490822"/>
            <a:ext cx="1455505" cy="2478391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D8DF9B5-407C-490B-865F-3FD6B170313C}"/>
              </a:ext>
            </a:extLst>
          </p:cNvPr>
          <p:cNvSpPr/>
          <p:nvPr/>
        </p:nvSpPr>
        <p:spPr>
          <a:xfrm>
            <a:off x="4014288" y="4077676"/>
            <a:ext cx="1770408" cy="148602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descriptors broadly match the IDDSI levels 0-4.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But descriptors are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subjective, not specific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FD1C1E3A-2F68-4E53-8EDF-6AEF3763AAAD}"/>
              </a:ext>
            </a:extLst>
          </p:cNvPr>
          <p:cNvSpPr/>
          <p:nvPr/>
        </p:nvSpPr>
        <p:spPr>
          <a:xfrm>
            <a:off x="8513292" y="2896172"/>
            <a:ext cx="3245231" cy="105709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Use IDDSI tests or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revised product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guidelines to determine IDDSI Level.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CC903591-A1AE-4563-A636-B51A0E28ADF2}"/>
              </a:ext>
            </a:extLst>
          </p:cNvPr>
          <p:cNvSpPr/>
          <p:nvPr/>
        </p:nvSpPr>
        <p:spPr>
          <a:xfrm>
            <a:off x="2819297" y="2104920"/>
            <a:ext cx="2092946" cy="10492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Product labelling with National Descriptors was estimated. </a:t>
            </a:r>
          </a:p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Not definitive.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610636" y="2109595"/>
            <a:ext cx="2369771" cy="1086854"/>
            <a:chOff x="5833909" y="1725584"/>
            <a:chExt cx="2369771" cy="1086854"/>
          </a:xfrm>
        </p:grpSpPr>
        <p:pic>
          <p:nvPicPr>
            <p:cNvPr id="18" name="Picture 17" descr="Final_Logo_IDDSI.png">
              <a:extLst>
                <a:ext uri="{FF2B5EF4-FFF2-40B4-BE49-F238E27FC236}">
                  <a16:creationId xmlns:a16="http://schemas.microsoft.com/office/drawing/2014/main" xmlns="" id="{C27EDFDC-F6AA-4EE9-ADEA-9BD0D15340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33909" y="1725584"/>
              <a:ext cx="2344650" cy="857112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2631C1D5-8864-453E-94AC-6064F1BC169E}"/>
                </a:ext>
              </a:extLst>
            </p:cNvPr>
            <p:cNvSpPr txBox="1"/>
            <p:nvPr/>
          </p:nvSpPr>
          <p:spPr>
            <a:xfrm>
              <a:off x="6513735" y="2473884"/>
              <a:ext cx="16899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www.iddsi.org</a:t>
              </a:r>
            </a:p>
          </p:txBody>
        </p:sp>
      </p:grp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DBBFF8A8-AE05-42C2-B3E7-9AE29B88A3E7}"/>
              </a:ext>
            </a:extLst>
          </p:cNvPr>
          <p:cNvSpPr/>
          <p:nvPr/>
        </p:nvSpPr>
        <p:spPr>
          <a:xfrm>
            <a:off x="1121430" y="5195501"/>
            <a:ext cx="1441747" cy="630474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121E246E-BDA3-4336-8650-1016543D9943}"/>
              </a:ext>
            </a:extLst>
          </p:cNvPr>
          <p:cNvSpPr/>
          <p:nvPr/>
        </p:nvSpPr>
        <p:spPr>
          <a:xfrm>
            <a:off x="1121430" y="4625955"/>
            <a:ext cx="1441747" cy="817281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3CFAA264-78D5-4E9D-B64E-FD4DBE37A82B}"/>
              </a:ext>
            </a:extLst>
          </p:cNvPr>
          <p:cNvSpPr/>
          <p:nvPr/>
        </p:nvSpPr>
        <p:spPr>
          <a:xfrm>
            <a:off x="1121430" y="4090586"/>
            <a:ext cx="1441747" cy="817281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962B6BCF-C704-4C9C-95DE-EC7038A267DC}"/>
              </a:ext>
            </a:extLst>
          </p:cNvPr>
          <p:cNvSpPr/>
          <p:nvPr/>
        </p:nvSpPr>
        <p:spPr>
          <a:xfrm>
            <a:off x="1121430" y="3512044"/>
            <a:ext cx="1441747" cy="817281"/>
          </a:xfrm>
          <a:prstGeom prst="ellipse">
            <a:avLst/>
          </a:prstGeom>
          <a:solidFill>
            <a:srgbClr val="4FCBF5">
              <a:alpha val="49000"/>
            </a:srgbClr>
          </a:solidFill>
          <a:ln w="19050"/>
          <a:effectLst>
            <a:outerShdw blurRad="165100" dir="5400000" sx="105000" sy="105000" algn="ctr" rotWithShape="0">
              <a:srgbClr val="4FCBF5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C59D763-A165-4F7F-AD7C-5FF871FFD943}"/>
              </a:ext>
            </a:extLst>
          </p:cNvPr>
          <p:cNvSpPr/>
          <p:nvPr/>
        </p:nvSpPr>
        <p:spPr>
          <a:xfrm>
            <a:off x="1351018" y="3748789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Stage 3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47DA3E3A-982C-4325-9DEA-0C5DC84A68B2}"/>
              </a:ext>
            </a:extLst>
          </p:cNvPr>
          <p:cNvSpPr/>
          <p:nvPr/>
        </p:nvSpPr>
        <p:spPr>
          <a:xfrm>
            <a:off x="1351018" y="4331985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Stage 2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8E43A305-FC8A-4255-9914-6A384D7DA263}"/>
              </a:ext>
            </a:extLst>
          </p:cNvPr>
          <p:cNvSpPr/>
          <p:nvPr/>
        </p:nvSpPr>
        <p:spPr>
          <a:xfrm>
            <a:off x="1351018" y="4913678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Stage 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A72492C1-4F27-4F1E-A898-750F96283895}"/>
              </a:ext>
            </a:extLst>
          </p:cNvPr>
          <p:cNvSpPr/>
          <p:nvPr/>
        </p:nvSpPr>
        <p:spPr>
          <a:xfrm>
            <a:off x="1351018" y="5840582"/>
            <a:ext cx="988850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Thin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4D39BB42-4465-478B-9345-D7AB3DA94A58}"/>
              </a:ext>
            </a:extLst>
          </p:cNvPr>
          <p:cNvSpPr/>
          <p:nvPr/>
        </p:nvSpPr>
        <p:spPr>
          <a:xfrm>
            <a:off x="970314" y="5393129"/>
            <a:ext cx="1750258" cy="3754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Naturally Thick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652" y="263164"/>
            <a:ext cx="1092088" cy="1613094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99A7FCE7-200D-41B5-BC8F-BC9EE5C4E02C}"/>
              </a:ext>
            </a:extLst>
          </p:cNvPr>
          <p:cNvSpPr txBox="1"/>
          <p:nvPr/>
        </p:nvSpPr>
        <p:spPr>
          <a:xfrm>
            <a:off x="777721" y="394366"/>
            <a:ext cx="3672929" cy="116931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thick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 your drink?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Arrow: Right 8">
            <a:extLst>
              <a:ext uri="{FF2B5EF4-FFF2-40B4-BE49-F238E27FC236}">
                <a16:creationId xmlns="" xmlns:a16="http://schemas.microsoft.com/office/drawing/2014/main" id="{76FEE9D7-0B59-427D-BF36-5BCF63B31701}"/>
              </a:ext>
            </a:extLst>
          </p:cNvPr>
          <p:cNvSpPr/>
          <p:nvPr/>
        </p:nvSpPr>
        <p:spPr>
          <a:xfrm rot="1800000">
            <a:off x="6403180" y="1072820"/>
            <a:ext cx="1338588" cy="610029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CC903591-A1AE-4563-A636-B51A0E28ADF2}"/>
              </a:ext>
            </a:extLst>
          </p:cNvPr>
          <p:cNvSpPr/>
          <p:nvPr/>
        </p:nvSpPr>
        <p:spPr>
          <a:xfrm rot="1800000">
            <a:off x="6542421" y="1197927"/>
            <a:ext cx="1019325" cy="3660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Measure</a:t>
            </a:r>
          </a:p>
        </p:txBody>
      </p:sp>
      <p:sp>
        <p:nvSpPr>
          <p:cNvPr id="41" name="Arrow: Right 43">
            <a:extLst>
              <a:ext uri="{FF2B5EF4-FFF2-40B4-BE49-F238E27FC236}">
                <a16:creationId xmlns="" xmlns:a16="http://schemas.microsoft.com/office/drawing/2014/main" id="{7CAF31E8-1EB5-47BB-8C61-70809B1E4556}"/>
              </a:ext>
            </a:extLst>
          </p:cNvPr>
          <p:cNvSpPr/>
          <p:nvPr/>
        </p:nvSpPr>
        <p:spPr>
          <a:xfrm rot="19800000" flipH="1">
            <a:off x="3682935" y="1044245"/>
            <a:ext cx="1338588" cy="610029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CC903591-A1AE-4563-A636-B51A0E28ADF2}"/>
              </a:ext>
            </a:extLst>
          </p:cNvPr>
          <p:cNvSpPr/>
          <p:nvPr/>
        </p:nvSpPr>
        <p:spPr>
          <a:xfrm rot="19800000">
            <a:off x="3950609" y="1136608"/>
            <a:ext cx="1019325" cy="3660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Estimate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99A7FCE7-200D-41B5-BC8F-BC9EE5C4E02C}"/>
              </a:ext>
            </a:extLst>
          </p:cNvPr>
          <p:cNvSpPr txBox="1"/>
          <p:nvPr/>
        </p:nvSpPr>
        <p:spPr>
          <a:xfrm>
            <a:off x="7980407" y="576082"/>
            <a:ext cx="3835909" cy="116931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Moving from National Descriptors to IDDSI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06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Picture 225" descr="A screenshot of a cell phone&#10;&#10;Description generated with very high confidence">
            <a:extLst>
              <a:ext uri="{FF2B5EF4-FFF2-40B4-BE49-F238E27FC236}">
                <a16:creationId xmlns="" xmlns:a16="http://schemas.microsoft.com/office/drawing/2014/main" id="{FC7F3902-0224-4905-A569-5E1DE16A89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627" y="875085"/>
            <a:ext cx="2129629" cy="1324754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8" name="Rectangle 97">
            <a:extLst>
              <a:ext uri="{FF2B5EF4-FFF2-40B4-BE49-F238E27FC236}">
                <a16:creationId xmlns="" xmlns:a16="http://schemas.microsoft.com/office/drawing/2014/main" id="{B1B4598F-41F4-4C7F-839A-5577784E535D}"/>
              </a:ext>
            </a:extLst>
          </p:cNvPr>
          <p:cNvSpPr/>
          <p:nvPr/>
        </p:nvSpPr>
        <p:spPr>
          <a:xfrm>
            <a:off x="2444284" y="3484769"/>
            <a:ext cx="12338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thick coat on the back of a spoon…”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="" xmlns:a16="http://schemas.microsoft.com/office/drawing/2014/main" id="{9D94C1B1-FF02-4754-8AE1-E17A4624CF04}"/>
              </a:ext>
            </a:extLst>
          </p:cNvPr>
          <p:cNvSpPr/>
          <p:nvPr/>
        </p:nvSpPr>
        <p:spPr>
          <a:xfrm>
            <a:off x="2444284" y="4536652"/>
            <a:ext cx="11218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thin coat on the back of a spoon…”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="" xmlns:a16="http://schemas.microsoft.com/office/drawing/2014/main" id="{7B758C45-AFFB-4ED6-88B2-86AD3A156C45}"/>
              </a:ext>
            </a:extLst>
          </p:cNvPr>
          <p:cNvSpPr/>
          <p:nvPr/>
        </p:nvSpPr>
        <p:spPr>
          <a:xfrm>
            <a:off x="2444285" y="2461151"/>
            <a:ext cx="13303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“Needs to be taken with a spoon…”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="" xmlns:a16="http://schemas.microsoft.com/office/drawing/2014/main" id="{2C1D14A0-5135-48DD-BE90-9111B7B5B57D}"/>
              </a:ext>
            </a:extLst>
          </p:cNvPr>
          <p:cNvSpPr/>
          <p:nvPr/>
        </p:nvSpPr>
        <p:spPr>
          <a:xfrm>
            <a:off x="2444285" y="5753114"/>
            <a:ext cx="13007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“Leaves a coating on an empty glass”</a:t>
            </a:r>
          </a:p>
        </p:txBody>
      </p:sp>
      <p:sp>
        <p:nvSpPr>
          <p:cNvPr id="112" name="Oval 111"/>
          <p:cNvSpPr/>
          <p:nvPr/>
        </p:nvSpPr>
        <p:spPr>
          <a:xfrm rot="20439287">
            <a:off x="813923" y="4906831"/>
            <a:ext cx="1573724" cy="1770079"/>
          </a:xfrm>
          <a:prstGeom prst="ellipse">
            <a:avLst/>
          </a:prstGeom>
          <a:solidFill>
            <a:srgbClr val="DAE3F3">
              <a:alpha val="5019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 rot="20748283">
            <a:off x="492563" y="4248828"/>
            <a:ext cx="1954002" cy="1504575"/>
          </a:xfrm>
          <a:prstGeom prst="ellipse">
            <a:avLst/>
          </a:prstGeom>
          <a:solidFill>
            <a:srgbClr val="DAE3F3">
              <a:alpha val="5019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467482" y="3066299"/>
            <a:ext cx="1949025" cy="1678848"/>
          </a:xfrm>
          <a:prstGeom prst="ellipse">
            <a:avLst/>
          </a:prstGeom>
          <a:solidFill>
            <a:srgbClr val="DAE3F3">
              <a:alpha val="5019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 rot="17006985">
            <a:off x="1012855" y="1967879"/>
            <a:ext cx="1140320" cy="1770079"/>
          </a:xfrm>
          <a:prstGeom prst="ellipse">
            <a:avLst/>
          </a:prstGeom>
          <a:solidFill>
            <a:srgbClr val="DAE3F3">
              <a:alpha val="50196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0" name="Group 69"/>
          <p:cNvGrpSpPr/>
          <p:nvPr/>
        </p:nvGrpSpPr>
        <p:grpSpPr>
          <a:xfrm>
            <a:off x="1019414" y="2323295"/>
            <a:ext cx="377807" cy="606930"/>
            <a:chOff x="5799845" y="1828800"/>
            <a:chExt cx="1024538" cy="1645875"/>
          </a:xfrm>
        </p:grpSpPr>
        <p:sp>
          <p:nvSpPr>
            <p:cNvPr id="71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2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3" name="Parallelogram 72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4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14745" y="3277589"/>
            <a:ext cx="377807" cy="606930"/>
            <a:chOff x="5799845" y="1828800"/>
            <a:chExt cx="1024538" cy="1645875"/>
          </a:xfrm>
        </p:grpSpPr>
        <p:sp>
          <p:nvSpPr>
            <p:cNvPr id="11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2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4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79464" y="3969380"/>
            <a:ext cx="377807" cy="606930"/>
            <a:chOff x="5799845" y="1828800"/>
            <a:chExt cx="1024538" cy="1645875"/>
          </a:xfrm>
        </p:grpSpPr>
        <p:sp>
          <p:nvSpPr>
            <p:cNvPr id="26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7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944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9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35553" y="4554012"/>
            <a:ext cx="377807" cy="606930"/>
            <a:chOff x="5799845" y="1828800"/>
            <a:chExt cx="1024538" cy="1645875"/>
          </a:xfrm>
        </p:grpSpPr>
        <p:sp>
          <p:nvSpPr>
            <p:cNvPr id="31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32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88B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34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537139" y="5041597"/>
            <a:ext cx="377807" cy="606930"/>
            <a:chOff x="5799845" y="1828800"/>
            <a:chExt cx="1024538" cy="1645875"/>
          </a:xfrm>
        </p:grpSpPr>
        <p:sp>
          <p:nvSpPr>
            <p:cNvPr id="36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37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85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38" name="Parallelogram 37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39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382719" y="4263299"/>
            <a:ext cx="377807" cy="606930"/>
            <a:chOff x="5799845" y="1828800"/>
            <a:chExt cx="1024538" cy="1645875"/>
          </a:xfrm>
        </p:grpSpPr>
        <p:sp>
          <p:nvSpPr>
            <p:cNvPr id="41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2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3" name="Parallelogram 42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4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26780" y="4688682"/>
            <a:ext cx="377807" cy="606930"/>
            <a:chOff x="5799845" y="1828800"/>
            <a:chExt cx="1024538" cy="1645875"/>
          </a:xfrm>
        </p:grpSpPr>
        <p:sp>
          <p:nvSpPr>
            <p:cNvPr id="46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7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4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8" name="Parallelogram 47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49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547800" y="2396955"/>
            <a:ext cx="377807" cy="606930"/>
            <a:chOff x="5799845" y="1828800"/>
            <a:chExt cx="1024538" cy="1645875"/>
          </a:xfrm>
        </p:grpSpPr>
        <p:sp>
          <p:nvSpPr>
            <p:cNvPr id="56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57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944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58" name="Parallelogram 57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59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929316" y="3644557"/>
            <a:ext cx="377807" cy="606930"/>
            <a:chOff x="5799845" y="1828800"/>
            <a:chExt cx="1024538" cy="1645875"/>
          </a:xfrm>
        </p:grpSpPr>
        <p:sp>
          <p:nvSpPr>
            <p:cNvPr id="61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62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7A5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63" name="Parallelogram 62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64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147540" y="3082515"/>
            <a:ext cx="377807" cy="606930"/>
            <a:chOff x="5799845" y="1828800"/>
            <a:chExt cx="1024538" cy="1645875"/>
          </a:xfrm>
        </p:grpSpPr>
        <p:sp>
          <p:nvSpPr>
            <p:cNvPr id="66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67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4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68" name="Parallelogram 67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69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1631631" y="2978696"/>
            <a:ext cx="377807" cy="606930"/>
            <a:chOff x="5799845" y="1828800"/>
            <a:chExt cx="1024538" cy="1645875"/>
          </a:xfrm>
        </p:grpSpPr>
        <p:sp>
          <p:nvSpPr>
            <p:cNvPr id="76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7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88B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8" name="Parallelogram 77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79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016551" y="5052510"/>
            <a:ext cx="377807" cy="606930"/>
            <a:chOff x="5799845" y="1828800"/>
            <a:chExt cx="1024538" cy="1645875"/>
          </a:xfrm>
        </p:grpSpPr>
        <p:sp>
          <p:nvSpPr>
            <p:cNvPr id="81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2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7A5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3" name="Parallelogram 82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4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406210" y="3321843"/>
            <a:ext cx="377807" cy="606930"/>
            <a:chOff x="5799845" y="1828800"/>
            <a:chExt cx="1024538" cy="1645875"/>
          </a:xfrm>
        </p:grpSpPr>
        <p:sp>
          <p:nvSpPr>
            <p:cNvPr id="86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7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852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8" name="Parallelogram 87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89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1130102" y="5817333"/>
            <a:ext cx="377807" cy="606930"/>
            <a:chOff x="5799845" y="1828800"/>
            <a:chExt cx="1024538" cy="1645875"/>
          </a:xfrm>
        </p:grpSpPr>
        <p:sp>
          <p:nvSpPr>
            <p:cNvPr id="103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04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05" name="Parallelogram 104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06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1840699" y="5714681"/>
            <a:ext cx="377807" cy="606930"/>
            <a:chOff x="5799845" y="1828800"/>
            <a:chExt cx="1024538" cy="1645875"/>
          </a:xfrm>
        </p:grpSpPr>
        <p:sp>
          <p:nvSpPr>
            <p:cNvPr id="108" name="Can 61">
              <a:extLst>
                <a:ext uri="{FF2B5EF4-FFF2-40B4-BE49-F238E27FC236}">
                  <a16:creationId xmlns="" xmlns:a16="http://schemas.microsoft.com/office/drawing/2014/main" id="{4F59C404-BA6E-4A13-9E56-8A640B0F4483}"/>
                </a:ext>
              </a:extLst>
            </p:cNvPr>
            <p:cNvSpPr/>
            <p:nvPr/>
          </p:nvSpPr>
          <p:spPr>
            <a:xfrm>
              <a:off x="5799845" y="2945674"/>
              <a:ext cx="1024538" cy="529001"/>
            </a:xfrm>
            <a:prstGeom prst="can">
              <a:avLst>
                <a:gd name="adj" fmla="val 50000"/>
              </a:avLst>
            </a:prstGeom>
            <a:solidFill>
              <a:srgbClr val="AABBC2"/>
            </a:solidFill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09" name="Can 5">
              <a:extLst>
                <a:ext uri="{FF2B5EF4-FFF2-40B4-BE49-F238E27FC236}">
                  <a16:creationId xmlns="" xmlns:a16="http://schemas.microsoft.com/office/drawing/2014/main" id="{06EB2C02-1D4B-48FE-A549-AC4AB7F2CEBB}"/>
                </a:ext>
              </a:extLst>
            </p:cNvPr>
            <p:cNvSpPr/>
            <p:nvPr/>
          </p:nvSpPr>
          <p:spPr>
            <a:xfrm>
              <a:off x="5802173" y="2197138"/>
              <a:ext cx="1019880" cy="1032869"/>
            </a:xfrm>
            <a:prstGeom prst="can">
              <a:avLst>
                <a:gd name="adj" fmla="val 25055"/>
              </a:avLst>
            </a:prstGeom>
            <a:solidFill>
              <a:srgbClr val="F4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10" name="Parallelogram 109">
              <a:extLst>
                <a:ext uri="{FF2B5EF4-FFF2-40B4-BE49-F238E27FC236}">
                  <a16:creationId xmlns="" xmlns:a16="http://schemas.microsoft.com/office/drawing/2014/main" id="{307BBA3A-B3EE-4A9B-915E-5794339A89B1}"/>
                </a:ext>
              </a:extLst>
            </p:cNvPr>
            <p:cNvSpPr/>
            <p:nvPr/>
          </p:nvSpPr>
          <p:spPr>
            <a:xfrm rot="5400000">
              <a:off x="5340113" y="2727438"/>
              <a:ext cx="1364961" cy="70611"/>
            </a:xfrm>
            <a:prstGeom prst="parallelogram">
              <a:avLst>
                <a:gd name="adj" fmla="val 16477"/>
              </a:avLst>
            </a:prstGeom>
            <a:solidFill>
              <a:srgbClr val="DEE7EA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111" name="Can 1">
              <a:extLst>
                <a:ext uri="{FF2B5EF4-FFF2-40B4-BE49-F238E27FC236}">
                  <a16:creationId xmlns="" xmlns:a16="http://schemas.microsoft.com/office/drawing/2014/main" id="{EFD0311A-736B-475E-8800-E0B429FA6D11}"/>
                </a:ext>
              </a:extLst>
            </p:cNvPr>
            <p:cNvSpPr/>
            <p:nvPr/>
          </p:nvSpPr>
          <p:spPr>
            <a:xfrm>
              <a:off x="5799845" y="1828800"/>
              <a:ext cx="1024538" cy="1645875"/>
            </a:xfrm>
            <a:prstGeom prst="can">
              <a:avLst>
                <a:gd name="adj" fmla="val 26275"/>
              </a:avLst>
            </a:prstGeom>
            <a:no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/>
              <a:endParaRPr lang="en-GB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564110" y="1994452"/>
            <a:ext cx="3681558" cy="4620457"/>
            <a:chOff x="5679008" y="1832578"/>
            <a:chExt cx="3810538" cy="4782331"/>
          </a:xfrm>
        </p:grpSpPr>
        <p:grpSp>
          <p:nvGrpSpPr>
            <p:cNvPr id="241" name="Group 240"/>
            <p:cNvGrpSpPr/>
            <p:nvPr/>
          </p:nvGrpSpPr>
          <p:grpSpPr>
            <a:xfrm>
              <a:off x="5679008" y="2840551"/>
              <a:ext cx="2918411" cy="2746722"/>
              <a:chOff x="7635385" y="2091297"/>
              <a:chExt cx="563904" cy="2728233"/>
            </a:xfrm>
          </p:grpSpPr>
          <p:sp>
            <p:nvSpPr>
              <p:cNvPr id="238" name="Rectangle 237"/>
              <p:cNvSpPr/>
              <p:nvPr/>
            </p:nvSpPr>
            <p:spPr>
              <a:xfrm>
                <a:off x="7635385" y="3887948"/>
                <a:ext cx="563898" cy="931582"/>
              </a:xfrm>
              <a:prstGeom prst="rect">
                <a:avLst/>
              </a:prstGeom>
              <a:gradFill>
                <a:gsLst>
                  <a:gs pos="26000">
                    <a:schemeClr val="bg1"/>
                  </a:gs>
                  <a:gs pos="0">
                    <a:schemeClr val="bg1"/>
                  </a:gs>
                  <a:gs pos="100000">
                    <a:srgbClr val="666666"/>
                  </a:gs>
                </a:gsLst>
                <a:lin ang="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47776" y="2679854"/>
                <a:ext cx="351509" cy="1227364"/>
              </a:xfrm>
              <a:prstGeom prst="rect">
                <a:avLst/>
              </a:prstGeom>
              <a:gradFill>
                <a:gsLst>
                  <a:gs pos="26000">
                    <a:schemeClr val="bg1"/>
                  </a:gs>
                  <a:gs pos="100000">
                    <a:srgbClr val="FF00FF"/>
                  </a:gs>
                  <a:gs pos="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8011410" y="2091297"/>
                <a:ext cx="187879" cy="588555"/>
              </a:xfrm>
              <a:prstGeom prst="rect">
                <a:avLst/>
              </a:prstGeom>
              <a:gradFill flip="none" rotWithShape="1">
                <a:gsLst>
                  <a:gs pos="26000">
                    <a:schemeClr val="bg1"/>
                  </a:gs>
                  <a:gs pos="0">
                    <a:schemeClr val="bg1"/>
                  </a:gs>
                  <a:gs pos="100000">
                    <a:srgbClr val="FFFC00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</p:grpSp>
        <p:cxnSp>
          <p:nvCxnSpPr>
            <p:cNvPr id="201" name="Straight Connector 200"/>
            <p:cNvCxnSpPr/>
            <p:nvPr/>
          </p:nvCxnSpPr>
          <p:spPr>
            <a:xfrm>
              <a:off x="6342720" y="5583082"/>
              <a:ext cx="2439725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/>
            <p:nvPr/>
          </p:nvCxnSpPr>
          <p:spPr>
            <a:xfrm>
              <a:off x="6520013" y="4671060"/>
              <a:ext cx="2262433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>
              <a:off x="7891418" y="2833303"/>
              <a:ext cx="935449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>
              <a:off x="7619065" y="3436231"/>
              <a:ext cx="1163381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/>
          </p:nvGrpSpPr>
          <p:grpSpPr>
            <a:xfrm>
              <a:off x="7685325" y="2148371"/>
              <a:ext cx="404513" cy="649832"/>
              <a:chOff x="5799845" y="1828800"/>
              <a:chExt cx="1024538" cy="1645875"/>
            </a:xfrm>
          </p:grpSpPr>
          <p:sp>
            <p:nvSpPr>
              <p:cNvPr id="11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1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16" name="Parallelogram 11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1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>
              <a:off x="7551070" y="2398382"/>
              <a:ext cx="404513" cy="649832"/>
              <a:chOff x="5799845" y="1828800"/>
              <a:chExt cx="1024538" cy="1645875"/>
            </a:xfrm>
          </p:grpSpPr>
          <p:sp>
            <p:nvSpPr>
              <p:cNvPr id="149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0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944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1" name="Parallelogram 150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2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63" name="Group 162"/>
            <p:cNvGrpSpPr/>
            <p:nvPr/>
          </p:nvGrpSpPr>
          <p:grpSpPr>
            <a:xfrm>
              <a:off x="7416809" y="2648393"/>
              <a:ext cx="404513" cy="649832"/>
              <a:chOff x="5799845" y="1828800"/>
              <a:chExt cx="1024538" cy="1645875"/>
            </a:xfrm>
          </p:grpSpPr>
          <p:sp>
            <p:nvSpPr>
              <p:cNvPr id="16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6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88B2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66" name="Parallelogram 16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6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7282548" y="2898404"/>
              <a:ext cx="404513" cy="649832"/>
              <a:chOff x="5799845" y="1828800"/>
              <a:chExt cx="1024538" cy="1645875"/>
            </a:xfrm>
          </p:grpSpPr>
          <p:sp>
            <p:nvSpPr>
              <p:cNvPr id="159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60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4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61" name="Parallelogram 160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62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7148287" y="3148415"/>
              <a:ext cx="404513" cy="649832"/>
              <a:chOff x="5799845" y="1828800"/>
              <a:chExt cx="1024538" cy="1645875"/>
            </a:xfrm>
          </p:grpSpPr>
          <p:sp>
            <p:nvSpPr>
              <p:cNvPr id="119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0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1" name="Parallelogram 120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2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3" name="Group 172"/>
            <p:cNvGrpSpPr/>
            <p:nvPr/>
          </p:nvGrpSpPr>
          <p:grpSpPr>
            <a:xfrm>
              <a:off x="7014026" y="3398426"/>
              <a:ext cx="404513" cy="649832"/>
              <a:chOff x="5799845" y="1828800"/>
              <a:chExt cx="1024538" cy="1645875"/>
            </a:xfrm>
          </p:grpSpPr>
          <p:sp>
            <p:nvSpPr>
              <p:cNvPr id="17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852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6" name="Parallelogram 17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>
              <a:off x="6879765" y="3648437"/>
              <a:ext cx="404513" cy="649832"/>
              <a:chOff x="5799845" y="1828800"/>
              <a:chExt cx="1024538" cy="1645875"/>
            </a:xfrm>
          </p:grpSpPr>
          <p:sp>
            <p:nvSpPr>
              <p:cNvPr id="15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7A5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6" name="Parallelogram 15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5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3" name="Group 122"/>
            <p:cNvGrpSpPr/>
            <p:nvPr/>
          </p:nvGrpSpPr>
          <p:grpSpPr>
            <a:xfrm>
              <a:off x="6745504" y="3898448"/>
              <a:ext cx="404513" cy="649832"/>
              <a:chOff x="5799845" y="1828800"/>
              <a:chExt cx="1024538" cy="1645875"/>
            </a:xfrm>
          </p:grpSpPr>
          <p:sp>
            <p:nvSpPr>
              <p:cNvPr id="12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944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6" name="Parallelogram 12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2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38" name="Group 137"/>
            <p:cNvGrpSpPr/>
            <p:nvPr/>
          </p:nvGrpSpPr>
          <p:grpSpPr>
            <a:xfrm>
              <a:off x="6611243" y="4148459"/>
              <a:ext cx="404513" cy="649832"/>
              <a:chOff x="5799845" y="1828800"/>
              <a:chExt cx="1024538" cy="1645875"/>
            </a:xfrm>
          </p:grpSpPr>
          <p:sp>
            <p:nvSpPr>
              <p:cNvPr id="139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0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1" name="Parallelogram 140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2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6476982" y="4398470"/>
              <a:ext cx="404513" cy="649832"/>
              <a:chOff x="5799845" y="1828800"/>
              <a:chExt cx="1024538" cy="1645875"/>
            </a:xfrm>
          </p:grpSpPr>
          <p:sp>
            <p:nvSpPr>
              <p:cNvPr id="129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0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88B2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1" name="Parallelogram 130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2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43" name="Group 142"/>
            <p:cNvGrpSpPr/>
            <p:nvPr/>
          </p:nvGrpSpPr>
          <p:grpSpPr>
            <a:xfrm>
              <a:off x="6342721" y="4648481"/>
              <a:ext cx="404513" cy="649832"/>
              <a:chOff x="5799845" y="1828800"/>
              <a:chExt cx="1024538" cy="1645875"/>
            </a:xfrm>
          </p:grpSpPr>
          <p:sp>
            <p:nvSpPr>
              <p:cNvPr id="14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4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6" name="Parallelogram 14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4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33" name="Group 132"/>
            <p:cNvGrpSpPr/>
            <p:nvPr/>
          </p:nvGrpSpPr>
          <p:grpSpPr>
            <a:xfrm>
              <a:off x="6208460" y="4898492"/>
              <a:ext cx="404513" cy="649832"/>
              <a:chOff x="5799845" y="1828800"/>
              <a:chExt cx="1024538" cy="1645875"/>
            </a:xfrm>
          </p:grpSpPr>
          <p:sp>
            <p:nvSpPr>
              <p:cNvPr id="13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852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6" name="Parallelogram 13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3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68" name="Group 167"/>
            <p:cNvGrpSpPr/>
            <p:nvPr/>
          </p:nvGrpSpPr>
          <p:grpSpPr>
            <a:xfrm>
              <a:off x="6074199" y="5148503"/>
              <a:ext cx="404513" cy="649832"/>
              <a:chOff x="5799845" y="1828800"/>
              <a:chExt cx="1024538" cy="1645875"/>
            </a:xfrm>
          </p:grpSpPr>
          <p:sp>
            <p:nvSpPr>
              <p:cNvPr id="169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0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7A5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1" name="Parallelogram 170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72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83" name="Group 182"/>
            <p:cNvGrpSpPr/>
            <p:nvPr/>
          </p:nvGrpSpPr>
          <p:grpSpPr>
            <a:xfrm>
              <a:off x="5939938" y="5398514"/>
              <a:ext cx="404513" cy="649832"/>
              <a:chOff x="5799845" y="1828800"/>
              <a:chExt cx="1024538" cy="1645875"/>
            </a:xfrm>
          </p:grpSpPr>
          <p:sp>
            <p:nvSpPr>
              <p:cNvPr id="184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85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rgbClr val="F4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86" name="Parallelogram 185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87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8" name="Group 177"/>
            <p:cNvGrpSpPr/>
            <p:nvPr/>
          </p:nvGrpSpPr>
          <p:grpSpPr>
            <a:xfrm>
              <a:off x="5805677" y="5648527"/>
              <a:ext cx="404513" cy="649832"/>
              <a:chOff x="5799845" y="1828800"/>
              <a:chExt cx="1024538" cy="1645875"/>
            </a:xfrm>
          </p:grpSpPr>
          <p:sp>
            <p:nvSpPr>
              <p:cNvPr id="179" name="Can 61">
                <a:extLst>
                  <a:ext uri="{FF2B5EF4-FFF2-40B4-BE49-F238E27FC236}">
                    <a16:creationId xmlns="" xmlns:a16="http://schemas.microsoft.com/office/drawing/2014/main" id="{4F59C404-BA6E-4A13-9E56-8A640B0F4483}"/>
                  </a:ext>
                </a:extLst>
              </p:cNvPr>
              <p:cNvSpPr/>
              <p:nvPr/>
            </p:nvSpPr>
            <p:spPr>
              <a:xfrm>
                <a:off x="5799845" y="2945674"/>
                <a:ext cx="1024538" cy="529001"/>
              </a:xfrm>
              <a:prstGeom prst="can">
                <a:avLst>
                  <a:gd name="adj" fmla="val 50000"/>
                </a:avLst>
              </a:prstGeom>
              <a:solidFill>
                <a:srgbClr val="AABBC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80" name="Can 5">
                <a:extLst>
                  <a:ext uri="{FF2B5EF4-FFF2-40B4-BE49-F238E27FC236}">
                    <a16:creationId xmlns="" xmlns:a16="http://schemas.microsoft.com/office/drawing/2014/main" id="{06EB2C02-1D4B-48FE-A549-AC4AB7F2CEBB}"/>
                  </a:ext>
                </a:extLst>
              </p:cNvPr>
              <p:cNvSpPr/>
              <p:nvPr/>
            </p:nvSpPr>
            <p:spPr>
              <a:xfrm>
                <a:off x="5802173" y="2197138"/>
                <a:ext cx="1019880" cy="1032869"/>
              </a:xfrm>
              <a:prstGeom prst="can">
                <a:avLst>
                  <a:gd name="adj" fmla="val 25055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81" name="Parallelogram 180">
                <a:extLst>
                  <a:ext uri="{FF2B5EF4-FFF2-40B4-BE49-F238E27FC236}">
                    <a16:creationId xmlns="" xmlns:a16="http://schemas.microsoft.com/office/drawing/2014/main" id="{307BBA3A-B3EE-4A9B-915E-5794339A89B1}"/>
                  </a:ext>
                </a:extLst>
              </p:cNvPr>
              <p:cNvSpPr/>
              <p:nvPr/>
            </p:nvSpPr>
            <p:spPr>
              <a:xfrm rot="5400000">
                <a:off x="5340113" y="2727438"/>
                <a:ext cx="1364961" cy="70611"/>
              </a:xfrm>
              <a:prstGeom prst="parallelogram">
                <a:avLst>
                  <a:gd name="adj" fmla="val 16477"/>
                </a:avLst>
              </a:prstGeom>
              <a:solidFill>
                <a:srgbClr val="DEE7EA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  <p:sp>
            <p:nvSpPr>
              <p:cNvPr id="182" name="Can 1">
                <a:extLst>
                  <a:ext uri="{FF2B5EF4-FFF2-40B4-BE49-F238E27FC236}">
                    <a16:creationId xmlns="" xmlns:a16="http://schemas.microsoft.com/office/drawing/2014/main" id="{EFD0311A-736B-475E-8800-E0B429FA6D11}"/>
                  </a:ext>
                </a:extLst>
              </p:cNvPr>
              <p:cNvSpPr/>
              <p:nvPr/>
            </p:nvSpPr>
            <p:spPr>
              <a:xfrm>
                <a:off x="5799845" y="1828800"/>
                <a:ext cx="1024538" cy="1645875"/>
              </a:xfrm>
              <a:prstGeom prst="can">
                <a:avLst>
                  <a:gd name="adj" fmla="val 26275"/>
                </a:avLst>
              </a:prstGeom>
              <a:noFill/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hangingPunct="1"/>
                <a:endParaRPr lang="en-GB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93" name="Rectangle 192"/>
            <p:cNvSpPr/>
            <p:nvPr/>
          </p:nvSpPr>
          <p:spPr>
            <a:xfrm>
              <a:off x="8729983" y="4655690"/>
              <a:ext cx="563898" cy="931582"/>
            </a:xfrm>
            <a:prstGeom prst="rect">
              <a:avLst/>
            </a:prstGeom>
            <a:gradFill>
              <a:gsLst>
                <a:gs pos="26000">
                  <a:schemeClr val="bg1"/>
                </a:gs>
                <a:gs pos="0">
                  <a:schemeClr val="bg1"/>
                </a:gs>
                <a:gs pos="100000">
                  <a:srgbClr val="66666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8734695" y="3447596"/>
              <a:ext cx="559189" cy="1227364"/>
            </a:xfrm>
            <a:prstGeom prst="rect">
              <a:avLst/>
            </a:prstGeom>
            <a:gradFill>
              <a:gsLst>
                <a:gs pos="26000">
                  <a:schemeClr val="bg1"/>
                </a:gs>
                <a:gs pos="100000">
                  <a:srgbClr val="FF00FF"/>
                </a:gs>
                <a:gs pos="0">
                  <a:schemeClr val="bg1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8735277" y="2859039"/>
              <a:ext cx="558611" cy="588555"/>
            </a:xfrm>
            <a:prstGeom prst="rect">
              <a:avLst/>
            </a:prstGeom>
            <a:gradFill flip="none" rotWithShape="1">
              <a:gsLst>
                <a:gs pos="26000">
                  <a:schemeClr val="bg1"/>
                </a:gs>
                <a:gs pos="0">
                  <a:schemeClr val="bg1"/>
                </a:gs>
                <a:gs pos="100000">
                  <a:srgbClr val="FFFC0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cxnSp>
          <p:nvCxnSpPr>
            <p:cNvPr id="196" name="Straight Connector 195"/>
            <p:cNvCxnSpPr/>
            <p:nvPr/>
          </p:nvCxnSpPr>
          <p:spPr>
            <a:xfrm>
              <a:off x="8595241" y="2851621"/>
              <a:ext cx="701635" cy="0"/>
            </a:xfrm>
            <a:prstGeom prst="line">
              <a:avLst/>
            </a:prstGeom>
            <a:ln w="28575">
              <a:solidFill>
                <a:srgbClr val="33CC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Freeform 196"/>
            <p:cNvSpPr/>
            <p:nvPr/>
          </p:nvSpPr>
          <p:spPr>
            <a:xfrm>
              <a:off x="8440110" y="5589080"/>
              <a:ext cx="841983" cy="1025829"/>
            </a:xfrm>
            <a:custGeom>
              <a:avLst/>
              <a:gdLst>
                <a:gd name="connsiteX0" fmla="*/ 97631 w 238125"/>
                <a:gd name="connsiteY0" fmla="*/ 902494 h 902494"/>
                <a:gd name="connsiteX1" fmla="*/ 88106 w 238125"/>
                <a:gd name="connsiteY1" fmla="*/ 788194 h 902494"/>
                <a:gd name="connsiteX2" fmla="*/ 0 w 238125"/>
                <a:gd name="connsiteY2" fmla="*/ 742950 h 902494"/>
                <a:gd name="connsiteX3" fmla="*/ 4762 w 238125"/>
                <a:gd name="connsiteY3" fmla="*/ 0 h 902494"/>
                <a:gd name="connsiteX4" fmla="*/ 230981 w 238125"/>
                <a:gd name="connsiteY4" fmla="*/ 0 h 902494"/>
                <a:gd name="connsiteX5" fmla="*/ 238125 w 238125"/>
                <a:gd name="connsiteY5" fmla="*/ 745331 h 902494"/>
                <a:gd name="connsiteX6" fmla="*/ 150018 w 238125"/>
                <a:gd name="connsiteY6" fmla="*/ 792956 h 902494"/>
                <a:gd name="connsiteX7" fmla="*/ 97631 w 238125"/>
                <a:gd name="connsiteY7" fmla="*/ 902494 h 902494"/>
                <a:gd name="connsiteX0" fmla="*/ 97631 w 238125"/>
                <a:gd name="connsiteY0" fmla="*/ 902494 h 909638"/>
                <a:gd name="connsiteX1" fmla="*/ 88106 w 238125"/>
                <a:gd name="connsiteY1" fmla="*/ 788194 h 909638"/>
                <a:gd name="connsiteX2" fmla="*/ 0 w 238125"/>
                <a:gd name="connsiteY2" fmla="*/ 742950 h 909638"/>
                <a:gd name="connsiteX3" fmla="*/ 4762 w 238125"/>
                <a:gd name="connsiteY3" fmla="*/ 0 h 909638"/>
                <a:gd name="connsiteX4" fmla="*/ 230981 w 238125"/>
                <a:gd name="connsiteY4" fmla="*/ 0 h 909638"/>
                <a:gd name="connsiteX5" fmla="*/ 238125 w 238125"/>
                <a:gd name="connsiteY5" fmla="*/ 745331 h 909638"/>
                <a:gd name="connsiteX6" fmla="*/ 150018 w 238125"/>
                <a:gd name="connsiteY6" fmla="*/ 792956 h 909638"/>
                <a:gd name="connsiteX7" fmla="*/ 142875 w 238125"/>
                <a:gd name="connsiteY7" fmla="*/ 909638 h 909638"/>
                <a:gd name="connsiteX8" fmla="*/ 97631 w 238125"/>
                <a:gd name="connsiteY8" fmla="*/ 902494 h 909638"/>
                <a:gd name="connsiteX0" fmla="*/ 97631 w 238125"/>
                <a:gd name="connsiteY0" fmla="*/ 902494 h 902494"/>
                <a:gd name="connsiteX1" fmla="*/ 88106 w 238125"/>
                <a:gd name="connsiteY1" fmla="*/ 788194 h 902494"/>
                <a:gd name="connsiteX2" fmla="*/ 0 w 238125"/>
                <a:gd name="connsiteY2" fmla="*/ 742950 h 902494"/>
                <a:gd name="connsiteX3" fmla="*/ 4762 w 238125"/>
                <a:gd name="connsiteY3" fmla="*/ 0 h 902494"/>
                <a:gd name="connsiteX4" fmla="*/ 230981 w 238125"/>
                <a:gd name="connsiteY4" fmla="*/ 0 h 902494"/>
                <a:gd name="connsiteX5" fmla="*/ 238125 w 238125"/>
                <a:gd name="connsiteY5" fmla="*/ 745331 h 902494"/>
                <a:gd name="connsiteX6" fmla="*/ 150018 w 238125"/>
                <a:gd name="connsiteY6" fmla="*/ 792956 h 902494"/>
                <a:gd name="connsiteX7" fmla="*/ 142875 w 238125"/>
                <a:gd name="connsiteY7" fmla="*/ 902494 h 902494"/>
                <a:gd name="connsiteX8" fmla="*/ 97631 w 238125"/>
                <a:gd name="connsiteY8" fmla="*/ 902494 h 902494"/>
                <a:gd name="connsiteX0" fmla="*/ 97631 w 238125"/>
                <a:gd name="connsiteY0" fmla="*/ 902494 h 902494"/>
                <a:gd name="connsiteX1" fmla="*/ 88106 w 238125"/>
                <a:gd name="connsiteY1" fmla="*/ 788194 h 902494"/>
                <a:gd name="connsiteX2" fmla="*/ 0 w 238125"/>
                <a:gd name="connsiteY2" fmla="*/ 742950 h 902494"/>
                <a:gd name="connsiteX3" fmla="*/ 19024 w 238125"/>
                <a:gd name="connsiteY3" fmla="*/ 611587 h 902494"/>
                <a:gd name="connsiteX4" fmla="*/ 230981 w 238125"/>
                <a:gd name="connsiteY4" fmla="*/ 0 h 902494"/>
                <a:gd name="connsiteX5" fmla="*/ 238125 w 238125"/>
                <a:gd name="connsiteY5" fmla="*/ 745331 h 902494"/>
                <a:gd name="connsiteX6" fmla="*/ 150018 w 238125"/>
                <a:gd name="connsiteY6" fmla="*/ 792956 h 902494"/>
                <a:gd name="connsiteX7" fmla="*/ 142875 w 238125"/>
                <a:gd name="connsiteY7" fmla="*/ 902494 h 902494"/>
                <a:gd name="connsiteX8" fmla="*/ 97631 w 238125"/>
                <a:gd name="connsiteY8" fmla="*/ 902494 h 902494"/>
                <a:gd name="connsiteX0" fmla="*/ 97631 w 238125"/>
                <a:gd name="connsiteY0" fmla="*/ 902494 h 902494"/>
                <a:gd name="connsiteX1" fmla="*/ 88106 w 238125"/>
                <a:gd name="connsiteY1" fmla="*/ 788194 h 902494"/>
                <a:gd name="connsiteX2" fmla="*/ 0 w 238125"/>
                <a:gd name="connsiteY2" fmla="*/ 742950 h 902494"/>
                <a:gd name="connsiteX3" fmla="*/ 7615 w 238125"/>
                <a:gd name="connsiteY3" fmla="*/ 596233 h 902494"/>
                <a:gd name="connsiteX4" fmla="*/ 230981 w 238125"/>
                <a:gd name="connsiteY4" fmla="*/ 0 h 902494"/>
                <a:gd name="connsiteX5" fmla="*/ 238125 w 238125"/>
                <a:gd name="connsiteY5" fmla="*/ 745331 h 902494"/>
                <a:gd name="connsiteX6" fmla="*/ 150018 w 238125"/>
                <a:gd name="connsiteY6" fmla="*/ 792956 h 902494"/>
                <a:gd name="connsiteX7" fmla="*/ 142875 w 238125"/>
                <a:gd name="connsiteY7" fmla="*/ 902494 h 902494"/>
                <a:gd name="connsiteX8" fmla="*/ 97631 w 238125"/>
                <a:gd name="connsiteY8" fmla="*/ 902494 h 902494"/>
                <a:gd name="connsiteX0" fmla="*/ 97631 w 251170"/>
                <a:gd name="connsiteY0" fmla="*/ 306261 h 306261"/>
                <a:gd name="connsiteX1" fmla="*/ 88106 w 251170"/>
                <a:gd name="connsiteY1" fmla="*/ 191961 h 306261"/>
                <a:gd name="connsiteX2" fmla="*/ 0 w 251170"/>
                <a:gd name="connsiteY2" fmla="*/ 146717 h 306261"/>
                <a:gd name="connsiteX3" fmla="*/ 7615 w 251170"/>
                <a:gd name="connsiteY3" fmla="*/ 0 h 306261"/>
                <a:gd name="connsiteX4" fmla="*/ 250948 w 251170"/>
                <a:gd name="connsiteY4" fmla="*/ 0 h 306261"/>
                <a:gd name="connsiteX5" fmla="*/ 238125 w 251170"/>
                <a:gd name="connsiteY5" fmla="*/ 149098 h 306261"/>
                <a:gd name="connsiteX6" fmla="*/ 150018 w 251170"/>
                <a:gd name="connsiteY6" fmla="*/ 196723 h 306261"/>
                <a:gd name="connsiteX7" fmla="*/ 142875 w 251170"/>
                <a:gd name="connsiteY7" fmla="*/ 306261 h 306261"/>
                <a:gd name="connsiteX8" fmla="*/ 97631 w 251170"/>
                <a:gd name="connsiteY8" fmla="*/ 306261 h 306261"/>
                <a:gd name="connsiteX0" fmla="*/ 97631 w 250948"/>
                <a:gd name="connsiteY0" fmla="*/ 310456 h 310456"/>
                <a:gd name="connsiteX1" fmla="*/ 88106 w 250948"/>
                <a:gd name="connsiteY1" fmla="*/ 196156 h 310456"/>
                <a:gd name="connsiteX2" fmla="*/ 0 w 250948"/>
                <a:gd name="connsiteY2" fmla="*/ 150912 h 310456"/>
                <a:gd name="connsiteX3" fmla="*/ 7615 w 250948"/>
                <a:gd name="connsiteY3" fmla="*/ 4195 h 310456"/>
                <a:gd name="connsiteX4" fmla="*/ 250948 w 250948"/>
                <a:gd name="connsiteY4" fmla="*/ 4195 h 310456"/>
                <a:gd name="connsiteX5" fmla="*/ 238125 w 250948"/>
                <a:gd name="connsiteY5" fmla="*/ 153293 h 310456"/>
                <a:gd name="connsiteX6" fmla="*/ 150018 w 250948"/>
                <a:gd name="connsiteY6" fmla="*/ 200918 h 310456"/>
                <a:gd name="connsiteX7" fmla="*/ 142875 w 250948"/>
                <a:gd name="connsiteY7" fmla="*/ 310456 h 310456"/>
                <a:gd name="connsiteX8" fmla="*/ 97631 w 250948"/>
                <a:gd name="connsiteY8" fmla="*/ 310456 h 310456"/>
                <a:gd name="connsiteX0" fmla="*/ 97631 w 250948"/>
                <a:gd name="connsiteY0" fmla="*/ 310456 h 310456"/>
                <a:gd name="connsiteX1" fmla="*/ 88106 w 250948"/>
                <a:gd name="connsiteY1" fmla="*/ 196156 h 310456"/>
                <a:gd name="connsiteX2" fmla="*/ 0 w 250948"/>
                <a:gd name="connsiteY2" fmla="*/ 150912 h 310456"/>
                <a:gd name="connsiteX3" fmla="*/ 7615 w 250948"/>
                <a:gd name="connsiteY3" fmla="*/ 4195 h 310456"/>
                <a:gd name="connsiteX4" fmla="*/ 250948 w 250948"/>
                <a:gd name="connsiteY4" fmla="*/ 4195 h 310456"/>
                <a:gd name="connsiteX5" fmla="*/ 238125 w 250948"/>
                <a:gd name="connsiteY5" fmla="*/ 153293 h 310456"/>
                <a:gd name="connsiteX6" fmla="*/ 150018 w 250948"/>
                <a:gd name="connsiteY6" fmla="*/ 200918 h 310456"/>
                <a:gd name="connsiteX7" fmla="*/ 142875 w 250948"/>
                <a:gd name="connsiteY7" fmla="*/ 310456 h 310456"/>
                <a:gd name="connsiteX8" fmla="*/ 97631 w 250948"/>
                <a:gd name="connsiteY8" fmla="*/ 310456 h 310456"/>
                <a:gd name="connsiteX0" fmla="*/ 97631 w 250948"/>
                <a:gd name="connsiteY0" fmla="*/ 811352 h 811352"/>
                <a:gd name="connsiteX1" fmla="*/ 88106 w 250948"/>
                <a:gd name="connsiteY1" fmla="*/ 697052 h 811352"/>
                <a:gd name="connsiteX2" fmla="*/ 0 w 250948"/>
                <a:gd name="connsiteY2" fmla="*/ 651808 h 811352"/>
                <a:gd name="connsiteX3" fmla="*/ 3622 w 250948"/>
                <a:gd name="connsiteY3" fmla="*/ 0 h 811352"/>
                <a:gd name="connsiteX4" fmla="*/ 250948 w 250948"/>
                <a:gd name="connsiteY4" fmla="*/ 505091 h 811352"/>
                <a:gd name="connsiteX5" fmla="*/ 238125 w 250948"/>
                <a:gd name="connsiteY5" fmla="*/ 654189 h 811352"/>
                <a:gd name="connsiteX6" fmla="*/ 150018 w 250948"/>
                <a:gd name="connsiteY6" fmla="*/ 701814 h 811352"/>
                <a:gd name="connsiteX7" fmla="*/ 142875 w 250948"/>
                <a:gd name="connsiteY7" fmla="*/ 811352 h 811352"/>
                <a:gd name="connsiteX8" fmla="*/ 97631 w 250948"/>
                <a:gd name="connsiteY8" fmla="*/ 811352 h 811352"/>
                <a:gd name="connsiteX0" fmla="*/ 97631 w 250948"/>
                <a:gd name="connsiteY0" fmla="*/ 814934 h 814934"/>
                <a:gd name="connsiteX1" fmla="*/ 88106 w 250948"/>
                <a:gd name="connsiteY1" fmla="*/ 700634 h 814934"/>
                <a:gd name="connsiteX2" fmla="*/ 0 w 250948"/>
                <a:gd name="connsiteY2" fmla="*/ 655390 h 814934"/>
                <a:gd name="connsiteX3" fmla="*/ 3622 w 250948"/>
                <a:gd name="connsiteY3" fmla="*/ 3582 h 814934"/>
                <a:gd name="connsiteX4" fmla="*/ 250948 w 250948"/>
                <a:gd name="connsiteY4" fmla="*/ 0 h 814934"/>
                <a:gd name="connsiteX5" fmla="*/ 238125 w 250948"/>
                <a:gd name="connsiteY5" fmla="*/ 657771 h 814934"/>
                <a:gd name="connsiteX6" fmla="*/ 150018 w 250948"/>
                <a:gd name="connsiteY6" fmla="*/ 705396 h 814934"/>
                <a:gd name="connsiteX7" fmla="*/ 142875 w 250948"/>
                <a:gd name="connsiteY7" fmla="*/ 814934 h 814934"/>
                <a:gd name="connsiteX8" fmla="*/ 97631 w 250948"/>
                <a:gd name="connsiteY8" fmla="*/ 814934 h 814934"/>
                <a:gd name="connsiteX0" fmla="*/ 97631 w 250948"/>
                <a:gd name="connsiteY0" fmla="*/ 814934 h 814934"/>
                <a:gd name="connsiteX1" fmla="*/ 88106 w 250948"/>
                <a:gd name="connsiteY1" fmla="*/ 700634 h 814934"/>
                <a:gd name="connsiteX2" fmla="*/ 0 w 250948"/>
                <a:gd name="connsiteY2" fmla="*/ 655390 h 814934"/>
                <a:gd name="connsiteX3" fmla="*/ 49834 w 250948"/>
                <a:gd name="connsiteY3" fmla="*/ 549044 h 814934"/>
                <a:gd name="connsiteX4" fmla="*/ 250948 w 250948"/>
                <a:gd name="connsiteY4" fmla="*/ 0 h 814934"/>
                <a:gd name="connsiteX5" fmla="*/ 238125 w 250948"/>
                <a:gd name="connsiteY5" fmla="*/ 657771 h 814934"/>
                <a:gd name="connsiteX6" fmla="*/ 150018 w 250948"/>
                <a:gd name="connsiteY6" fmla="*/ 705396 h 814934"/>
                <a:gd name="connsiteX7" fmla="*/ 142875 w 250948"/>
                <a:gd name="connsiteY7" fmla="*/ 814934 h 814934"/>
                <a:gd name="connsiteX8" fmla="*/ 97631 w 250948"/>
                <a:gd name="connsiteY8" fmla="*/ 814934 h 814934"/>
                <a:gd name="connsiteX0" fmla="*/ 97631 w 257110"/>
                <a:gd name="connsiteY0" fmla="*/ 286455 h 286455"/>
                <a:gd name="connsiteX1" fmla="*/ 88106 w 257110"/>
                <a:gd name="connsiteY1" fmla="*/ 172155 h 286455"/>
                <a:gd name="connsiteX2" fmla="*/ 0 w 257110"/>
                <a:gd name="connsiteY2" fmla="*/ 126911 h 286455"/>
                <a:gd name="connsiteX3" fmla="*/ 49834 w 257110"/>
                <a:gd name="connsiteY3" fmla="*/ 20565 h 286455"/>
                <a:gd name="connsiteX4" fmla="*/ 257110 w 257110"/>
                <a:gd name="connsiteY4" fmla="*/ 92508 h 286455"/>
                <a:gd name="connsiteX5" fmla="*/ 238125 w 257110"/>
                <a:gd name="connsiteY5" fmla="*/ 129292 h 286455"/>
                <a:gd name="connsiteX6" fmla="*/ 150018 w 257110"/>
                <a:gd name="connsiteY6" fmla="*/ 176917 h 286455"/>
                <a:gd name="connsiteX7" fmla="*/ 142875 w 257110"/>
                <a:gd name="connsiteY7" fmla="*/ 286455 h 286455"/>
                <a:gd name="connsiteX8" fmla="*/ 97631 w 257110"/>
                <a:gd name="connsiteY8" fmla="*/ 286455 h 286455"/>
                <a:gd name="connsiteX0" fmla="*/ 97665 w 257144"/>
                <a:gd name="connsiteY0" fmla="*/ 268578 h 268578"/>
                <a:gd name="connsiteX1" fmla="*/ 88140 w 257144"/>
                <a:gd name="connsiteY1" fmla="*/ 154278 h 268578"/>
                <a:gd name="connsiteX2" fmla="*/ 34 w 257144"/>
                <a:gd name="connsiteY2" fmla="*/ 109034 h 268578"/>
                <a:gd name="connsiteX3" fmla="*/ 49868 w 257144"/>
                <a:gd name="connsiteY3" fmla="*/ 2688 h 268578"/>
                <a:gd name="connsiteX4" fmla="*/ 257144 w 257144"/>
                <a:gd name="connsiteY4" fmla="*/ 74631 h 268578"/>
                <a:gd name="connsiteX5" fmla="*/ 238159 w 257144"/>
                <a:gd name="connsiteY5" fmla="*/ 111415 h 268578"/>
                <a:gd name="connsiteX6" fmla="*/ 150052 w 257144"/>
                <a:gd name="connsiteY6" fmla="*/ 159040 h 268578"/>
                <a:gd name="connsiteX7" fmla="*/ 142909 w 257144"/>
                <a:gd name="connsiteY7" fmla="*/ 268578 h 268578"/>
                <a:gd name="connsiteX8" fmla="*/ 97665 w 257144"/>
                <a:gd name="connsiteY8" fmla="*/ 268578 h 268578"/>
                <a:gd name="connsiteX0" fmla="*/ 99636 w 259115"/>
                <a:gd name="connsiteY0" fmla="*/ 268578 h 268578"/>
                <a:gd name="connsiteX1" fmla="*/ 90111 w 259115"/>
                <a:gd name="connsiteY1" fmla="*/ 154278 h 268578"/>
                <a:gd name="connsiteX2" fmla="*/ 2005 w 259115"/>
                <a:gd name="connsiteY2" fmla="*/ 109034 h 268578"/>
                <a:gd name="connsiteX3" fmla="*/ 2546 w 259115"/>
                <a:gd name="connsiteY3" fmla="*/ 53039 h 268578"/>
                <a:gd name="connsiteX4" fmla="*/ 259115 w 259115"/>
                <a:gd name="connsiteY4" fmla="*/ 74631 h 268578"/>
                <a:gd name="connsiteX5" fmla="*/ 240130 w 259115"/>
                <a:gd name="connsiteY5" fmla="*/ 111415 h 268578"/>
                <a:gd name="connsiteX6" fmla="*/ 152023 w 259115"/>
                <a:gd name="connsiteY6" fmla="*/ 159040 h 268578"/>
                <a:gd name="connsiteX7" fmla="*/ 144880 w 259115"/>
                <a:gd name="connsiteY7" fmla="*/ 268578 h 268578"/>
                <a:gd name="connsiteX8" fmla="*/ 99636 w 259115"/>
                <a:gd name="connsiteY8" fmla="*/ 268578 h 268578"/>
                <a:gd name="connsiteX0" fmla="*/ 99636 w 259115"/>
                <a:gd name="connsiteY0" fmla="*/ 215539 h 215539"/>
                <a:gd name="connsiteX1" fmla="*/ 90111 w 259115"/>
                <a:gd name="connsiteY1" fmla="*/ 101239 h 215539"/>
                <a:gd name="connsiteX2" fmla="*/ 2005 w 259115"/>
                <a:gd name="connsiteY2" fmla="*/ 55995 h 215539"/>
                <a:gd name="connsiteX3" fmla="*/ 2546 w 259115"/>
                <a:gd name="connsiteY3" fmla="*/ 0 h 215539"/>
                <a:gd name="connsiteX4" fmla="*/ 259115 w 259115"/>
                <a:gd name="connsiteY4" fmla="*/ 21592 h 215539"/>
                <a:gd name="connsiteX5" fmla="*/ 240130 w 259115"/>
                <a:gd name="connsiteY5" fmla="*/ 58376 h 215539"/>
                <a:gd name="connsiteX6" fmla="*/ 152023 w 259115"/>
                <a:gd name="connsiteY6" fmla="*/ 106001 h 215539"/>
                <a:gd name="connsiteX7" fmla="*/ 144880 w 259115"/>
                <a:gd name="connsiteY7" fmla="*/ 215539 h 215539"/>
                <a:gd name="connsiteX8" fmla="*/ 99636 w 259115"/>
                <a:gd name="connsiteY8" fmla="*/ 215539 h 215539"/>
                <a:gd name="connsiteX0" fmla="*/ 99636 w 243711"/>
                <a:gd name="connsiteY0" fmla="*/ 215539 h 215539"/>
                <a:gd name="connsiteX1" fmla="*/ 90111 w 243711"/>
                <a:gd name="connsiteY1" fmla="*/ 101239 h 215539"/>
                <a:gd name="connsiteX2" fmla="*/ 2005 w 243711"/>
                <a:gd name="connsiteY2" fmla="*/ 55995 h 215539"/>
                <a:gd name="connsiteX3" fmla="*/ 2546 w 243711"/>
                <a:gd name="connsiteY3" fmla="*/ 0 h 215539"/>
                <a:gd name="connsiteX4" fmla="*/ 243711 w 243711"/>
                <a:gd name="connsiteY4" fmla="*/ 3410 h 215539"/>
                <a:gd name="connsiteX5" fmla="*/ 240130 w 243711"/>
                <a:gd name="connsiteY5" fmla="*/ 58376 h 215539"/>
                <a:gd name="connsiteX6" fmla="*/ 152023 w 243711"/>
                <a:gd name="connsiteY6" fmla="*/ 106001 h 215539"/>
                <a:gd name="connsiteX7" fmla="*/ 144880 w 243711"/>
                <a:gd name="connsiteY7" fmla="*/ 215539 h 215539"/>
                <a:gd name="connsiteX8" fmla="*/ 99636 w 243711"/>
                <a:gd name="connsiteY8" fmla="*/ 215539 h 215539"/>
                <a:gd name="connsiteX0" fmla="*/ 99636 w 240630"/>
                <a:gd name="connsiteY0" fmla="*/ 216325 h 216325"/>
                <a:gd name="connsiteX1" fmla="*/ 90111 w 240630"/>
                <a:gd name="connsiteY1" fmla="*/ 102025 h 216325"/>
                <a:gd name="connsiteX2" fmla="*/ 2005 w 240630"/>
                <a:gd name="connsiteY2" fmla="*/ 56781 h 216325"/>
                <a:gd name="connsiteX3" fmla="*/ 2546 w 240630"/>
                <a:gd name="connsiteY3" fmla="*/ 786 h 216325"/>
                <a:gd name="connsiteX4" fmla="*/ 240630 w 240630"/>
                <a:gd name="connsiteY4" fmla="*/ 0 h 216325"/>
                <a:gd name="connsiteX5" fmla="*/ 240130 w 240630"/>
                <a:gd name="connsiteY5" fmla="*/ 59162 h 216325"/>
                <a:gd name="connsiteX6" fmla="*/ 152023 w 240630"/>
                <a:gd name="connsiteY6" fmla="*/ 106787 h 216325"/>
                <a:gd name="connsiteX7" fmla="*/ 144880 w 240630"/>
                <a:gd name="connsiteY7" fmla="*/ 216325 h 216325"/>
                <a:gd name="connsiteX8" fmla="*/ 99636 w 240630"/>
                <a:gd name="connsiteY8" fmla="*/ 216325 h 216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0630" h="216325">
                  <a:moveTo>
                    <a:pt x="99636" y="216325"/>
                  </a:moveTo>
                  <a:lnTo>
                    <a:pt x="90111" y="102025"/>
                  </a:lnTo>
                  <a:lnTo>
                    <a:pt x="2005" y="56781"/>
                  </a:lnTo>
                  <a:cubicBezTo>
                    <a:pt x="511" y="27316"/>
                    <a:pt x="-1893" y="61634"/>
                    <a:pt x="2546" y="786"/>
                  </a:cubicBezTo>
                  <a:lnTo>
                    <a:pt x="240630" y="0"/>
                  </a:lnTo>
                  <a:cubicBezTo>
                    <a:pt x="231601" y="38611"/>
                    <a:pt x="240829" y="35896"/>
                    <a:pt x="240130" y="59162"/>
                  </a:cubicBezTo>
                  <a:lnTo>
                    <a:pt x="152023" y="106787"/>
                  </a:lnTo>
                  <a:cubicBezTo>
                    <a:pt x="143292" y="124250"/>
                    <a:pt x="153611" y="198862"/>
                    <a:pt x="144880" y="216325"/>
                  </a:cubicBezTo>
                  <a:lnTo>
                    <a:pt x="99636" y="21632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8" name="Straight Connector 197"/>
            <p:cNvCxnSpPr/>
            <p:nvPr/>
          </p:nvCxnSpPr>
          <p:spPr>
            <a:xfrm rot="16200000">
              <a:off x="8739655" y="5755034"/>
              <a:ext cx="0" cy="28884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 rot="16200000">
              <a:off x="8749119" y="4220345"/>
              <a:ext cx="0" cy="28884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rot="16200000">
              <a:off x="8693571" y="5194767"/>
              <a:ext cx="0" cy="17775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 rot="16200000">
              <a:off x="8693571" y="4888478"/>
              <a:ext cx="0" cy="17775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rot="16200000">
              <a:off x="8693571" y="3977249"/>
              <a:ext cx="0" cy="17775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rot="16200000">
              <a:off x="8693571" y="3663309"/>
              <a:ext cx="0" cy="17775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rot="16200000">
              <a:off x="8693571" y="3058374"/>
              <a:ext cx="0" cy="17775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Freeform 208"/>
            <p:cNvSpPr/>
            <p:nvPr/>
          </p:nvSpPr>
          <p:spPr>
            <a:xfrm rot="16200000">
              <a:off x="6465561" y="4191450"/>
              <a:ext cx="4528836" cy="269476"/>
            </a:xfrm>
            <a:custGeom>
              <a:avLst/>
              <a:gdLst>
                <a:gd name="connsiteX0" fmla="*/ 0 w 1085850"/>
                <a:gd name="connsiteY0" fmla="*/ 97631 h 97631"/>
                <a:gd name="connsiteX1" fmla="*/ 114300 w 1085850"/>
                <a:gd name="connsiteY1" fmla="*/ 85725 h 97631"/>
                <a:gd name="connsiteX2" fmla="*/ 161925 w 1085850"/>
                <a:gd name="connsiteY2" fmla="*/ 0 h 97631"/>
                <a:gd name="connsiteX3" fmla="*/ 1085850 w 1085850"/>
                <a:gd name="connsiteY3" fmla="*/ 2381 h 97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5850" h="97631">
                  <a:moveTo>
                    <a:pt x="0" y="97631"/>
                  </a:moveTo>
                  <a:lnTo>
                    <a:pt x="114300" y="85725"/>
                  </a:lnTo>
                  <a:lnTo>
                    <a:pt x="161925" y="0"/>
                  </a:lnTo>
                  <a:lnTo>
                    <a:pt x="1085850" y="2381"/>
                  </a:lnTo>
                </a:path>
              </a:pathLst>
            </a:custGeom>
            <a:noFill/>
            <a:ln w="19050"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0" name="Freeform 209"/>
            <p:cNvSpPr/>
            <p:nvPr/>
          </p:nvSpPr>
          <p:spPr>
            <a:xfrm rot="16200000" flipV="1">
              <a:off x="6898915" y="4191450"/>
              <a:ext cx="4528836" cy="269476"/>
            </a:xfrm>
            <a:custGeom>
              <a:avLst/>
              <a:gdLst>
                <a:gd name="connsiteX0" fmla="*/ 0 w 1085850"/>
                <a:gd name="connsiteY0" fmla="*/ 97631 h 97631"/>
                <a:gd name="connsiteX1" fmla="*/ 114300 w 1085850"/>
                <a:gd name="connsiteY1" fmla="*/ 85725 h 97631"/>
                <a:gd name="connsiteX2" fmla="*/ 161925 w 1085850"/>
                <a:gd name="connsiteY2" fmla="*/ 0 h 97631"/>
                <a:gd name="connsiteX3" fmla="*/ 1085850 w 1085850"/>
                <a:gd name="connsiteY3" fmla="*/ 2381 h 97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5850" h="97631">
                  <a:moveTo>
                    <a:pt x="0" y="97631"/>
                  </a:moveTo>
                  <a:lnTo>
                    <a:pt x="114300" y="85725"/>
                  </a:lnTo>
                  <a:lnTo>
                    <a:pt x="161925" y="0"/>
                  </a:lnTo>
                  <a:lnTo>
                    <a:pt x="1085850" y="2381"/>
                  </a:lnTo>
                </a:path>
              </a:pathLst>
            </a:custGeom>
            <a:noFill/>
            <a:ln w="19050"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34" name="Group 233"/>
            <p:cNvGrpSpPr/>
            <p:nvPr/>
          </p:nvGrpSpPr>
          <p:grpSpPr>
            <a:xfrm>
              <a:off x="8360540" y="1832578"/>
              <a:ext cx="1129006" cy="562883"/>
              <a:chOff x="7841499" y="1029209"/>
              <a:chExt cx="1291482" cy="643888"/>
            </a:xfrm>
          </p:grpSpPr>
          <p:sp>
            <p:nvSpPr>
              <p:cNvPr id="211" name="Hexagon 210"/>
              <p:cNvSpPr/>
              <p:nvPr/>
            </p:nvSpPr>
            <p:spPr>
              <a:xfrm rot="16200000">
                <a:off x="8211636" y="751755"/>
                <a:ext cx="551205" cy="1291480"/>
              </a:xfrm>
              <a:prstGeom prst="hexagon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2" name="Hexagon 211"/>
              <p:cNvSpPr/>
              <p:nvPr/>
            </p:nvSpPr>
            <p:spPr>
              <a:xfrm rot="16200000">
                <a:off x="8211638" y="659072"/>
                <a:ext cx="551205" cy="1291480"/>
              </a:xfrm>
              <a:prstGeom prst="hexagon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3" name="Oval 212"/>
              <p:cNvSpPr/>
              <p:nvPr/>
            </p:nvSpPr>
            <p:spPr>
              <a:xfrm rot="16200000">
                <a:off x="8347178" y="893225"/>
                <a:ext cx="307878" cy="824883"/>
              </a:xfrm>
              <a:prstGeom prst="ellipse">
                <a:avLst/>
              </a:prstGeom>
              <a:gradFill>
                <a:gsLst>
                  <a:gs pos="100000">
                    <a:schemeClr val="tx2">
                      <a:lumMod val="20000"/>
                      <a:lumOff val="80000"/>
                    </a:schemeClr>
                  </a:gs>
                  <a:gs pos="0">
                    <a:schemeClr val="tx2">
                      <a:lumMod val="20000"/>
                      <a:lumOff val="80000"/>
                    </a:schemeClr>
                  </a:gs>
                  <a:gs pos="50000">
                    <a:schemeClr val="bg1"/>
                  </a:gs>
                </a:gsLst>
                <a:lin ang="5400000" scaled="0"/>
              </a:gra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4" name="Group 213"/>
            <p:cNvGrpSpPr/>
            <p:nvPr/>
          </p:nvGrpSpPr>
          <p:grpSpPr>
            <a:xfrm>
              <a:off x="7902316" y="4852614"/>
              <a:ext cx="682275" cy="498226"/>
              <a:chOff x="4197814" y="3769325"/>
              <a:chExt cx="224624" cy="164030"/>
            </a:xfrm>
          </p:grpSpPr>
          <p:sp>
            <p:nvSpPr>
              <p:cNvPr id="215" name="Isosceles Triangle 315"/>
              <p:cNvSpPr/>
              <p:nvPr/>
            </p:nvSpPr>
            <p:spPr>
              <a:xfrm>
                <a:off x="4227467" y="3769325"/>
                <a:ext cx="164829" cy="164030"/>
              </a:xfrm>
              <a:prstGeom prst="triangle">
                <a:avLst/>
              </a:prstGeom>
              <a:solidFill>
                <a:srgbClr val="66666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197814" y="3814438"/>
                <a:ext cx="224624" cy="11507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2000" b="1" cap="none" spc="0" dirty="0">
                    <a:ln w="12700">
                      <a:solidFill>
                        <a:schemeClr val="tx1"/>
                      </a:solidFill>
                      <a:prstDash val="solid"/>
                    </a:ln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</p:grpSp>
        <p:grpSp>
          <p:nvGrpSpPr>
            <p:cNvPr id="217" name="Group 216"/>
            <p:cNvGrpSpPr/>
            <p:nvPr/>
          </p:nvGrpSpPr>
          <p:grpSpPr>
            <a:xfrm>
              <a:off x="7908452" y="3776546"/>
              <a:ext cx="682275" cy="498224"/>
              <a:chOff x="4199834" y="3043378"/>
              <a:chExt cx="224624" cy="164030"/>
            </a:xfrm>
          </p:grpSpPr>
          <p:sp>
            <p:nvSpPr>
              <p:cNvPr id="218" name="Isosceles Triangle 314"/>
              <p:cNvSpPr/>
              <p:nvPr/>
            </p:nvSpPr>
            <p:spPr>
              <a:xfrm>
                <a:off x="4227467" y="3043378"/>
                <a:ext cx="164829" cy="164030"/>
              </a:xfrm>
              <a:prstGeom prst="triangle">
                <a:avLst/>
              </a:prstGeom>
              <a:solidFill>
                <a:srgbClr val="FF00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199834" y="3090513"/>
                <a:ext cx="224624" cy="11507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2000" b="1" cap="none" spc="0" dirty="0">
                    <a:ln w="12700">
                      <a:solidFill>
                        <a:schemeClr val="tx1"/>
                      </a:solidFill>
                      <a:prstDash val="solid"/>
                    </a:ln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</p:grpSp>
        <p:grpSp>
          <p:nvGrpSpPr>
            <p:cNvPr id="220" name="Group 219"/>
            <p:cNvGrpSpPr/>
            <p:nvPr/>
          </p:nvGrpSpPr>
          <p:grpSpPr>
            <a:xfrm>
              <a:off x="7914588" y="2878209"/>
              <a:ext cx="682275" cy="498229"/>
              <a:chOff x="4201854" y="2414687"/>
              <a:chExt cx="224624" cy="164030"/>
            </a:xfrm>
          </p:grpSpPr>
          <p:sp>
            <p:nvSpPr>
              <p:cNvPr id="221" name="Isosceles Triangle 312"/>
              <p:cNvSpPr/>
              <p:nvPr/>
            </p:nvSpPr>
            <p:spPr>
              <a:xfrm>
                <a:off x="4227467" y="2414687"/>
                <a:ext cx="164829" cy="164030"/>
              </a:xfrm>
              <a:prstGeom prst="triangl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201854" y="2451717"/>
                <a:ext cx="224624" cy="11507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2000" b="1" cap="none" spc="0" dirty="0">
                    <a:ln w="12700">
                      <a:solidFill>
                        <a:schemeClr val="tx1"/>
                      </a:solidFill>
                      <a:prstDash val="solid"/>
                    </a:ln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</p:grpSp>
        <p:grpSp>
          <p:nvGrpSpPr>
            <p:cNvPr id="223" name="Group 222"/>
            <p:cNvGrpSpPr/>
            <p:nvPr/>
          </p:nvGrpSpPr>
          <p:grpSpPr>
            <a:xfrm>
              <a:off x="7905945" y="5707973"/>
              <a:ext cx="682275" cy="498226"/>
              <a:chOff x="4199834" y="4293201"/>
              <a:chExt cx="224624" cy="164030"/>
            </a:xfrm>
          </p:grpSpPr>
          <p:sp>
            <p:nvSpPr>
              <p:cNvPr id="224" name="Isosceles Triangle 319"/>
              <p:cNvSpPr/>
              <p:nvPr/>
            </p:nvSpPr>
            <p:spPr>
              <a:xfrm>
                <a:off x="4227468" y="4293201"/>
                <a:ext cx="164829" cy="16403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25" name="Rectangle 224"/>
              <p:cNvSpPr/>
              <p:nvPr/>
            </p:nvSpPr>
            <p:spPr>
              <a:xfrm>
                <a:off x="4199834" y="4338314"/>
                <a:ext cx="224624" cy="11507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2000" b="1" cap="none" spc="0" dirty="0">
                    <a:ln w="12700">
                      <a:solidFill>
                        <a:schemeClr val="tx1"/>
                      </a:solidFill>
                      <a:prstDash val="solid"/>
                    </a:ln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0</a:t>
                </a:r>
              </a:p>
            </p:txBody>
          </p:sp>
        </p:grpSp>
        <p:sp>
          <p:nvSpPr>
            <p:cNvPr id="229" name="TextBox 228"/>
            <p:cNvSpPr txBox="1"/>
            <p:nvPr/>
          </p:nvSpPr>
          <p:spPr>
            <a:xfrm>
              <a:off x="8652088" y="2532360"/>
              <a:ext cx="573403" cy="3236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GB" sz="2000" b="1" dirty="0">
                  <a:latin typeface="Arial" charset="0"/>
                  <a:ea typeface="Arial" charset="0"/>
                  <a:cs typeface="Arial" charset="0"/>
                </a:rPr>
                <a:t>10</a:t>
              </a:r>
              <a:r>
                <a:rPr lang="en-GB" sz="1000" b="1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sz="1400" b="1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ml</a:t>
              </a:r>
              <a:endParaRPr lang="en-GB" sz="2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8652088" y="3154935"/>
              <a:ext cx="534335" cy="3236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GB" sz="2000" b="1" dirty="0">
                  <a:latin typeface="Arial" charset="0"/>
                  <a:ea typeface="Arial" charset="0"/>
                  <a:cs typeface="Arial" charset="0"/>
                </a:rPr>
                <a:t>8</a:t>
              </a:r>
              <a:r>
                <a:rPr lang="en-GB" sz="1000" b="1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sz="1400" b="1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ml</a:t>
              </a:r>
              <a:endParaRPr lang="en-GB" sz="2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8652088" y="4382297"/>
              <a:ext cx="534335" cy="3236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GB" sz="2000" b="1" dirty="0">
                  <a:latin typeface="Arial" charset="0"/>
                  <a:ea typeface="Arial" charset="0"/>
                  <a:cs typeface="Arial" charset="0"/>
                </a:rPr>
                <a:t>4</a:t>
              </a:r>
              <a:r>
                <a:rPr lang="en-GB" sz="1000" b="1" dirty="0">
                  <a:latin typeface="Arial" charset="0"/>
                  <a:ea typeface="Arial" charset="0"/>
                  <a:cs typeface="Arial" charset="0"/>
                </a:rPr>
                <a:t> </a:t>
              </a:r>
              <a:r>
                <a:rPr lang="en-GB" sz="1400" b="1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ml</a:t>
              </a:r>
              <a:endParaRPr lang="en-GB" sz="20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8652088" y="5286896"/>
              <a:ext cx="534335" cy="3236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GB" sz="2000" b="1" dirty="0">
                  <a:latin typeface="Arial" charset="0"/>
                  <a:ea typeface="Arial" charset="0"/>
                  <a:cs typeface="Arial" charset="0"/>
                </a:rPr>
                <a:t>1</a:t>
              </a:r>
              <a:r>
                <a:rPr lang="en-GB" sz="1400" b="1" dirty="0">
                  <a:latin typeface="Arial" charset="0"/>
                  <a:ea typeface="Arial" charset="0"/>
                  <a:cs typeface="Arial" charset="0"/>
                </a:rPr>
                <a:t>ml</a:t>
              </a:r>
              <a:endParaRPr lang="en-GB" sz="2000" b="1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35" name="Rectangle 234">
            <a:extLst>
              <a:ext uri="{FF2B5EF4-FFF2-40B4-BE49-F238E27FC236}">
                <a16:creationId xmlns:a16="http://schemas.microsoft.com/office/drawing/2014/main" xmlns="" id="{89807CD6-BB10-4F0D-A48F-FF2E580953C5}"/>
              </a:ext>
            </a:extLst>
          </p:cNvPr>
          <p:cNvSpPr/>
          <p:nvPr/>
        </p:nvSpPr>
        <p:spPr>
          <a:xfrm>
            <a:off x="2464766" y="911012"/>
            <a:ext cx="1744703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Subjective, 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</a:t>
            </a:r>
          </a:p>
          <a:p>
            <a:pPr lvl="0"/>
            <a:endParaRPr lang="en-US" sz="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categories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clearly defined. 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xmlns="" id="{A8562DFD-B8F8-44DF-A7C5-34075EF118AF}"/>
              </a:ext>
            </a:extLst>
          </p:cNvPr>
          <p:cNvSpPr/>
          <p:nvPr/>
        </p:nvSpPr>
        <p:spPr>
          <a:xfrm>
            <a:off x="4777894" y="911012"/>
            <a:ext cx="14034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Objective, measured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xmlns="" id="{BEA2A83F-ECB2-49D7-B541-D2BC153FAB7B}"/>
              </a:ext>
            </a:extLst>
          </p:cNvPr>
          <p:cNvSpPr/>
          <p:nvPr/>
        </p:nvSpPr>
        <p:spPr>
          <a:xfrm>
            <a:off x="4755210" y="1605723"/>
            <a:ext cx="2520985" cy="15819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IDDSI Levels are defined by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measurement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using the flow test for Levels 0-3 and the spoon/fork tests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Level 4.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="" xmlns:a16="http://schemas.microsoft.com/office/drawing/2014/main" id="{99A7FCE7-200D-41B5-BC8F-BC9EE5C4E02C}"/>
              </a:ext>
            </a:extLst>
          </p:cNvPr>
          <p:cNvSpPr txBox="1"/>
          <p:nvPr/>
        </p:nvSpPr>
        <p:spPr>
          <a:xfrm>
            <a:off x="162044" y="132746"/>
            <a:ext cx="9266878" cy="667608"/>
          </a:xfrm>
          <a:prstGeom prst="rect">
            <a:avLst/>
          </a:prstGeom>
          <a:solidFill>
            <a:srgbClr val="4FCBF6"/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LIQUIDS</a:t>
            </a:r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000" b="1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UK National Descriptors to IDDSI</a:t>
            </a:r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8" name="Picture 227" descr="Final_Logo_IDDSI.png">
            <a:extLst>
              <a:ext uri="{FF2B5EF4-FFF2-40B4-BE49-F238E27FC236}">
                <a16:creationId xmlns:a16="http://schemas.microsoft.com/office/drawing/2014/main" xmlns="" id="{C27EDFDC-F6AA-4EE9-ADEA-9BD0D15340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193" y="825417"/>
            <a:ext cx="2604083" cy="951951"/>
          </a:xfrm>
          <a:prstGeom prst="rect">
            <a:avLst/>
          </a:prstGeom>
        </p:spPr>
      </p:pic>
      <p:sp>
        <p:nvSpPr>
          <p:cNvPr id="233" name="TextBox 232">
            <a:extLst>
              <a:ext uri="{FF2B5EF4-FFF2-40B4-BE49-F238E27FC236}">
                <a16:creationId xmlns:a16="http://schemas.microsoft.com/office/drawing/2014/main" xmlns="" id="{2631C1D5-8864-453E-94AC-6064F1BC169E}"/>
              </a:ext>
            </a:extLst>
          </p:cNvPr>
          <p:cNvSpPr txBox="1"/>
          <p:nvPr/>
        </p:nvSpPr>
        <p:spPr>
          <a:xfrm>
            <a:off x="7630715" y="1651913"/>
            <a:ext cx="16899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www.iddsi.org</a:t>
            </a:r>
          </a:p>
        </p:txBody>
      </p:sp>
      <p:sp>
        <p:nvSpPr>
          <p:cNvPr id="242" name="Right Arrow 241"/>
          <p:cNvSpPr/>
          <p:nvPr/>
        </p:nvSpPr>
        <p:spPr>
          <a:xfrm>
            <a:off x="3948528" y="3694415"/>
            <a:ext cx="2206772" cy="835488"/>
          </a:xfrm>
          <a:prstGeom prst="rightArrow">
            <a:avLst/>
          </a:prstGeom>
          <a:solidFill>
            <a:srgbClr val="83D9F9"/>
          </a:solidFill>
          <a:ln>
            <a:noFill/>
          </a:ln>
          <a:effectLst>
            <a:outerShdw blurRad="215900" algn="ctr" rotWithShape="0">
              <a:srgbClr val="83D9F9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4" name="Rectangle 243">
            <a:extLst>
              <a:ext uri="{FF2B5EF4-FFF2-40B4-BE49-F238E27FC236}">
                <a16:creationId xmlns="" xmlns:a16="http://schemas.microsoft.com/office/drawing/2014/main" id="{0D8DF9B5-407C-490B-865F-3FD6B170313C}"/>
              </a:ext>
            </a:extLst>
          </p:cNvPr>
          <p:cNvSpPr/>
          <p:nvPr/>
        </p:nvSpPr>
        <p:spPr>
          <a:xfrm>
            <a:off x="3979988" y="3354625"/>
            <a:ext cx="1952377" cy="148602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descriptors broadly match the IDDSI levels 0-4. </a:t>
            </a:r>
            <a:r>
              <a:rPr lang="en-US" sz="1600" dirty="0" smtClean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descriptors are </a:t>
            </a:r>
            <a:r>
              <a:rPr lang="en-US" sz="1600" b="1" dirty="0" smtClean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subjective, not specific</a:t>
            </a:r>
            <a:r>
              <a:rPr lang="en-US" sz="1600" dirty="0" smtClean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>
              <a:solidFill>
                <a:srgbClr val="00466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174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380</Words>
  <Application>Microsoft Macintosh PowerPoint</Application>
  <PresentationFormat>Widescreen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 Black</vt:lpstr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Hanson</dc:creator>
  <cp:lastModifiedBy>Ben Hanson</cp:lastModifiedBy>
  <cp:revision>57</cp:revision>
  <cp:lastPrinted>2018-03-15T17:14:58Z</cp:lastPrinted>
  <dcterms:created xsi:type="dcterms:W3CDTF">2018-03-14T16:05:17Z</dcterms:created>
  <dcterms:modified xsi:type="dcterms:W3CDTF">2018-04-13T09:30:31Z</dcterms:modified>
</cp:coreProperties>
</file>