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4" r:id="rId4"/>
    <p:sldId id="261" r:id="rId5"/>
    <p:sldId id="262" r:id="rId6"/>
    <p:sldId id="257" r:id="rId7"/>
    <p:sldId id="259" r:id="rId8"/>
    <p:sldId id="258" r:id="rId9"/>
    <p:sldId id="295" r:id="rId10"/>
    <p:sldId id="296" r:id="rId11"/>
    <p:sldId id="297" r:id="rId12"/>
    <p:sldId id="274" r:id="rId13"/>
    <p:sldId id="263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75" r:id="rId24"/>
    <p:sldId id="265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0" autoAdjust="0"/>
    <p:restoredTop sz="94660"/>
  </p:normalViewPr>
  <p:slideViewPr>
    <p:cSldViewPr>
      <p:cViewPr>
        <p:scale>
          <a:sx n="80" d="100"/>
          <a:sy n="80" d="100"/>
        </p:scale>
        <p:origin x="-7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0EB57-0BB4-4BF6-9FEB-96851F0E30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4B0A8-FBF6-4E05-BE89-95154D9D2E88}">
      <dgm:prSet/>
      <dgm:spPr/>
      <dgm:t>
        <a:bodyPr/>
        <a:lstStyle/>
        <a:p>
          <a:r>
            <a:rPr lang="en-GB" dirty="0"/>
            <a:t>Should we use an infographic for the process of menu planning including key information about each stage?</a:t>
          </a:r>
          <a:endParaRPr lang="en-US" dirty="0"/>
        </a:p>
      </dgm:t>
    </dgm:pt>
    <dgm:pt modelId="{9374B9E0-EB36-457B-9F2E-AF7204B47EF0}" type="parTrans" cxnId="{C0860B13-B551-4914-A400-0C3CC52056ED}">
      <dgm:prSet/>
      <dgm:spPr/>
      <dgm:t>
        <a:bodyPr/>
        <a:lstStyle/>
        <a:p>
          <a:endParaRPr lang="en-US"/>
        </a:p>
      </dgm:t>
    </dgm:pt>
    <dgm:pt modelId="{B451D108-AAF6-4392-90BE-C51018B15DB8}" type="sibTrans" cxnId="{C0860B13-B551-4914-A400-0C3CC52056ED}">
      <dgm:prSet/>
      <dgm:spPr/>
      <dgm:t>
        <a:bodyPr/>
        <a:lstStyle/>
        <a:p>
          <a:endParaRPr lang="en-US"/>
        </a:p>
      </dgm:t>
    </dgm:pt>
    <dgm:pt modelId="{68A2B81E-5CF3-4D07-A082-86EEFD7C52EE}">
      <dgm:prSet/>
      <dgm:spPr/>
      <dgm:t>
        <a:bodyPr/>
        <a:lstStyle/>
        <a:p>
          <a:r>
            <a:rPr lang="en-GB" dirty="0"/>
            <a:t>The infographic could be an </a:t>
          </a:r>
          <a:r>
            <a:rPr lang="en-GB" u="sng" dirty="0"/>
            <a:t>interactive tool</a:t>
          </a:r>
          <a:r>
            <a:rPr lang="en-GB" dirty="0"/>
            <a:t> online where people can expand on each stage and have interactive links within the document.</a:t>
          </a:r>
          <a:endParaRPr lang="en-US" dirty="0"/>
        </a:p>
      </dgm:t>
    </dgm:pt>
    <dgm:pt modelId="{6A13888E-1D4C-4CD7-AC0F-DAA4AB993D5F}" type="parTrans" cxnId="{42F6737D-5C82-4CDE-8049-90D295DA634C}">
      <dgm:prSet/>
      <dgm:spPr/>
      <dgm:t>
        <a:bodyPr/>
        <a:lstStyle/>
        <a:p>
          <a:endParaRPr lang="en-US"/>
        </a:p>
      </dgm:t>
    </dgm:pt>
    <dgm:pt modelId="{7F4E0C73-9A9A-4EA1-B262-7520E28EC650}" type="sibTrans" cxnId="{42F6737D-5C82-4CDE-8049-90D295DA634C}">
      <dgm:prSet/>
      <dgm:spPr/>
      <dgm:t>
        <a:bodyPr/>
        <a:lstStyle/>
        <a:p>
          <a:endParaRPr lang="en-US"/>
        </a:p>
      </dgm:t>
    </dgm:pt>
    <dgm:pt modelId="{50E64722-4908-4C31-8D0F-DEFB8384BB71}">
      <dgm:prSet/>
      <dgm:spPr/>
      <dgm:t>
        <a:bodyPr/>
        <a:lstStyle/>
        <a:p>
          <a:r>
            <a:rPr lang="en-GB" dirty="0"/>
            <a:t>Current edition, first step is “assessment of the patient group” suggest change to “setting up the menu planning group” </a:t>
          </a:r>
          <a:endParaRPr lang="en-US" dirty="0"/>
        </a:p>
      </dgm:t>
    </dgm:pt>
    <dgm:pt modelId="{59C657E5-4FAD-45AA-96C5-210D7D5F515A}" type="parTrans" cxnId="{18441475-B087-42F4-B355-9C9FDDFB2C5D}">
      <dgm:prSet/>
      <dgm:spPr/>
      <dgm:t>
        <a:bodyPr/>
        <a:lstStyle/>
        <a:p>
          <a:endParaRPr lang="en-US"/>
        </a:p>
      </dgm:t>
    </dgm:pt>
    <dgm:pt modelId="{23BB9092-115D-49E5-AE28-AD8AD3D6BA05}" type="sibTrans" cxnId="{18441475-B087-42F4-B355-9C9FDDFB2C5D}">
      <dgm:prSet/>
      <dgm:spPr/>
      <dgm:t>
        <a:bodyPr/>
        <a:lstStyle/>
        <a:p>
          <a:endParaRPr lang="en-US"/>
        </a:p>
      </dgm:t>
    </dgm:pt>
    <dgm:pt modelId="{D7E832CF-BD41-43DB-98D1-413BE143E543}">
      <dgm:prSet/>
      <dgm:spPr/>
      <dgm:t>
        <a:bodyPr/>
        <a:lstStyle/>
        <a:p>
          <a:r>
            <a:rPr lang="en-US" dirty="0"/>
            <a:t>Any comments re the order of menu planning in Figure 8.1?</a:t>
          </a:r>
        </a:p>
      </dgm:t>
    </dgm:pt>
    <dgm:pt modelId="{A5DF7202-2D92-4E43-877B-CB59E5163AE3}" type="parTrans" cxnId="{516BB11E-84C8-43A2-ABF0-6893EE6E0ABE}">
      <dgm:prSet/>
      <dgm:spPr/>
      <dgm:t>
        <a:bodyPr/>
        <a:lstStyle/>
        <a:p>
          <a:endParaRPr lang="en-GB"/>
        </a:p>
      </dgm:t>
    </dgm:pt>
    <dgm:pt modelId="{C9375433-A6EC-4812-A944-9700821003DA}" type="sibTrans" cxnId="{516BB11E-84C8-43A2-ABF0-6893EE6E0ABE}">
      <dgm:prSet/>
      <dgm:spPr/>
      <dgm:t>
        <a:bodyPr/>
        <a:lstStyle/>
        <a:p>
          <a:endParaRPr lang="en-GB"/>
        </a:p>
      </dgm:t>
    </dgm:pt>
    <dgm:pt modelId="{E4130DC4-1F62-4414-A934-9AD1DDAC722C}" type="pres">
      <dgm:prSet presAssocID="{A600EB57-0BB4-4BF6-9FEB-96851F0E30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811ED-893B-413F-98AD-EE39D9AFAD91}" type="pres">
      <dgm:prSet presAssocID="{3594B0A8-FBF6-4E05-BE89-95154D9D2E88}" presName="composite" presStyleCnt="0"/>
      <dgm:spPr/>
    </dgm:pt>
    <dgm:pt modelId="{80816BBB-6C49-436E-AFC2-87555C500668}" type="pres">
      <dgm:prSet presAssocID="{3594B0A8-FBF6-4E05-BE89-95154D9D2E88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1480E-8A69-401D-AC5F-91F758E6CB5A}" type="pres">
      <dgm:prSet presAssocID="{3594B0A8-FBF6-4E05-BE89-95154D9D2E88}" presName="desTx" presStyleLbl="revTx" presStyleIdx="0" presStyleCnt="1" custScaleX="10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6737D-5C82-4CDE-8049-90D295DA634C}" srcId="{3594B0A8-FBF6-4E05-BE89-95154D9D2E88}" destId="{68A2B81E-5CF3-4D07-A082-86EEFD7C52EE}" srcOrd="0" destOrd="0" parTransId="{6A13888E-1D4C-4CD7-AC0F-DAA4AB993D5F}" sibTransId="{7F4E0C73-9A9A-4EA1-B262-7520E28EC650}"/>
    <dgm:cxn modelId="{315586F3-9B0A-4ED3-8FAB-792D694F49E8}" type="presOf" srcId="{50E64722-4908-4C31-8D0F-DEFB8384BB71}" destId="{9351480E-8A69-401D-AC5F-91F758E6CB5A}" srcOrd="0" destOrd="1" presId="urn:microsoft.com/office/officeart/2005/8/layout/chevron1"/>
    <dgm:cxn modelId="{516BB11E-84C8-43A2-ABF0-6893EE6E0ABE}" srcId="{3594B0A8-FBF6-4E05-BE89-95154D9D2E88}" destId="{D7E832CF-BD41-43DB-98D1-413BE143E543}" srcOrd="2" destOrd="0" parTransId="{A5DF7202-2D92-4E43-877B-CB59E5163AE3}" sibTransId="{C9375433-A6EC-4812-A944-9700821003DA}"/>
    <dgm:cxn modelId="{146EFF3A-F7BE-4FFF-93BF-EE53B9D09855}" type="presOf" srcId="{A600EB57-0BB4-4BF6-9FEB-96851F0E30D8}" destId="{E4130DC4-1F62-4414-A934-9AD1DDAC722C}" srcOrd="0" destOrd="0" presId="urn:microsoft.com/office/officeart/2005/8/layout/chevron1"/>
    <dgm:cxn modelId="{46A17C1D-F561-4A77-8780-1BFBA259890A}" type="presOf" srcId="{D7E832CF-BD41-43DB-98D1-413BE143E543}" destId="{9351480E-8A69-401D-AC5F-91F758E6CB5A}" srcOrd="0" destOrd="2" presId="urn:microsoft.com/office/officeart/2005/8/layout/chevron1"/>
    <dgm:cxn modelId="{C0860B13-B551-4914-A400-0C3CC52056ED}" srcId="{A600EB57-0BB4-4BF6-9FEB-96851F0E30D8}" destId="{3594B0A8-FBF6-4E05-BE89-95154D9D2E88}" srcOrd="0" destOrd="0" parTransId="{9374B9E0-EB36-457B-9F2E-AF7204B47EF0}" sibTransId="{B451D108-AAF6-4392-90BE-C51018B15DB8}"/>
    <dgm:cxn modelId="{5CC87266-BA0F-474C-A45E-BCD6FE3F07D9}" type="presOf" srcId="{68A2B81E-5CF3-4D07-A082-86EEFD7C52EE}" destId="{9351480E-8A69-401D-AC5F-91F758E6CB5A}" srcOrd="0" destOrd="0" presId="urn:microsoft.com/office/officeart/2005/8/layout/chevron1"/>
    <dgm:cxn modelId="{18441475-B087-42F4-B355-9C9FDDFB2C5D}" srcId="{3594B0A8-FBF6-4E05-BE89-95154D9D2E88}" destId="{50E64722-4908-4C31-8D0F-DEFB8384BB71}" srcOrd="1" destOrd="0" parTransId="{59C657E5-4FAD-45AA-96C5-210D7D5F515A}" sibTransId="{23BB9092-115D-49E5-AE28-AD8AD3D6BA05}"/>
    <dgm:cxn modelId="{F6790100-1A99-4E80-BB42-0E1A26D818B5}" type="presOf" srcId="{3594B0A8-FBF6-4E05-BE89-95154D9D2E88}" destId="{80816BBB-6C49-436E-AFC2-87555C500668}" srcOrd="0" destOrd="0" presId="urn:microsoft.com/office/officeart/2005/8/layout/chevron1"/>
    <dgm:cxn modelId="{AF0F5727-8378-4664-BF96-48A383341EF4}" type="presParOf" srcId="{E4130DC4-1F62-4414-A934-9AD1DDAC722C}" destId="{89D811ED-893B-413F-98AD-EE39D9AFAD91}" srcOrd="0" destOrd="0" presId="urn:microsoft.com/office/officeart/2005/8/layout/chevron1"/>
    <dgm:cxn modelId="{280E6A3C-4AB3-4F21-B44E-9582DE08AEC0}" type="presParOf" srcId="{89D811ED-893B-413F-98AD-EE39D9AFAD91}" destId="{80816BBB-6C49-436E-AFC2-87555C500668}" srcOrd="0" destOrd="0" presId="urn:microsoft.com/office/officeart/2005/8/layout/chevron1"/>
    <dgm:cxn modelId="{A0180C61-0CF5-43AF-807C-9B2BAA79B93C}" type="presParOf" srcId="{89D811ED-893B-413F-98AD-EE39D9AFAD91}" destId="{9351480E-8A69-401D-AC5F-91F758E6CB5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16BBB-6C49-436E-AFC2-87555C500668}">
      <dsp:nvSpPr>
        <dsp:cNvPr id="0" name=""/>
        <dsp:cNvSpPr/>
      </dsp:nvSpPr>
      <dsp:spPr>
        <a:xfrm>
          <a:off x="22867" y="55691"/>
          <a:ext cx="8105770" cy="113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Should we use an infographic for the process of menu planning including key information about each stage?</a:t>
          </a:r>
          <a:endParaRPr lang="en-US" sz="2100" kern="1200" dirty="0"/>
        </a:p>
      </dsp:txBody>
      <dsp:txXfrm>
        <a:off x="589867" y="55691"/>
        <a:ext cx="6971770" cy="1134000"/>
      </dsp:txXfrm>
    </dsp:sp>
    <dsp:sp modelId="{9351480E-8A69-401D-AC5F-91F758E6CB5A}">
      <dsp:nvSpPr>
        <dsp:cNvPr id="0" name=""/>
        <dsp:cNvSpPr/>
      </dsp:nvSpPr>
      <dsp:spPr>
        <a:xfrm>
          <a:off x="949" y="1331441"/>
          <a:ext cx="6528452" cy="245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The infographic could be an </a:t>
          </a:r>
          <a:r>
            <a:rPr lang="en-GB" sz="2100" u="sng" kern="1200" dirty="0"/>
            <a:t>interactive tool</a:t>
          </a:r>
          <a:r>
            <a:rPr lang="en-GB" sz="2100" kern="1200" dirty="0"/>
            <a:t> online where people can expand on each stage and have interactive links within the document.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Current edition, first step is “assessment of the patient group” suggest change to “setting up the menu planning group”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Any comments re the order of menu planning in Figure 8.1?</a:t>
          </a:r>
        </a:p>
      </dsp:txBody>
      <dsp:txXfrm>
        <a:off x="949" y="1331441"/>
        <a:ext cx="6528452" cy="245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DF0DF-19E9-4636-9859-8EC75B12BC5A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908D-DABE-44A6-A72A-8DD322041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5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question for the group!</a:t>
            </a:r>
          </a:p>
          <a:p>
            <a:r>
              <a:rPr lang="en-GB" dirty="0"/>
              <a:t>1 MINUTE TO READ/EXPLAIN THE Q AND PUT INTO CONTEXT</a:t>
            </a:r>
          </a:p>
          <a:p>
            <a:r>
              <a:rPr lang="en-GB" dirty="0"/>
              <a:t>5 MINUTES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403A-3084-49D2-A435-F9E6630497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4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BA297-C203-4626-9BB1-EBB92A54EB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12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BA297-C203-4626-9BB1-EBB92A54EB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1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BA297-C203-4626-9BB1-EBB92A54EB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ISS Classification -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C000"/>
                </a:solidFill>
              </a:rPr>
              <a:t>Unrestricted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4417-AB3A-4678-B4AD-16651FFC823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5403A-3084-49D2-A435-F9E6630497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8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E5BD-6A31-4305-914A-B15AC02A28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1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6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3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1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2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has been no change to the lower recommendation of 0.75g/kg. However, new </a:t>
            </a:r>
            <a:r>
              <a:rPr lang="en-GB" dirty="0" err="1" smtClean="0"/>
              <a:t>peng</a:t>
            </a:r>
            <a:r>
              <a:rPr lang="en-GB" dirty="0" smtClean="0"/>
              <a:t> references suggest our menus should be able to provide older adults with 1.2g/protein/kg, therefore using a </a:t>
            </a:r>
            <a:r>
              <a:rPr lang="en-GB" dirty="0" err="1" smtClean="0"/>
              <a:t>wt</a:t>
            </a:r>
            <a:r>
              <a:rPr lang="en-GB" dirty="0" smtClean="0"/>
              <a:t> 60-75kg this makes a </a:t>
            </a:r>
            <a:r>
              <a:rPr lang="en-GB" dirty="0" err="1" smtClean="0"/>
              <a:t>proten</a:t>
            </a:r>
            <a:r>
              <a:rPr lang="en-GB" dirty="0" smtClean="0"/>
              <a:t> recommendation of 72-90g/day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1DBE-993B-4B88-896F-8BD934E2D7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1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6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8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0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7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2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1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A0B2-2DC6-4F31-B149-45807AB6F11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4ED81-3853-4B2F-BC2F-C5B03E810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.uk.com/group/food-services-specialist-group/discussion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fssg@bda.u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.uk.com/group/food-services-specialist-group/discussion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fssg@bda.uk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2" y="404664"/>
            <a:ext cx="2664005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4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Nutrition &amp; Hydration Digest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 Review Consultation Event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7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Sustainability in the Digest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772816"/>
            <a:ext cx="850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487058-B94F-4F9C-9D3A-E30A4D65527D}"/>
              </a:ext>
            </a:extLst>
          </p:cNvPr>
          <p:cNvSpPr txBox="1"/>
          <p:nvPr/>
        </p:nvSpPr>
        <p:spPr>
          <a:xfrm>
            <a:off x="621804" y="1749469"/>
            <a:ext cx="817808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/>
          </a:p>
          <a:p>
            <a:pPr algn="ctr">
              <a:lnSpc>
                <a:spcPct val="150000"/>
              </a:lnSpc>
            </a:pPr>
            <a:r>
              <a:rPr lang="en-GB" sz="2400" dirty="0"/>
              <a:t>Are there things related to sustainability (generally or within </a:t>
            </a:r>
            <a:r>
              <a:rPr lang="en-GB" sz="2400" i="1" dirty="0"/>
              <a:t>your area </a:t>
            </a:r>
            <a:r>
              <a:rPr lang="en-GB" sz="2400" dirty="0"/>
              <a:t>of food service/dietetics) that you’d like to see added to the Digest 3</a:t>
            </a:r>
            <a:r>
              <a:rPr lang="en-GB" sz="2400" baseline="30000" dirty="0"/>
              <a:t>rd</a:t>
            </a:r>
            <a:r>
              <a:rPr lang="en-GB" sz="2400" dirty="0"/>
              <a:t> Ed? </a:t>
            </a:r>
          </a:p>
          <a:p>
            <a:pPr algn="ctr">
              <a:lnSpc>
                <a:spcPct val="150000"/>
              </a:lnSpc>
            </a:pPr>
            <a:endParaRPr lang="en-GB" sz="2400" i="1" dirty="0"/>
          </a:p>
          <a:p>
            <a:pPr algn="ctr">
              <a:lnSpc>
                <a:spcPct val="150000"/>
              </a:lnSpc>
            </a:pPr>
            <a:r>
              <a:rPr lang="en-GB" sz="2400" i="1" dirty="0"/>
              <a:t>If so, where do you see them sitting?</a:t>
            </a:r>
          </a:p>
        </p:txBody>
      </p:sp>
    </p:spTree>
    <p:extLst>
      <p:ext uri="{BB962C8B-B14F-4D97-AF65-F5344CB8AC3E}">
        <p14:creationId xmlns:p14="http://schemas.microsoft.com/office/powerpoint/2010/main" val="60822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2D5AC8F-B4D1-4311-9C60-EAC9A2813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85" y="59483"/>
            <a:ext cx="8458200" cy="1065262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Catering for Staff &amp; Visitors in the NHS</a:t>
            </a:r>
            <a:endParaRPr lang="en-GB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928D7D-31AF-490B-ADC2-ECBD8B791311}"/>
              </a:ext>
            </a:extLst>
          </p:cNvPr>
          <p:cNvSpPr txBox="1"/>
          <p:nvPr/>
        </p:nvSpPr>
        <p:spPr>
          <a:xfrm>
            <a:off x="827584" y="1548229"/>
            <a:ext cx="7488831" cy="379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Criteria – Health and Wellbeing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Implications of National Food Standards?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does good look like for your site?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71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2" y="404664"/>
            <a:ext cx="2664005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4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Nutrition &amp; Hydration Digest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 Review Consultation Event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7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Day 2: Menu Design, Nutrition Targets &amp; Catering Contracts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35" y="213285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2.30pm</a:t>
            </a:r>
            <a:r>
              <a:rPr lang="en-GB" sz="2500" dirty="0" smtClean="0"/>
              <a:t> Introduction</a:t>
            </a:r>
          </a:p>
          <a:p>
            <a:endParaRPr lang="en-GB" sz="2500" dirty="0"/>
          </a:p>
          <a:p>
            <a:r>
              <a:rPr lang="en-GB" sz="2500" b="1" dirty="0" smtClean="0"/>
              <a:t>2.35pm </a:t>
            </a:r>
            <a:r>
              <a:rPr lang="en-GB" sz="2500" dirty="0" smtClean="0"/>
              <a:t>Chapter 8: Menu Design &amp; Chapter 9: Nutritional    </a:t>
            </a:r>
          </a:p>
          <a:p>
            <a:r>
              <a:rPr lang="en-GB" sz="2500" dirty="0"/>
              <a:t> </a:t>
            </a:r>
            <a:r>
              <a:rPr lang="en-GB" sz="2500" dirty="0" smtClean="0"/>
              <a:t>              Standards</a:t>
            </a:r>
          </a:p>
          <a:p>
            <a:endParaRPr lang="en-GB" sz="2500" dirty="0"/>
          </a:p>
          <a:p>
            <a:r>
              <a:rPr lang="en-GB" sz="2500" b="1" dirty="0" smtClean="0"/>
              <a:t>3.30pm </a:t>
            </a:r>
            <a:r>
              <a:rPr lang="en-GB" sz="2500" dirty="0" smtClean="0"/>
              <a:t>Chapter 6: Catering Specifications &amp; Contracts</a:t>
            </a:r>
          </a:p>
          <a:p>
            <a:endParaRPr lang="en-GB" sz="2500" dirty="0"/>
          </a:p>
          <a:p>
            <a:r>
              <a:rPr lang="en-GB" sz="2500" b="1" dirty="0" smtClean="0"/>
              <a:t>4.00pm </a:t>
            </a:r>
            <a:r>
              <a:rPr lang="en-GB" sz="2500" dirty="0" smtClean="0"/>
              <a:t>Close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22005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Discussion Points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139C089-CDB3-4865-8839-CB3B21B7F97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  <p:graphicFrame>
        <p:nvGraphicFramePr>
          <p:cNvPr id="2052" name="TextBox 12">
            <a:extLst>
              <a:ext uri="{FF2B5EF4-FFF2-40B4-BE49-F238E27FC236}">
                <a16:creationId xmlns:a16="http://schemas.microsoft.com/office/drawing/2014/main" xmlns="" id="{C867D91D-1E0D-420A-8C95-9CA656EC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728841"/>
              </p:ext>
            </p:extLst>
          </p:nvPr>
        </p:nvGraphicFramePr>
        <p:xfrm>
          <a:off x="557212" y="1752600"/>
          <a:ext cx="8129588" cy="38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849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73237" y="305323"/>
            <a:ext cx="76310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Points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8278" y="1693889"/>
            <a:ext cx="847066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this include cyclical, a la carte “main patient menus”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la carte therapeutic menus? 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need to provide guidance on acceptable number of meals on A la carte menus including therapeutic?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1365" y="3792511"/>
            <a:ext cx="8667444" cy="173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  <a:p>
            <a:r>
              <a:rPr lang="en-GB" sz="2000" dirty="0"/>
              <a:t>Does the guidance provided in the menu structure reflect current opinions? </a:t>
            </a:r>
          </a:p>
          <a:p>
            <a:r>
              <a:rPr lang="en-GB" sz="2000" dirty="0"/>
              <a:t>Discuss :a minimum of 2 courses, Starters, composite dish for cyclical main course 2, ? Vegan/plant based options. Any other comments?</a:t>
            </a:r>
          </a:p>
          <a:p>
            <a:r>
              <a:rPr lang="en-GB" dirty="0"/>
              <a:t>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033353" y="3020076"/>
            <a:ext cx="746958" cy="772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5EB6E8-6BF7-492D-949E-5F80127B799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4551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8379" y="13801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Question 3: Would altering the order of information in chapters 8 and 9 make it easier to find the information you need?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2EAAE0C-763C-43BD-9DD8-9D0BB8793DA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367856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984"/>
          </a:xfrm>
        </p:spPr>
        <p:txBody>
          <a:bodyPr>
            <a:normAutofit/>
          </a:bodyPr>
          <a:lstStyle/>
          <a:p>
            <a:r>
              <a:rPr lang="en-GB" b="1" dirty="0"/>
              <a:t>Discussion point: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order would we like to see the information in chapters 8 &amp; 9?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F02F12-3067-489A-8F48-FEA5CB9E5B4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7775" y="3374967"/>
            <a:ext cx="2069870" cy="101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Menu design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41470" y="3374968"/>
            <a:ext cx="1995055" cy="101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Food based guidance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85411" y="3374968"/>
            <a:ext cx="1920240" cy="101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Nutritional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61005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0788" y="1227909"/>
            <a:ext cx="6368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Question 4: </a:t>
            </a:r>
          </a:p>
          <a:p>
            <a:r>
              <a:rPr lang="en-GB" sz="3600" b="1" dirty="0"/>
              <a:t>What protein targets should we aim for?</a:t>
            </a:r>
            <a:endParaRPr lang="en-GB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C9485B-E762-4FF4-9A01-ADDD559C2A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37139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7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5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Recommendations for consideration 2022 edition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212576" y="1484784"/>
          <a:ext cx="89314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712">
                  <a:extLst>
                    <a:ext uri="{9D8B030D-6E8A-4147-A177-3AD203B41FA5}">
                      <a16:colId xmlns:a16="http://schemas.microsoft.com/office/drawing/2014/main" xmlns="" val="3438934517"/>
                    </a:ext>
                  </a:extLst>
                </a:gridCol>
                <a:gridCol w="4465712">
                  <a:extLst>
                    <a:ext uri="{9D8B030D-6E8A-4147-A177-3AD203B41FA5}">
                      <a16:colId xmlns:a16="http://schemas.microsoft.com/office/drawing/2014/main" xmlns="" val="1458484014"/>
                    </a:ext>
                  </a:extLst>
                </a:gridCol>
              </a:tblGrid>
              <a:tr h="309172">
                <a:tc>
                  <a:txBody>
                    <a:bodyPr/>
                    <a:lstStyle/>
                    <a:p>
                      <a:r>
                        <a:rPr lang="en-GB" dirty="0"/>
                        <a:t>Reviewed Digest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Protein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972003"/>
                  </a:ext>
                </a:extLst>
              </a:tr>
              <a:tr h="313466">
                <a:tc>
                  <a:txBody>
                    <a:bodyPr/>
                    <a:lstStyle/>
                    <a:p>
                      <a:r>
                        <a:rPr lang="en-GB" dirty="0"/>
                        <a:t>Nutritionally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493509"/>
                  </a:ext>
                </a:extLst>
              </a:tr>
              <a:tr h="313466">
                <a:tc>
                  <a:txBody>
                    <a:bodyPr/>
                    <a:lstStyle/>
                    <a:p>
                      <a:r>
                        <a:rPr lang="en-GB" dirty="0"/>
                        <a:t>Nutritionally vulnerable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72-90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13629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2965532"/>
            <a:ext cx="812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For females of the same age bracket the RNI is 45g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2934" y="3645024"/>
            <a:ext cx="698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Weight range of 60-75kg was used to calculate the target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2521" y="4725145"/>
            <a:ext cx="763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protein target for nutritionally vulnerable individuals (PENG 2018) of 1.2g/kg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748216-1B5E-4D9A-9C39-F1382EC9E20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92285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The Digest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787" y="1484784"/>
            <a:ext cx="7808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key national document informing hospital food standards:</a:t>
            </a:r>
          </a:p>
          <a:p>
            <a:pPr algn="ctr"/>
            <a:endParaRPr lang="en-GB" sz="3200" dirty="0"/>
          </a:p>
          <a:p>
            <a:pPr lvl="2"/>
            <a:r>
              <a:rPr lang="en-GB" sz="3200" dirty="0" smtClean="0"/>
              <a:t>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edition 2012</a:t>
            </a:r>
          </a:p>
          <a:p>
            <a:pPr lvl="2"/>
            <a:r>
              <a:rPr lang="en-GB" sz="3200" dirty="0" smtClean="0"/>
              <a:t>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edition 2017 </a:t>
            </a:r>
          </a:p>
          <a:p>
            <a:pPr lvl="2"/>
            <a:r>
              <a:rPr lang="en-GB" sz="3200" dirty="0"/>
              <a:t> </a:t>
            </a:r>
            <a:r>
              <a:rPr lang="en-GB" sz="3200" dirty="0" smtClean="0"/>
              <a:t>      &amp; 2019</a:t>
            </a:r>
          </a:p>
          <a:p>
            <a:pPr lvl="2"/>
            <a:r>
              <a:rPr lang="en-GB" sz="3200" b="1" dirty="0" smtClean="0"/>
              <a:t>3</a:t>
            </a:r>
            <a:r>
              <a:rPr lang="en-GB" sz="3200" b="1" baseline="30000" dirty="0" smtClean="0"/>
              <a:t>rd</a:t>
            </a:r>
            <a:r>
              <a:rPr lang="en-GB" sz="3200" b="1" dirty="0" smtClean="0"/>
              <a:t> edition 2022</a:t>
            </a:r>
            <a:endParaRPr lang="en-GB" sz="32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17436" r="44780" b="6227"/>
          <a:stretch/>
        </p:blipFill>
        <p:spPr bwMode="auto">
          <a:xfrm>
            <a:off x="5076056" y="2255946"/>
            <a:ext cx="2080043" cy="30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64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7" y="495425"/>
            <a:ext cx="1998004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36814" y="5735088"/>
            <a:ext cx="344138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57418" y="5735088"/>
            <a:ext cx="338073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FB75EC-19C6-428B-939C-DF673B533E7C}"/>
              </a:ext>
            </a:extLst>
          </p:cNvPr>
          <p:cNvSpPr/>
          <p:nvPr/>
        </p:nvSpPr>
        <p:spPr>
          <a:xfrm>
            <a:off x="2982001" y="811908"/>
            <a:ext cx="471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Nutritional Standards for Components of Meals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B4D733DB-A992-4C81-9E72-C860EF3F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38" y="2715373"/>
            <a:ext cx="8310551" cy="12686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point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minimum calorie requirement for a main course?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F5E8A0-3902-4B55-B8AB-F14FABE101F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315684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8" y="732785"/>
            <a:ext cx="1998004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36814" y="5735088"/>
            <a:ext cx="344138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57418" y="5735088"/>
            <a:ext cx="338073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8A3F84-18AF-43BA-A061-78334935C469}"/>
              </a:ext>
            </a:extLst>
          </p:cNvPr>
          <p:cNvSpPr txBox="1"/>
          <p:nvPr/>
        </p:nvSpPr>
        <p:spPr>
          <a:xfrm>
            <a:off x="212835" y="2432534"/>
            <a:ext cx="853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/>
              <a:t>Main Course Minimums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Current recommendation minimum 300kcal for main course, no recommendation for protein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Recommendation from some members of FSSG group to review this figure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FB75EC-19C6-428B-939C-DF673B533E7C}"/>
              </a:ext>
            </a:extLst>
          </p:cNvPr>
          <p:cNvSpPr/>
          <p:nvPr/>
        </p:nvSpPr>
        <p:spPr>
          <a:xfrm>
            <a:off x="2804353" y="1231616"/>
            <a:ext cx="471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Nutritional Standards for Components of Meals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864DAB-2930-4B56-8245-3786478C66F1}"/>
              </a:ext>
            </a:extLst>
          </p:cNvPr>
          <p:cNvSpPr txBox="1"/>
          <p:nvPr/>
        </p:nvSpPr>
        <p:spPr>
          <a:xfrm>
            <a:off x="212837" y="3622146"/>
            <a:ext cx="8535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b="1" dirty="0"/>
              <a:t>Previous justification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Minimum value equivalent to 50kcals for veg, 100kcal for carbohydrate and 150kcal for roast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The above example assumes 200kcal will be derived from starter and dessert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9591B31-525D-40D3-A13D-21D9D10586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856954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5" y="600968"/>
            <a:ext cx="1998004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36814" y="5735088"/>
            <a:ext cx="344138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57418" y="5735088"/>
            <a:ext cx="338073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2CDA21-5920-4858-B1F5-0FAA6F87A3AE}"/>
              </a:ext>
            </a:extLst>
          </p:cNvPr>
          <p:cNvSpPr txBox="1"/>
          <p:nvPr/>
        </p:nvSpPr>
        <p:spPr>
          <a:xfrm>
            <a:off x="801366" y="2526050"/>
            <a:ext cx="729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Discussion point</a:t>
            </a:r>
          </a:p>
          <a:p>
            <a:r>
              <a:rPr lang="en-GB" sz="3200" dirty="0"/>
              <a:t>Do we expand the list of nutrients to be analysed?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FB75EC-19C6-428B-939C-DF673B533E7C}"/>
              </a:ext>
            </a:extLst>
          </p:cNvPr>
          <p:cNvSpPr/>
          <p:nvPr/>
        </p:nvSpPr>
        <p:spPr>
          <a:xfrm>
            <a:off x="3119839" y="1102116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Micronutrients in Nutritional Analysis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4533587-BFB8-4D30-BF16-EBF6FFC6D4D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z="800">
                <a:solidFill>
                  <a:srgbClr val="A5A5A5"/>
                </a:solidFill>
                <a:latin typeface="Calibri" panose="020F0502020204030204" pitchFamily="34" charset="0"/>
              </a:rPr>
              <a:t>ISS Classification -</a:t>
            </a: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800">
                <a:solidFill>
                  <a:srgbClr val="00C000"/>
                </a:solidFill>
                <a:latin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63435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82" y="404664"/>
            <a:ext cx="2664005" cy="1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4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Nutrition &amp; Hydration Digest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Edition Review Consultation Event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7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Day </a:t>
            </a:r>
            <a:r>
              <a:rPr lang="en-GB" sz="4000" b="1" dirty="0"/>
              <a:t>3</a:t>
            </a:r>
            <a:r>
              <a:rPr lang="en-GB" sz="4000" b="1" dirty="0" smtClean="0"/>
              <a:t>: Menu Coding &amp; Specialist Patient Groups &amp; Closing Session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35" y="213285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2.30pm</a:t>
            </a:r>
            <a:r>
              <a:rPr lang="en-GB" sz="2500" dirty="0" smtClean="0"/>
              <a:t> Introduction</a:t>
            </a:r>
          </a:p>
          <a:p>
            <a:endParaRPr lang="en-GB" sz="2500" dirty="0"/>
          </a:p>
          <a:p>
            <a:r>
              <a:rPr lang="en-GB" sz="2500" b="1" dirty="0" smtClean="0"/>
              <a:t>2.35pm </a:t>
            </a:r>
            <a:r>
              <a:rPr lang="en-GB" sz="2500" dirty="0" smtClean="0"/>
              <a:t>Chapter 11: Special Diets, Patient Groups &amp; Menu </a:t>
            </a:r>
          </a:p>
          <a:p>
            <a:r>
              <a:rPr lang="en-GB" sz="2500" dirty="0"/>
              <a:t> </a:t>
            </a:r>
            <a:r>
              <a:rPr lang="en-GB" sz="2500" dirty="0" smtClean="0"/>
              <a:t>              Coding</a:t>
            </a:r>
          </a:p>
          <a:p>
            <a:endParaRPr lang="en-GB" sz="2500" dirty="0"/>
          </a:p>
          <a:p>
            <a:r>
              <a:rPr lang="en-GB" sz="2500" b="1" dirty="0" smtClean="0"/>
              <a:t>3.30pm </a:t>
            </a:r>
            <a:r>
              <a:rPr lang="en-GB" sz="2500" dirty="0" smtClean="0"/>
              <a:t>Closing session (summary of discussions)</a:t>
            </a:r>
          </a:p>
          <a:p>
            <a:endParaRPr lang="en-GB" sz="2500" dirty="0"/>
          </a:p>
          <a:p>
            <a:r>
              <a:rPr lang="en-GB" sz="2500" b="1" dirty="0" smtClean="0"/>
              <a:t>4.00pm </a:t>
            </a:r>
            <a:r>
              <a:rPr lang="en-GB" sz="2500" dirty="0" smtClean="0"/>
              <a:t>Close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83383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9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/>
              <a:t>Chapter 11 Feedback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02849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/>
              <a:t>Healthier Options menu 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Do we need to consider carbohydrate content? </a:t>
            </a:r>
          </a:p>
          <a:p>
            <a:pPr marL="514350" indent="-514350">
              <a:buAutoNum type="arabicPeriod"/>
            </a:pPr>
            <a:r>
              <a:rPr lang="en-GB" sz="3200" b="1" dirty="0"/>
              <a:t>Higher Energy menu code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Do we need to consider protein content? </a:t>
            </a:r>
          </a:p>
          <a:p>
            <a:pPr marL="514350" indent="-514350">
              <a:buAutoNum type="arabicPeriod"/>
            </a:pPr>
            <a:r>
              <a:rPr lang="en-GB" sz="3200" b="1" dirty="0"/>
              <a:t>Calorie targets for mental health facilities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Should mental health facilities be exempt from meeting ‘nutritionally vulnerable’ calorie targets with their menus?</a:t>
            </a:r>
            <a:r>
              <a:rPr lang="en-GB" sz="2800" dirty="0"/>
              <a:t>	</a:t>
            </a:r>
            <a:r>
              <a:rPr lang="en-GB" sz="3200" dirty="0"/>
              <a:t> </a:t>
            </a:r>
          </a:p>
          <a:p>
            <a:pPr marL="514350" indent="-514350">
              <a:buAutoNum type="arabicPeriod"/>
            </a:pPr>
            <a:r>
              <a:rPr lang="en-GB" sz="3200" b="1" dirty="0"/>
              <a:t>General chapter feedback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D20997-4D8B-4202-9B08-D47B00BD6DC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ISS Classification -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C000"/>
                </a:solidFill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50280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7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/>
              <a:t>You can keep contributing even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after </a:t>
            </a:r>
            <a:r>
              <a:rPr lang="en-GB" sz="4000" b="1" dirty="0"/>
              <a:t>the </a:t>
            </a:r>
            <a:r>
              <a:rPr lang="en-GB" sz="4000" b="1" dirty="0" smtClean="0"/>
              <a:t>event…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114292"/>
            <a:ext cx="6912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The FSSG discussion forum: </a:t>
            </a:r>
            <a:r>
              <a:rPr lang="en-GB" sz="28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GB" sz="2800" dirty="0" smtClean="0">
                <a:solidFill>
                  <a:prstClr val="black"/>
                </a:solidFill>
                <a:hlinkClick r:id="rId3"/>
              </a:rPr>
              <a:t>www.bda.uk.com/group/food-services-specialist-group/discussions.html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3200" dirty="0" smtClean="0">
                <a:solidFill>
                  <a:prstClr val="black"/>
                </a:solidFill>
              </a:rPr>
              <a:t>Email FSSG: </a:t>
            </a:r>
            <a:r>
              <a:rPr lang="en-GB" sz="2800" dirty="0" smtClean="0">
                <a:solidFill>
                  <a:prstClr val="black"/>
                </a:solidFill>
                <a:hlinkClick r:id="rId4"/>
              </a:rPr>
              <a:t>fssg@bda.uk.com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3200" dirty="0" smtClean="0">
                <a:solidFill>
                  <a:prstClr val="black"/>
                </a:solidFill>
              </a:rPr>
              <a:t>This MS Teams chat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8" t="34472" r="20060" b="24065"/>
          <a:stretch/>
        </p:blipFill>
        <p:spPr bwMode="auto">
          <a:xfrm>
            <a:off x="779873" y="2348880"/>
            <a:ext cx="657413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4" t="43577" r="19908" b="23415"/>
          <a:stretch/>
        </p:blipFill>
        <p:spPr bwMode="auto">
          <a:xfrm>
            <a:off x="676600" y="3760897"/>
            <a:ext cx="726151" cy="5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r="21611"/>
          <a:stretch/>
        </p:blipFill>
        <p:spPr bwMode="auto">
          <a:xfrm>
            <a:off x="640959" y="4708750"/>
            <a:ext cx="797432" cy="6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0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The review </a:t>
            </a:r>
            <a:r>
              <a:rPr lang="en-GB" sz="4000" b="1" dirty="0"/>
              <a:t>p</a:t>
            </a:r>
            <a:r>
              <a:rPr lang="en-GB" sz="4000" b="1" dirty="0" smtClean="0"/>
              <a:t>rocess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38" y="1484784"/>
            <a:ext cx="76061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 working group: </a:t>
            </a:r>
            <a:r>
              <a:rPr lang="en-GB" sz="3200" dirty="0" smtClean="0"/>
              <a:t>35 BDA and HCA members working in catering across the UK</a:t>
            </a:r>
          </a:p>
          <a:p>
            <a:endParaRPr lang="en-GB" sz="3200" dirty="0" smtClean="0"/>
          </a:p>
          <a:p>
            <a:r>
              <a:rPr lang="en-GB" sz="3200" b="1" dirty="0" smtClean="0"/>
              <a:t>The timeline: </a:t>
            </a:r>
            <a:r>
              <a:rPr lang="en-GB" sz="3200" dirty="0" smtClean="0"/>
              <a:t>Feb 2021        Nov 2022</a:t>
            </a:r>
          </a:p>
          <a:p>
            <a:endParaRPr lang="en-GB" sz="3200" dirty="0"/>
          </a:p>
          <a:p>
            <a:r>
              <a:rPr lang="en-GB" sz="3200" b="1" dirty="0" smtClean="0"/>
              <a:t>The process: </a:t>
            </a:r>
            <a:r>
              <a:rPr lang="en-GB" sz="3200" dirty="0" smtClean="0"/>
              <a:t>Role allocations, brainstorm meetings, stakeholder consultations, write up &amp; review, design &amp; launch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7" t="28943" r="20183" b="26992"/>
          <a:stretch/>
        </p:blipFill>
        <p:spPr bwMode="auto">
          <a:xfrm>
            <a:off x="492803" y="4149080"/>
            <a:ext cx="729479" cy="8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9" t="39795" r="22378" b="16374"/>
          <a:stretch/>
        </p:blipFill>
        <p:spPr bwMode="auto">
          <a:xfrm>
            <a:off x="492803" y="1628800"/>
            <a:ext cx="642477" cy="8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36096" y="322555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t="33333" r="18323" b="21789"/>
          <a:stretch/>
        </p:blipFill>
        <p:spPr bwMode="auto">
          <a:xfrm>
            <a:off x="492803" y="2913916"/>
            <a:ext cx="824630" cy="8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We want to hear from </a:t>
            </a:r>
            <a:r>
              <a:rPr lang="en-GB" sz="4000" b="1" dirty="0"/>
              <a:t>y</a:t>
            </a:r>
            <a:r>
              <a:rPr lang="en-GB" sz="4000" b="1" dirty="0" smtClean="0"/>
              <a:t>ou!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484782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Chapter Review Leads will facilitate a discussion</a:t>
            </a:r>
          </a:p>
          <a:p>
            <a:endParaRPr lang="en-GB" sz="2000" dirty="0"/>
          </a:p>
          <a:p>
            <a:r>
              <a:rPr lang="en-GB" sz="3200" dirty="0" smtClean="0"/>
              <a:t>Raise your hand to comment or use chat box function</a:t>
            </a:r>
          </a:p>
          <a:p>
            <a:endParaRPr lang="en-GB" sz="2000" dirty="0"/>
          </a:p>
          <a:p>
            <a:r>
              <a:rPr lang="en-GB" sz="3200" dirty="0" smtClean="0"/>
              <a:t>Remember to mute </a:t>
            </a:r>
            <a:r>
              <a:rPr lang="en-GB" sz="3200" dirty="0"/>
              <a:t>yourself if not speaking</a:t>
            </a:r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40976" r="23170" b="20976"/>
          <a:stretch/>
        </p:blipFill>
        <p:spPr bwMode="auto">
          <a:xfrm>
            <a:off x="716718" y="2742801"/>
            <a:ext cx="554619" cy="7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6" t="34797" r="18598" b="23414"/>
          <a:stretch/>
        </p:blipFill>
        <p:spPr bwMode="auto">
          <a:xfrm>
            <a:off x="667282" y="1519737"/>
            <a:ext cx="715310" cy="67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9" t="38986" r="19420" b="18212"/>
          <a:stretch/>
        </p:blipFill>
        <p:spPr bwMode="auto">
          <a:xfrm>
            <a:off x="667282" y="4149080"/>
            <a:ext cx="699391" cy="7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7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/>
              <a:t>You can keep contributing even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after </a:t>
            </a:r>
            <a:r>
              <a:rPr lang="en-GB" sz="4000" b="1" dirty="0"/>
              <a:t>the </a:t>
            </a:r>
            <a:r>
              <a:rPr lang="en-GB" sz="4000" b="1" dirty="0" smtClean="0"/>
              <a:t>event…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2114292"/>
            <a:ext cx="6912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FSSG discussion forum: </a:t>
            </a:r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www.bda.uk.com/group/food-services-specialist-group/discussions.html</a:t>
            </a:r>
            <a:r>
              <a:rPr lang="en-GB" sz="2800" dirty="0" smtClean="0"/>
              <a:t> </a:t>
            </a:r>
          </a:p>
          <a:p>
            <a:endParaRPr lang="en-GB" sz="2800" dirty="0"/>
          </a:p>
          <a:p>
            <a:r>
              <a:rPr lang="en-GB" sz="3200" dirty="0" smtClean="0"/>
              <a:t>Email FSSG: </a:t>
            </a:r>
            <a:r>
              <a:rPr lang="en-GB" sz="2800" dirty="0" smtClean="0">
                <a:hlinkClick r:id="rId4"/>
              </a:rPr>
              <a:t>fssg@bda.uk.com</a:t>
            </a:r>
            <a:r>
              <a:rPr lang="en-GB" sz="2800" dirty="0" smtClean="0"/>
              <a:t> </a:t>
            </a:r>
          </a:p>
          <a:p>
            <a:endParaRPr lang="en-GB" sz="2800" dirty="0"/>
          </a:p>
          <a:p>
            <a:r>
              <a:rPr lang="en-GB" sz="3200" dirty="0" smtClean="0"/>
              <a:t>This MS Teams chat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8" t="34472" r="20060" b="24065"/>
          <a:stretch/>
        </p:blipFill>
        <p:spPr bwMode="auto">
          <a:xfrm>
            <a:off x="779873" y="2348880"/>
            <a:ext cx="657413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4" t="43577" r="19908" b="23415"/>
          <a:stretch/>
        </p:blipFill>
        <p:spPr bwMode="auto">
          <a:xfrm>
            <a:off x="676600" y="3760897"/>
            <a:ext cx="726151" cy="5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r="21611"/>
          <a:stretch/>
        </p:blipFill>
        <p:spPr bwMode="auto">
          <a:xfrm>
            <a:off x="640959" y="4708750"/>
            <a:ext cx="797432" cy="6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8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7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Day 1: Sustainability and Catering for NHS Staff &amp; Visitors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35" y="191683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2.30pm</a:t>
            </a:r>
            <a:r>
              <a:rPr lang="en-GB" sz="2400" dirty="0" smtClean="0"/>
              <a:t> Introduction</a:t>
            </a:r>
          </a:p>
          <a:p>
            <a:endParaRPr lang="en-GB" sz="2400" dirty="0"/>
          </a:p>
          <a:p>
            <a:r>
              <a:rPr lang="en-GB" sz="2400" b="1" dirty="0" smtClean="0"/>
              <a:t>2.35pm </a:t>
            </a:r>
            <a:r>
              <a:rPr lang="en-GB" sz="2400" dirty="0" smtClean="0"/>
              <a:t>General feedback on Digest layout</a:t>
            </a:r>
          </a:p>
          <a:p>
            <a:endParaRPr lang="en-GB" sz="2400" dirty="0"/>
          </a:p>
          <a:p>
            <a:r>
              <a:rPr lang="en-GB" sz="2400" b="1" dirty="0" smtClean="0"/>
              <a:t>3.00pm </a:t>
            </a:r>
            <a:r>
              <a:rPr lang="en-GB" sz="2400" dirty="0" smtClean="0"/>
              <a:t>Sustainability</a:t>
            </a:r>
          </a:p>
          <a:p>
            <a:endParaRPr lang="en-GB" sz="2400" dirty="0"/>
          </a:p>
          <a:p>
            <a:r>
              <a:rPr lang="en-GB" sz="2400" b="1" dirty="0" smtClean="0"/>
              <a:t>3.30pm</a:t>
            </a:r>
            <a:r>
              <a:rPr lang="en-GB" sz="2400" dirty="0" smtClean="0"/>
              <a:t> Chapter 3: Catering for staff &amp; visitors</a:t>
            </a:r>
          </a:p>
          <a:p>
            <a:endParaRPr lang="en-GB" sz="2400" dirty="0"/>
          </a:p>
          <a:p>
            <a:r>
              <a:rPr lang="en-GB" sz="2400" b="1" dirty="0" smtClean="0"/>
              <a:t>4.00pm </a:t>
            </a:r>
            <a:r>
              <a:rPr lang="en-GB" sz="2400" dirty="0" smtClean="0"/>
              <a:t>Close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0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General Feedback on Digest Layout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455" y="234888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Facilitated by:</a:t>
            </a:r>
          </a:p>
          <a:p>
            <a:endParaRPr lang="en-GB" sz="2400" dirty="0"/>
          </a:p>
          <a:p>
            <a:r>
              <a:rPr lang="en-GB" sz="2400" dirty="0" smtClean="0"/>
              <a:t>Megan Cameron-Lee, Digest Review Chair </a:t>
            </a:r>
          </a:p>
          <a:p>
            <a:endParaRPr lang="en-GB" sz="2400" dirty="0"/>
          </a:p>
          <a:p>
            <a:r>
              <a:rPr lang="en-GB" sz="2400" dirty="0" smtClean="0"/>
              <a:t>FSSG Web &amp; Media Organiser</a:t>
            </a:r>
          </a:p>
          <a:p>
            <a:endParaRPr lang="en-GB" sz="2400" dirty="0"/>
          </a:p>
          <a:p>
            <a:r>
              <a:rPr lang="en-GB" sz="2400" dirty="0" smtClean="0"/>
              <a:t>Advanced Specialist Catering Dietitian, London North West University Healthcare NHS Trust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628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General Feedback on Digest Layout</a:t>
            </a:r>
            <a:endParaRPr lang="en-GB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455" y="23488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you think the layout of the Digest needs to be updated to improve usability? If so, what changes would you make?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695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Sustainability in the Digest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1"/>
          <a:stretch/>
        </p:blipFill>
        <p:spPr bwMode="auto">
          <a:xfrm>
            <a:off x="4525085" y="5735088"/>
            <a:ext cx="458851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9222" y="5735088"/>
            <a:ext cx="450764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93997"/>
            <a:ext cx="850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487058-B94F-4F9C-9D3A-E30A4D65527D}"/>
              </a:ext>
            </a:extLst>
          </p:cNvPr>
          <p:cNvSpPr txBox="1"/>
          <p:nvPr/>
        </p:nvSpPr>
        <p:spPr>
          <a:xfrm>
            <a:off x="621804" y="2274870"/>
            <a:ext cx="817808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/>
              <a:t>How close do you think the topic of sustainability is to dietetics within hospital food standards and the wider Digest?</a:t>
            </a:r>
          </a:p>
        </p:txBody>
      </p:sp>
    </p:spTree>
    <p:extLst>
      <p:ext uri="{BB962C8B-B14F-4D97-AF65-F5344CB8AC3E}">
        <p14:creationId xmlns:p14="http://schemas.microsoft.com/office/powerpoint/2010/main" val="3555475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SS Classification - Unrestricte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960</Words>
  <Application>Microsoft Office PowerPoint</Application>
  <PresentationFormat>On-screen Show (4:3)</PresentationFormat>
  <Paragraphs>171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Nutrition &amp; Hydration Digest  3rd Edition Review Consultation Event</vt:lpstr>
      <vt:lpstr>The Digest</vt:lpstr>
      <vt:lpstr>The review process</vt:lpstr>
      <vt:lpstr>We want to hear from you!</vt:lpstr>
      <vt:lpstr>You can keep contributing even  after the event…</vt:lpstr>
      <vt:lpstr>Day 1: Sustainability and Catering for NHS Staff &amp; Visitors</vt:lpstr>
      <vt:lpstr>General Feedback on Digest Layout</vt:lpstr>
      <vt:lpstr>General Feedback on Digest Layout</vt:lpstr>
      <vt:lpstr>Sustainability in the Digest</vt:lpstr>
      <vt:lpstr>Sustainability in the Digest</vt:lpstr>
      <vt:lpstr>Catering for Staff &amp; Visitors in the NHS</vt:lpstr>
      <vt:lpstr>The Nutrition &amp; Hydration Digest  3rd Edition Review Consultation Event</vt:lpstr>
      <vt:lpstr>Day 2: Menu Design, Nutrition Targets &amp; Catering Contracts</vt:lpstr>
      <vt:lpstr>Discussion Points </vt:lpstr>
      <vt:lpstr>PowerPoint Presentation</vt:lpstr>
      <vt:lpstr>Question 3: Would altering the order of information in chapters 8 and 9 make it easier to find the information you need?</vt:lpstr>
      <vt:lpstr>Discussion point: What order would we like to see the information in chapters 8 &amp; 9?</vt:lpstr>
      <vt:lpstr>PowerPoint Presentation</vt:lpstr>
      <vt:lpstr>Recommendations for consideration 2022 edition</vt:lpstr>
      <vt:lpstr>PowerPoint Presentation</vt:lpstr>
      <vt:lpstr>PowerPoint Presentation</vt:lpstr>
      <vt:lpstr>PowerPoint Presentation</vt:lpstr>
      <vt:lpstr>The Nutrition &amp; Hydration Digest  3rd Edition Review Consultation Event</vt:lpstr>
      <vt:lpstr>Day 3: Menu Coding &amp; Specialist Patient Groups &amp; Closing Session</vt:lpstr>
      <vt:lpstr>Chapter 11 Feedback</vt:lpstr>
      <vt:lpstr>You can keep contributing even  after the event…</vt:lpstr>
    </vt:vector>
  </TitlesOfParts>
  <Company>LNWH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Nutrition &amp; Hydration Digest</dc:title>
  <dc:creator>Megan Cameron-Lee</dc:creator>
  <cp:lastModifiedBy>Megan Cameron-Lee</cp:lastModifiedBy>
  <cp:revision>20</cp:revision>
  <dcterms:created xsi:type="dcterms:W3CDTF">2021-06-24T13:40:04Z</dcterms:created>
  <dcterms:modified xsi:type="dcterms:W3CDTF">2021-07-15T12:30:22Z</dcterms:modified>
</cp:coreProperties>
</file>