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73" r:id="rId3"/>
    <p:sldId id="284" r:id="rId4"/>
    <p:sldId id="287" r:id="rId5"/>
    <p:sldId id="290" r:id="rId6"/>
    <p:sldId id="291" r:id="rId7"/>
    <p:sldId id="292" r:id="rId8"/>
    <p:sldId id="300" r:id="rId9"/>
    <p:sldId id="294" r:id="rId10"/>
    <p:sldId id="295" r:id="rId11"/>
    <p:sldId id="296" r:id="rId12"/>
    <p:sldId id="298" r:id="rId13"/>
    <p:sldId id="29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am" initials="P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149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4T05:48:20.361" idx="7">
    <p:pos x="5760" y="0"/>
    <p:text>Change to IDDSI App</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A2382-6E99-4060-A8F3-951474937095}" type="datetimeFigureOut">
              <a:rPr lang="en-GB" smtClean="0"/>
              <a:t>26/02/2018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AF73E-5635-4C42-B01A-988B1CFBA955}" type="slidenum">
              <a:rPr lang="en-GB" smtClean="0"/>
              <a:t>‹#›</a:t>
            </a:fld>
            <a:endParaRPr lang="en-GB"/>
          </a:p>
        </p:txBody>
      </p:sp>
    </p:spTree>
    <p:extLst>
      <p:ext uri="{BB962C8B-B14F-4D97-AF65-F5344CB8AC3E}">
        <p14:creationId xmlns:p14="http://schemas.microsoft.com/office/powerpoint/2010/main" val="425155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5AF73E-5635-4C42-B01A-988B1CFBA955}" type="slidenum">
              <a:rPr lang="en-GB" smtClean="0"/>
              <a:t>5</a:t>
            </a:fld>
            <a:endParaRPr lang="en-GB"/>
          </a:p>
        </p:txBody>
      </p:sp>
    </p:spTree>
    <p:extLst>
      <p:ext uri="{BB962C8B-B14F-4D97-AF65-F5344CB8AC3E}">
        <p14:creationId xmlns:p14="http://schemas.microsoft.com/office/powerpoint/2010/main" val="119404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338093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4250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222446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D6CB51-511B-476E-81EC-2E70DD2A1FA6}"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411570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6CB51-511B-476E-81EC-2E70DD2A1FA6}"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290564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D6CB51-511B-476E-81EC-2E70DD2A1FA6}"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33490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D6CB51-511B-476E-81EC-2E70DD2A1FA6}" type="datetimeFigureOut">
              <a:rPr lang="en-GB" smtClean="0"/>
              <a:t>26/02/2018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170814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D6CB51-511B-476E-81EC-2E70DD2A1FA6}" type="datetimeFigureOut">
              <a:rPr lang="en-GB" smtClean="0"/>
              <a:t>26/02/2018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89354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6CB51-511B-476E-81EC-2E70DD2A1FA6}" type="datetimeFigureOut">
              <a:rPr lang="en-GB" smtClean="0"/>
              <a:t>26/02/2018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171287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6CB51-511B-476E-81EC-2E70DD2A1FA6}"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17255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6CB51-511B-476E-81EC-2E70DD2A1FA6}"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57D4F4-D482-4D68-BE55-05587DCE72AC}" type="slidenum">
              <a:rPr lang="en-GB" smtClean="0"/>
              <a:t>‹#›</a:t>
            </a:fld>
            <a:endParaRPr lang="en-GB"/>
          </a:p>
        </p:txBody>
      </p:sp>
    </p:spTree>
    <p:extLst>
      <p:ext uri="{BB962C8B-B14F-4D97-AF65-F5344CB8AC3E}">
        <p14:creationId xmlns:p14="http://schemas.microsoft.com/office/powerpoint/2010/main" val="315222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B51-511B-476E-81EC-2E70DD2A1FA6}" type="datetimeFigureOut">
              <a:rPr lang="en-GB" smtClean="0"/>
              <a:t>26/02/2018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7D4F4-D482-4D68-BE55-05587DCE72AC}" type="slidenum">
              <a:rPr lang="en-GB" smtClean="0"/>
              <a:t>‹#›</a:t>
            </a:fld>
            <a:endParaRPr lang="en-GB"/>
          </a:p>
        </p:txBody>
      </p:sp>
    </p:spTree>
    <p:extLst>
      <p:ext uri="{BB962C8B-B14F-4D97-AF65-F5344CB8AC3E}">
        <p14:creationId xmlns:p14="http://schemas.microsoft.com/office/powerpoint/2010/main" val="28558118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ddsi.org/" TargetMode="External"/><Relationship Id="rId2" Type="http://schemas.openxmlformats.org/officeDocument/2006/relationships/hyperlink" Target="http://www.bd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43808" y="368836"/>
            <a:ext cx="3096344" cy="3277047"/>
          </a:xfrm>
          <a:prstGeom prst="rect">
            <a:avLst/>
          </a:prstGeom>
        </p:spPr>
      </p:pic>
      <p:sp>
        <p:nvSpPr>
          <p:cNvPr id="2" name="Title 1"/>
          <p:cNvSpPr>
            <a:spLocks noGrp="1"/>
          </p:cNvSpPr>
          <p:nvPr>
            <p:ph type="ctrTitle"/>
          </p:nvPr>
        </p:nvSpPr>
        <p:spPr>
          <a:xfrm>
            <a:off x="755576" y="3717032"/>
            <a:ext cx="7772400" cy="1080120"/>
          </a:xfrm>
        </p:spPr>
        <p:txBody>
          <a:bodyPr>
            <a:normAutofit fontScale="90000"/>
          </a:bodyPr>
          <a:lstStyle/>
          <a:p>
            <a:r>
              <a:rPr lang="en-US" b="1" dirty="0"/>
              <a:t>International Dysphagia Diet Standardisation Initiative (IDDSI)</a:t>
            </a:r>
            <a:br>
              <a:rPr lang="en-US" b="1" dirty="0"/>
            </a:br>
            <a:r>
              <a:rPr lang="en-US" b="1" dirty="0"/>
              <a:t>UK Training slides</a:t>
            </a:r>
            <a:br>
              <a:rPr lang="en-GB" dirty="0"/>
            </a:br>
            <a:br>
              <a:rPr lang="en-GB" dirty="0"/>
            </a:br>
            <a:endParaRPr lang="en-GB" dirty="0"/>
          </a:p>
        </p:txBody>
      </p:sp>
      <p:sp>
        <p:nvSpPr>
          <p:cNvPr id="4" name="AutoShape 2" descr="Image result for idds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6732240" y="4868301"/>
            <a:ext cx="1725468" cy="1573907"/>
          </a:xfrm>
          <a:prstGeom prst="rect">
            <a:avLst/>
          </a:prstGeom>
        </p:spPr>
      </p:pic>
      <p:pic>
        <p:nvPicPr>
          <p:cNvPr id="8" name="Picture 7"/>
          <p:cNvPicPr>
            <a:picLocks noChangeAspect="1"/>
          </p:cNvPicPr>
          <p:nvPr/>
        </p:nvPicPr>
        <p:blipFill>
          <a:blip r:embed="rId4"/>
          <a:stretch>
            <a:fillRect/>
          </a:stretch>
        </p:blipFill>
        <p:spPr>
          <a:xfrm>
            <a:off x="539552" y="5174792"/>
            <a:ext cx="3667125" cy="1247775"/>
          </a:xfrm>
          <a:prstGeom prst="rect">
            <a:avLst/>
          </a:prstGeom>
        </p:spPr>
      </p:pic>
    </p:spTree>
    <p:extLst>
      <p:ext uri="{BB962C8B-B14F-4D97-AF65-F5344CB8AC3E}">
        <p14:creationId xmlns:p14="http://schemas.microsoft.com/office/powerpoint/2010/main" val="99557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47864" y="1786431"/>
            <a:ext cx="5698976" cy="4525963"/>
          </a:xfrm>
        </p:spPr>
        <p:txBody>
          <a:bodyPr>
            <a:normAutofit fontScale="92500"/>
          </a:bodyPr>
          <a:lstStyle/>
          <a:p>
            <a:pPr marL="0" indent="0">
              <a:buNone/>
            </a:pPr>
            <a:r>
              <a:rPr lang="en-GB" sz="2700" dirty="0"/>
              <a:t>Bite-sized pieces of 1.5 x 1.5cm for adults (the size of an adult thumbnail), to avoid choking risk. Chewing is necessary. Tongue strength and control are needed to move food around and to swallow. You should be able to easily cut into this texture with just the side of a fork. Press into a piece of food with your thumb in the bowl of a fork – so that your thumbnail turns white. The food should squash easily and NOT return to its original shape.</a:t>
            </a:r>
          </a:p>
        </p:txBody>
      </p:sp>
      <p:sp>
        <p:nvSpPr>
          <p:cNvPr id="3" name="Right Triangle 2"/>
          <p:cNvSpPr/>
          <p:nvPr/>
        </p:nvSpPr>
        <p:spPr>
          <a:xfrm>
            <a:off x="1206843" y="304103"/>
            <a:ext cx="628853" cy="108407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2D0C217-AE41-4345-B085-38F43C1E4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03" y="304103"/>
            <a:ext cx="9144000" cy="1482328"/>
          </a:xfrm>
          <a:prstGeom prst="rect">
            <a:avLst/>
          </a:prstGeom>
        </p:spPr>
      </p:pic>
      <p:pic>
        <p:nvPicPr>
          <p:cNvPr id="8" name="Picture 7">
            <a:extLst>
              <a:ext uri="{FF2B5EF4-FFF2-40B4-BE49-F238E27FC236}">
                <a16:creationId xmlns:a16="http://schemas.microsoft.com/office/drawing/2014/main" id="{5DE1B115-8055-4B2A-B421-4B0AAE5EEB7E}"/>
              </a:ext>
            </a:extLst>
          </p:cNvPr>
          <p:cNvPicPr/>
          <p:nvPr/>
        </p:nvPicPr>
        <p:blipFill>
          <a:blip r:embed="rId3" cstate="email">
            <a:extLst>
              <a:ext uri="{28A0092B-C50C-407E-A947-70E740481C1C}">
                <a14:useLocalDpi xmlns:a14="http://schemas.microsoft.com/office/drawing/2010/main"/>
              </a:ext>
            </a:extLst>
          </a:blip>
          <a:stretch>
            <a:fillRect/>
          </a:stretch>
        </p:blipFill>
        <p:spPr>
          <a:xfrm>
            <a:off x="323528" y="1988840"/>
            <a:ext cx="2700393"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428531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E114A90-DF4A-4F8A-AC64-9D6A4E682F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8229600" cy="1334095"/>
          </a:xfrm>
        </p:spPr>
      </p:pic>
      <p:pic>
        <p:nvPicPr>
          <p:cNvPr id="11" name="Picture 10" descr="Slide18.jpg">
            <a:extLst>
              <a:ext uri="{FF2B5EF4-FFF2-40B4-BE49-F238E27FC236}">
                <a16:creationId xmlns:a16="http://schemas.microsoft.com/office/drawing/2014/main" id="{6572DE71-9375-448E-A1C0-C25CA6648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454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information</a:t>
            </a:r>
          </a:p>
        </p:txBody>
      </p:sp>
      <p:sp>
        <p:nvSpPr>
          <p:cNvPr id="3" name="Content Placeholder 2"/>
          <p:cNvSpPr>
            <a:spLocks noGrp="1"/>
          </p:cNvSpPr>
          <p:nvPr>
            <p:ph idx="1"/>
          </p:nvPr>
        </p:nvSpPr>
        <p:spPr/>
        <p:txBody>
          <a:bodyPr>
            <a:normAutofit lnSpcReduction="10000"/>
          </a:bodyPr>
          <a:lstStyle/>
          <a:p>
            <a:r>
              <a:rPr lang="en-GB" dirty="0"/>
              <a:t>Go to </a:t>
            </a:r>
            <a:r>
              <a:rPr lang="en-GB" dirty="0">
                <a:hlinkClick r:id="rId2"/>
              </a:rPr>
              <a:t>www.bda</a:t>
            </a:r>
            <a:r>
              <a:rPr lang="en-GB" dirty="0"/>
              <a:t>.   for:</a:t>
            </a:r>
            <a:br>
              <a:rPr lang="en-GB" dirty="0"/>
            </a:br>
            <a:r>
              <a:rPr lang="en-GB" dirty="0"/>
              <a:t>   training materials</a:t>
            </a:r>
            <a:br>
              <a:rPr lang="en-GB" dirty="0"/>
            </a:br>
            <a:r>
              <a:rPr lang="en-GB" dirty="0"/>
              <a:t>   implementation strategy</a:t>
            </a:r>
            <a:br>
              <a:rPr lang="en-GB" dirty="0"/>
            </a:br>
            <a:r>
              <a:rPr lang="en-GB" dirty="0"/>
              <a:t>   frequently asked questions</a:t>
            </a:r>
            <a:br>
              <a:rPr lang="en-GB" dirty="0"/>
            </a:br>
            <a:r>
              <a:rPr lang="en-GB" dirty="0"/>
              <a:t>   </a:t>
            </a:r>
          </a:p>
          <a:p>
            <a:r>
              <a:rPr lang="en-GB" dirty="0"/>
              <a:t>Go to </a:t>
            </a:r>
            <a:r>
              <a:rPr lang="en-GB" dirty="0">
                <a:hlinkClick r:id="rId3"/>
              </a:rPr>
              <a:t>www.iddsi.org</a:t>
            </a:r>
            <a:r>
              <a:rPr lang="en-GB" dirty="0"/>
              <a:t> for:</a:t>
            </a:r>
            <a:br>
              <a:rPr lang="en-GB" dirty="0"/>
            </a:br>
            <a:r>
              <a:rPr lang="en-GB" dirty="0"/>
              <a:t>   IDDSI framework, resources, open access</a:t>
            </a:r>
            <a:br>
              <a:rPr lang="en-GB" dirty="0"/>
            </a:br>
            <a:r>
              <a:rPr lang="en-GB" dirty="0"/>
              <a:t>   articles, frequently asked questions</a:t>
            </a:r>
            <a:br>
              <a:rPr lang="en-GB" dirty="0"/>
            </a:br>
            <a:r>
              <a:rPr lang="en-GB" dirty="0"/>
              <a:t>   </a:t>
            </a:r>
          </a:p>
          <a:p>
            <a:endParaRPr lang="en-GB" dirty="0"/>
          </a:p>
        </p:txBody>
      </p:sp>
    </p:spTree>
    <p:extLst>
      <p:ext uri="{BB962C8B-B14F-4D97-AF65-F5344CB8AC3E}">
        <p14:creationId xmlns:p14="http://schemas.microsoft.com/office/powerpoint/2010/main" val="416957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CA"/>
              <a:t>IDDSI Apps</a:t>
            </a:r>
            <a:endParaRPr lang="en-US" dirty="0"/>
          </a:p>
        </p:txBody>
      </p:sp>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Footer Placeholder 3"/>
          <p:cNvSpPr>
            <a:spLocks noGrp="1"/>
          </p:cNvSpPr>
          <p:nvPr>
            <p:ph type="ftr" sz="quarter" idx="11"/>
          </p:nvPr>
        </p:nvSpPr>
        <p:spPr/>
        <p:txBody>
          <a:bodyPr/>
          <a:lstStyle/>
          <a:p>
            <a:pPr>
              <a:defRPr/>
            </a:pPr>
            <a:r>
              <a:rPr lang="en-CA"/>
              <a:t>Copyright 2017 - Used with permission from IDDSI</a:t>
            </a:r>
            <a:endParaRPr lang="en-US"/>
          </a:p>
        </p:txBody>
      </p:sp>
    </p:spTree>
    <p:extLst>
      <p:ext uri="{BB962C8B-B14F-4D97-AF65-F5344CB8AC3E}">
        <p14:creationId xmlns:p14="http://schemas.microsoft.com/office/powerpoint/2010/main" val="290231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54582"/>
            <a:ext cx="3942184" cy="363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4082"/>
          </a:xfrm>
        </p:spPr>
        <p:txBody>
          <a:bodyPr>
            <a:normAutofit fontScale="90000"/>
          </a:bodyPr>
          <a:lstStyle/>
          <a:p>
            <a:r>
              <a:rPr lang="en-GB" sz="3600" b="1" dirty="0"/>
              <a:t>What is IDDSI?</a:t>
            </a:r>
          </a:p>
        </p:txBody>
      </p:sp>
      <p:sp>
        <p:nvSpPr>
          <p:cNvPr id="3" name="Content Placeholder 2"/>
          <p:cNvSpPr>
            <a:spLocks noGrp="1"/>
          </p:cNvSpPr>
          <p:nvPr>
            <p:ph idx="1"/>
          </p:nvPr>
        </p:nvSpPr>
        <p:spPr>
          <a:xfrm>
            <a:off x="457200" y="980728"/>
            <a:ext cx="8363272" cy="5760640"/>
          </a:xfrm>
        </p:spPr>
        <p:txBody>
          <a:bodyPr>
            <a:normAutofit/>
          </a:bodyPr>
          <a:lstStyle/>
          <a:p>
            <a:r>
              <a:rPr lang="en-GB" sz="2700" dirty="0"/>
              <a:t>Published in November 2015. </a:t>
            </a:r>
          </a:p>
          <a:p>
            <a:r>
              <a:rPr lang="en-GB" sz="2700" dirty="0"/>
              <a:t>It consists of a continuum of 8 levels (0-7) </a:t>
            </a:r>
          </a:p>
          <a:p>
            <a:r>
              <a:rPr lang="en-US" sz="2700" dirty="0"/>
              <a:t>Global </a:t>
            </a:r>
            <a:r>
              <a:rPr lang="en-US" sz="2700" dirty="0" err="1"/>
              <a:t>standardised</a:t>
            </a:r>
            <a:r>
              <a:rPr lang="en-US" sz="2700" dirty="0"/>
              <a:t> framework which provides terminology and definitions for texture modified foods and thickened liquids</a:t>
            </a:r>
          </a:p>
          <a:p>
            <a:r>
              <a:rPr lang="en-GB" sz="2700" dirty="0"/>
              <a:t>Colour-coded model </a:t>
            </a:r>
          </a:p>
          <a:p>
            <a:r>
              <a:rPr lang="en-GB" sz="2700" dirty="0"/>
              <a:t>Uses culturally </a:t>
            </a:r>
            <a:br>
              <a:rPr lang="en-GB" sz="2700" dirty="0"/>
            </a:br>
            <a:r>
              <a:rPr lang="en-GB" sz="2700" dirty="0"/>
              <a:t>neutral terminology</a:t>
            </a:r>
          </a:p>
          <a:p>
            <a:r>
              <a:rPr lang="en-GB" sz="2700" dirty="0"/>
              <a:t>Includes descriptors, </a:t>
            </a:r>
            <a:br>
              <a:rPr lang="en-GB" sz="2700" dirty="0"/>
            </a:br>
            <a:r>
              <a:rPr lang="en-GB" sz="2700" dirty="0"/>
              <a:t>testing methods and </a:t>
            </a:r>
            <a:br>
              <a:rPr lang="en-GB" sz="2700" dirty="0"/>
            </a:br>
            <a:r>
              <a:rPr lang="en-GB" sz="2700" dirty="0"/>
              <a:t>evidence for both drink </a:t>
            </a:r>
            <a:br>
              <a:rPr lang="en-GB" sz="2700" dirty="0"/>
            </a:br>
            <a:r>
              <a:rPr lang="en-GB" sz="2700" dirty="0"/>
              <a:t>thickness and food texture levels</a:t>
            </a:r>
          </a:p>
          <a:p>
            <a:endParaRPr lang="en-GB" dirty="0"/>
          </a:p>
        </p:txBody>
      </p:sp>
    </p:spTree>
    <p:extLst>
      <p:ext uri="{BB962C8B-B14F-4D97-AF65-F5344CB8AC3E}">
        <p14:creationId xmlns:p14="http://schemas.microsoft.com/office/powerpoint/2010/main" val="240861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06090"/>
          </a:xfrm>
        </p:spPr>
        <p:txBody>
          <a:bodyPr>
            <a:normAutofit/>
          </a:bodyPr>
          <a:lstStyle/>
          <a:p>
            <a:r>
              <a:rPr lang="en-GB" sz="3600" b="1" dirty="0"/>
              <a:t>UK  Professional Adoption</a:t>
            </a:r>
          </a:p>
        </p:txBody>
      </p:sp>
      <p:sp>
        <p:nvSpPr>
          <p:cNvPr id="3" name="Content Placeholder 2"/>
          <p:cNvSpPr>
            <a:spLocks noGrp="1"/>
          </p:cNvSpPr>
          <p:nvPr>
            <p:ph idx="1"/>
          </p:nvPr>
        </p:nvSpPr>
        <p:spPr>
          <a:xfrm>
            <a:off x="457200" y="2204864"/>
            <a:ext cx="8229600" cy="3921299"/>
          </a:xfrm>
        </p:spPr>
        <p:txBody>
          <a:bodyPr>
            <a:normAutofit/>
          </a:bodyPr>
          <a:lstStyle/>
          <a:p>
            <a:pPr marL="0" indent="0">
              <a:buNone/>
            </a:pPr>
            <a:r>
              <a:rPr lang="en-GB" dirty="0"/>
              <a:t>IDDSI framework has been formally adopted by</a:t>
            </a:r>
          </a:p>
        </p:txBody>
      </p:sp>
      <p:pic>
        <p:nvPicPr>
          <p:cNvPr id="4" name="Picture 3"/>
          <p:cNvPicPr>
            <a:picLocks noChangeAspect="1"/>
          </p:cNvPicPr>
          <p:nvPr/>
        </p:nvPicPr>
        <p:blipFill>
          <a:blip r:embed="rId2"/>
          <a:stretch>
            <a:fillRect/>
          </a:stretch>
        </p:blipFill>
        <p:spPr>
          <a:xfrm>
            <a:off x="4587948" y="3429000"/>
            <a:ext cx="3664014" cy="1249788"/>
          </a:xfrm>
          <a:prstGeom prst="rect">
            <a:avLst/>
          </a:prstGeom>
        </p:spPr>
      </p:pic>
      <p:pic>
        <p:nvPicPr>
          <p:cNvPr id="5" name="Picture 4"/>
          <p:cNvPicPr>
            <a:picLocks noChangeAspect="1"/>
          </p:cNvPicPr>
          <p:nvPr/>
        </p:nvPicPr>
        <p:blipFill>
          <a:blip r:embed="rId3"/>
          <a:stretch>
            <a:fillRect/>
          </a:stretch>
        </p:blipFill>
        <p:spPr>
          <a:xfrm>
            <a:off x="971600" y="3529917"/>
            <a:ext cx="1725318" cy="1572904"/>
          </a:xfrm>
          <a:prstGeom prst="rect">
            <a:avLst/>
          </a:prstGeom>
        </p:spPr>
      </p:pic>
    </p:spTree>
    <p:extLst>
      <p:ext uri="{BB962C8B-B14F-4D97-AF65-F5344CB8AC3E}">
        <p14:creationId xmlns:p14="http://schemas.microsoft.com/office/powerpoint/2010/main" val="205979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360040"/>
          </a:xfrm>
        </p:spPr>
        <p:txBody>
          <a:bodyPr>
            <a:normAutofit fontScale="90000"/>
          </a:bodyPr>
          <a:lstStyle/>
          <a:p>
            <a:r>
              <a:rPr lang="en-GB" sz="2700" b="1" dirty="0"/>
              <a:t>Overview of IDDSI approved triangle matching the previous UK consistency framework onto the IDDSI framework. </a:t>
            </a:r>
            <a:br>
              <a:rPr lang="en-GB" dirty="0"/>
            </a:br>
            <a:endParaRPr lang="en-GB" dirty="0"/>
          </a:p>
        </p:txBody>
      </p:sp>
      <p:pic>
        <p:nvPicPr>
          <p:cNvPr id="4" name="Content Placeholder 3"/>
          <p:cNvPicPr>
            <a:picLocks noGrp="1"/>
          </p:cNvPicPr>
          <p:nvPr>
            <p:ph idx="1"/>
          </p:nvPr>
        </p:nvPicPr>
        <p:blipFill>
          <a:blip r:embed="rId2"/>
          <a:stretch>
            <a:fillRect/>
          </a:stretch>
        </p:blipFill>
        <p:spPr>
          <a:xfrm>
            <a:off x="520505" y="1045809"/>
            <a:ext cx="7795911" cy="4539065"/>
          </a:xfrm>
          <a:prstGeom prst="rect">
            <a:avLst/>
          </a:prstGeom>
        </p:spPr>
      </p:pic>
      <p:sp>
        <p:nvSpPr>
          <p:cNvPr id="3" name="TextBox 2"/>
          <p:cNvSpPr txBox="1"/>
          <p:nvPr/>
        </p:nvSpPr>
        <p:spPr>
          <a:xfrm>
            <a:off x="899592" y="5654321"/>
            <a:ext cx="7416824" cy="830997"/>
          </a:xfrm>
          <a:prstGeom prst="rect">
            <a:avLst/>
          </a:prstGeom>
          <a:noFill/>
        </p:spPr>
        <p:txBody>
          <a:bodyPr wrap="square" rtlCol="0">
            <a:spAutoFit/>
          </a:bodyPr>
          <a:lstStyle/>
          <a:p>
            <a:r>
              <a:rPr lang="en-GB" sz="2400" b="1" dirty="0"/>
              <a:t>There are differences in the textures between the two frameworks that can be obtained at www.iddsi.org</a:t>
            </a:r>
          </a:p>
        </p:txBody>
      </p:sp>
    </p:spTree>
    <p:extLst>
      <p:ext uri="{BB962C8B-B14F-4D97-AF65-F5344CB8AC3E}">
        <p14:creationId xmlns:p14="http://schemas.microsoft.com/office/powerpoint/2010/main" val="654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59832" y="4902324"/>
            <a:ext cx="5976664" cy="1477328"/>
          </a:xfrm>
          <a:prstGeom prst="rect">
            <a:avLst/>
          </a:prstGeom>
        </p:spPr>
        <p:txBody>
          <a:bodyPr wrap="square">
            <a:spAutoFit/>
          </a:bodyPr>
          <a:lstStyle/>
          <a:p>
            <a:r>
              <a:rPr lang="en-GB" dirty="0"/>
              <a:t>The thickness level of the liquid is defined by the amount of fluid remaining in the 10 ml syringe after 10 seconds. Note that the dimensions of the syringe are important – please ensure that the length from the zero line to the 10 mL line on the syringe measures 61.5mm</a:t>
            </a:r>
          </a:p>
        </p:txBody>
      </p:sp>
      <p:pic>
        <p:nvPicPr>
          <p:cNvPr id="7" name="Picture 6"/>
          <p:cNvPicPr>
            <a:picLocks noChangeAspect="1"/>
          </p:cNvPicPr>
          <p:nvPr/>
        </p:nvPicPr>
        <p:blipFill rotWithShape="1">
          <a:blip r:embed="rId5"/>
          <a:srcRect l="70949" t="21602" r="1117" b="5399"/>
          <a:stretch/>
        </p:blipFill>
        <p:spPr>
          <a:xfrm>
            <a:off x="463989" y="1664803"/>
            <a:ext cx="2405535" cy="4714849"/>
          </a:xfrm>
          <a:prstGeom prst="rect">
            <a:avLst/>
          </a:prstGeom>
        </p:spPr>
      </p:pic>
      <p:pic>
        <p:nvPicPr>
          <p:cNvPr id="5" name="Picture 4">
            <a:extLst>
              <a:ext uri="{FF2B5EF4-FFF2-40B4-BE49-F238E27FC236}">
                <a16:creationId xmlns:a16="http://schemas.microsoft.com/office/drawing/2014/main" id="{6AB24194-15AE-43B8-B8D7-7977748FA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182475"/>
            <a:ext cx="9144000" cy="1482328"/>
          </a:xfrm>
          <a:prstGeom prst="rect">
            <a:avLst/>
          </a:prstGeom>
        </p:spPr>
      </p:pic>
      <p:pic>
        <p:nvPicPr>
          <p:cNvPr id="8" name="IDDSI Flow Test - Level 1">
            <a:hlinkClick r:id="" action="ppaction://media"/>
            <a:extLst>
              <a:ext uri="{FF2B5EF4-FFF2-40B4-BE49-F238E27FC236}">
                <a16:creationId xmlns:a16="http://schemas.microsoft.com/office/drawing/2014/main" id="{45814B04-C193-473B-B212-9EBD7523CFBF}"/>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123452" y="1664803"/>
            <a:ext cx="5376597" cy="3024336"/>
          </a:xfrm>
          <a:prstGeom prst="rect">
            <a:avLst/>
          </a:prstGeom>
        </p:spPr>
      </p:pic>
    </p:spTree>
    <p:extLst>
      <p:ext uri="{BB962C8B-B14F-4D97-AF65-F5344CB8AC3E}">
        <p14:creationId xmlns:p14="http://schemas.microsoft.com/office/powerpoint/2010/main" val="41108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2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a:off x="457200" y="1528056"/>
            <a:ext cx="2309761" cy="4525963"/>
          </a:xfrm>
          <a:prstGeom prst="rect">
            <a:avLst/>
          </a:prstGeom>
        </p:spPr>
      </p:pic>
      <p:pic>
        <p:nvPicPr>
          <p:cNvPr id="7" name="Picture 6"/>
          <p:cNvPicPr>
            <a:picLocks noChangeAspect="1"/>
          </p:cNvPicPr>
          <p:nvPr/>
        </p:nvPicPr>
        <p:blipFill>
          <a:blip r:embed="rId5"/>
          <a:stretch>
            <a:fillRect/>
          </a:stretch>
        </p:blipFill>
        <p:spPr>
          <a:xfrm>
            <a:off x="2915816" y="5085184"/>
            <a:ext cx="6029467" cy="1591194"/>
          </a:xfrm>
          <a:prstGeom prst="rect">
            <a:avLst/>
          </a:prstGeom>
        </p:spPr>
      </p:pic>
      <p:pic>
        <p:nvPicPr>
          <p:cNvPr id="4" name="Picture 3">
            <a:extLst>
              <a:ext uri="{FF2B5EF4-FFF2-40B4-BE49-F238E27FC236}">
                <a16:creationId xmlns:a16="http://schemas.microsoft.com/office/drawing/2014/main" id="{0BC5B607-3EBA-44DF-A208-030E614BB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52446"/>
            <a:ext cx="9144000" cy="1482328"/>
          </a:xfrm>
          <a:prstGeom prst="rect">
            <a:avLst/>
          </a:prstGeom>
        </p:spPr>
      </p:pic>
      <p:pic>
        <p:nvPicPr>
          <p:cNvPr id="8" name="IDDSI Flow Test - Level 2">
            <a:hlinkClick r:id="" action="ppaction://media"/>
            <a:extLst>
              <a:ext uri="{FF2B5EF4-FFF2-40B4-BE49-F238E27FC236}">
                <a16:creationId xmlns:a16="http://schemas.microsoft.com/office/drawing/2014/main" id="{BAA4CAE9-A6CA-48F7-8370-58479A001128}"/>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131840" y="1823582"/>
            <a:ext cx="5284966" cy="2972794"/>
          </a:xfrm>
          <a:prstGeom prst="rect">
            <a:avLst/>
          </a:prstGeom>
        </p:spPr>
      </p:pic>
    </p:spTree>
    <p:extLst>
      <p:ext uri="{BB962C8B-B14F-4D97-AF65-F5344CB8AC3E}">
        <p14:creationId xmlns:p14="http://schemas.microsoft.com/office/powerpoint/2010/main" val="7642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6377039" y="1700808"/>
            <a:ext cx="2309761" cy="4525963"/>
          </a:xfrm>
          <a:prstGeom prst="rect">
            <a:avLst/>
          </a:prstGeom>
        </p:spPr>
      </p:pic>
      <p:pic>
        <p:nvPicPr>
          <p:cNvPr id="6" name="Picture 5">
            <a:extLst>
              <a:ext uri="{FF2B5EF4-FFF2-40B4-BE49-F238E27FC236}">
                <a16:creationId xmlns:a16="http://schemas.microsoft.com/office/drawing/2014/main" id="{054BEFBF-1522-4FA2-BCF7-3BAA79E5F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21611"/>
            <a:ext cx="5272786" cy="854768"/>
          </a:xfrm>
          <a:prstGeom prst="rect">
            <a:avLst/>
          </a:prstGeom>
        </p:spPr>
      </p:pic>
      <p:pic>
        <p:nvPicPr>
          <p:cNvPr id="8" name="Picture 7">
            <a:extLst>
              <a:ext uri="{FF2B5EF4-FFF2-40B4-BE49-F238E27FC236}">
                <a16:creationId xmlns:a16="http://schemas.microsoft.com/office/drawing/2014/main" id="{CF092B84-2BBA-47DA-9CFD-3F7053DADF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404664"/>
            <a:ext cx="5250691" cy="851186"/>
          </a:xfrm>
          <a:prstGeom prst="rect">
            <a:avLst/>
          </a:prstGeom>
        </p:spPr>
      </p:pic>
      <p:pic>
        <p:nvPicPr>
          <p:cNvPr id="9" name="IDDSI Flow Test - Level 3">
            <a:hlinkClick r:id="" action="ppaction://media"/>
            <a:extLst>
              <a:ext uri="{FF2B5EF4-FFF2-40B4-BE49-F238E27FC236}">
                <a16:creationId xmlns:a16="http://schemas.microsoft.com/office/drawing/2014/main" id="{B20ADBE3-FB8A-4C61-AFFB-BFD2FF2F97D7}"/>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23528" y="1484784"/>
            <a:ext cx="5468100" cy="3075806"/>
          </a:xfrm>
          <a:prstGeom prst="rect">
            <a:avLst/>
          </a:prstGeom>
        </p:spPr>
      </p:pic>
      <p:sp>
        <p:nvSpPr>
          <p:cNvPr id="11" name="TextBox 10">
            <a:extLst>
              <a:ext uri="{FF2B5EF4-FFF2-40B4-BE49-F238E27FC236}">
                <a16:creationId xmlns:a16="http://schemas.microsoft.com/office/drawing/2014/main" id="{A83FEEC7-A8C2-43E6-9BD5-7A30D32F6674}"/>
              </a:ext>
            </a:extLst>
          </p:cNvPr>
          <p:cNvSpPr txBox="1"/>
          <p:nvPr/>
        </p:nvSpPr>
        <p:spPr>
          <a:xfrm>
            <a:off x="467544" y="4560590"/>
            <a:ext cx="5616624" cy="1477328"/>
          </a:xfrm>
          <a:prstGeom prst="rect">
            <a:avLst/>
          </a:prstGeom>
          <a:noFill/>
        </p:spPr>
        <p:txBody>
          <a:bodyPr wrap="square" rtlCol="0">
            <a:spAutoFit/>
          </a:bodyPr>
          <a:lstStyle/>
          <a:p>
            <a:r>
              <a:rPr lang="en-CA" dirty="0"/>
              <a:t>The thickness level of the liquid is defined by the amount of fluid remaining in the 10 ml syringe after 10 seconds. Note that the dimensions of the syringe are important – please ensure that the length from the zero line to the 10 mL line on the syringe measures 61.5mm.</a:t>
            </a:r>
          </a:p>
        </p:txBody>
      </p:sp>
    </p:spTree>
    <p:extLst>
      <p:ext uri="{BB962C8B-B14F-4D97-AF65-F5344CB8AC3E}">
        <p14:creationId xmlns:p14="http://schemas.microsoft.com/office/powerpoint/2010/main" val="348314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4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EE1633-0D08-4887-82D4-C5DFBA6F7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0410"/>
            <a:ext cx="5220072" cy="846222"/>
          </a:xfrm>
          <a:prstGeom prst="rect">
            <a:avLst/>
          </a:prstGeom>
        </p:spPr>
      </p:pic>
      <p:pic>
        <p:nvPicPr>
          <p:cNvPr id="8" name="Picture 7">
            <a:extLst>
              <a:ext uri="{FF2B5EF4-FFF2-40B4-BE49-F238E27FC236}">
                <a16:creationId xmlns:a16="http://schemas.microsoft.com/office/drawing/2014/main" id="{736D7804-18BD-4787-B3C2-F758A7821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60648"/>
            <a:ext cx="5403663" cy="875984"/>
          </a:xfrm>
          <a:prstGeom prst="rect">
            <a:avLst/>
          </a:prstGeom>
        </p:spPr>
      </p:pic>
      <p:pic>
        <p:nvPicPr>
          <p:cNvPr id="9" name="Picture 8">
            <a:extLst>
              <a:ext uri="{FF2B5EF4-FFF2-40B4-BE49-F238E27FC236}">
                <a16:creationId xmlns:a16="http://schemas.microsoft.com/office/drawing/2014/main" id="{49E0B4E6-80B8-49D5-BBA6-B7EF5B443357}"/>
              </a:ext>
            </a:extLst>
          </p:cNvPr>
          <p:cNvPicPr>
            <a:picLocks noChangeAspect="1"/>
          </p:cNvPicPr>
          <p:nvPr/>
        </p:nvPicPr>
        <p:blipFill rotWithShape="1">
          <a:blip r:embed="rId4"/>
          <a:srcRect l="14254" t="48870"/>
          <a:stretch/>
        </p:blipFill>
        <p:spPr>
          <a:xfrm>
            <a:off x="0" y="1700808"/>
            <a:ext cx="9016651" cy="4032448"/>
          </a:xfrm>
          <a:prstGeom prst="rect">
            <a:avLst/>
          </a:prstGeom>
        </p:spPr>
      </p:pic>
    </p:spTree>
    <p:extLst>
      <p:ext uri="{BB962C8B-B14F-4D97-AF65-F5344CB8AC3E}">
        <p14:creationId xmlns:p14="http://schemas.microsoft.com/office/powerpoint/2010/main" val="196503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fontScale="85000" lnSpcReduction="20000"/>
          </a:bodyPr>
          <a:lstStyle/>
          <a:p>
            <a:pPr marL="0" indent="0">
              <a:buNone/>
            </a:pPr>
            <a:r>
              <a:rPr lang="en-GB" b="1" dirty="0"/>
              <a:t>Soft and moist </a:t>
            </a:r>
            <a:r>
              <a:rPr lang="en-GB" dirty="0"/>
              <a:t>with no separate liquid. Small particle size of 4mm for adults, which is the measurement between the prongs of a typical fork. Minimal chewing is required. Lumps can be mashed with tongue. You can check this by pressing a fork into it. The food can be easily mashed with just a little pressure from the fork. </a:t>
            </a:r>
            <a:br>
              <a:rPr lang="en-GB" dirty="0"/>
            </a:br>
            <a:r>
              <a:rPr lang="en-GB" dirty="0"/>
              <a:t>You should be able to scoop it </a:t>
            </a:r>
            <a:br>
              <a:rPr lang="en-GB" dirty="0"/>
            </a:br>
            <a:r>
              <a:rPr lang="en-GB" dirty="0"/>
              <a:t>up with a fork with no liquid </a:t>
            </a:r>
            <a:br>
              <a:rPr lang="en-GB" dirty="0"/>
            </a:br>
            <a:r>
              <a:rPr lang="en-GB" dirty="0"/>
              <a:t>dripping through and no crumbles</a:t>
            </a:r>
            <a:br>
              <a:rPr lang="en-GB" dirty="0"/>
            </a:br>
            <a:r>
              <a:rPr lang="en-GB" dirty="0"/>
              <a:t> falling off the fork. </a:t>
            </a:r>
            <a:br>
              <a:rPr lang="en-GB" dirty="0"/>
            </a:br>
            <a:r>
              <a:rPr lang="en-GB" dirty="0"/>
              <a:t>The particles of food presented </a:t>
            </a:r>
            <a:br>
              <a:rPr lang="en-GB" dirty="0"/>
            </a:br>
            <a:r>
              <a:rPr lang="en-GB" dirty="0"/>
              <a:t>at Level 5 – Minced &amp; Moist, </a:t>
            </a:r>
            <a:br>
              <a:rPr lang="en-GB" dirty="0"/>
            </a:br>
            <a:r>
              <a:rPr lang="en-GB" dirty="0"/>
              <a:t>should measure 4mm for adults</a:t>
            </a:r>
            <a:br>
              <a:rPr lang="en-GB" dirty="0"/>
            </a:br>
            <a:r>
              <a:rPr lang="en-GB" dirty="0"/>
              <a:t> and 2mm for children. </a:t>
            </a:r>
            <a:br>
              <a:rPr lang="en-GB" dirty="0"/>
            </a:br>
            <a:endParaRPr lang="en-GB" dirty="0"/>
          </a:p>
        </p:txBody>
      </p:sp>
      <p:sp>
        <p:nvSpPr>
          <p:cNvPr id="6" name="Right Triangle 5"/>
          <p:cNvSpPr/>
          <p:nvPr/>
        </p:nvSpPr>
        <p:spPr>
          <a:xfrm>
            <a:off x="2467645" y="404326"/>
            <a:ext cx="576064" cy="994239"/>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A774E4C-000B-4415-BDF5-852246312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19" y="160281"/>
            <a:ext cx="9144000" cy="1482328"/>
          </a:xfrm>
          <a:prstGeom prst="rect">
            <a:avLst/>
          </a:prstGeom>
        </p:spPr>
      </p:pic>
      <p:grpSp>
        <p:nvGrpSpPr>
          <p:cNvPr id="9" name="Group 8">
            <a:extLst>
              <a:ext uri="{FF2B5EF4-FFF2-40B4-BE49-F238E27FC236}">
                <a16:creationId xmlns:a16="http://schemas.microsoft.com/office/drawing/2014/main" id="{D6E7A45A-DC49-4874-B8D3-7B95727651E6}"/>
              </a:ext>
            </a:extLst>
          </p:cNvPr>
          <p:cNvGrpSpPr/>
          <p:nvPr/>
        </p:nvGrpSpPr>
        <p:grpSpPr>
          <a:xfrm>
            <a:off x="5724128" y="3789040"/>
            <a:ext cx="2609215" cy="2084705"/>
            <a:chOff x="0" y="0"/>
            <a:chExt cx="2609215" cy="2084705"/>
          </a:xfrm>
        </p:grpSpPr>
        <p:pic>
          <p:nvPicPr>
            <p:cNvPr id="10" name="Picture 9">
              <a:extLst>
                <a:ext uri="{FF2B5EF4-FFF2-40B4-BE49-F238E27FC236}">
                  <a16:creationId xmlns:a16="http://schemas.microsoft.com/office/drawing/2014/main" id="{17B266C8-7746-4078-83B8-ED7FBB499B6B}"/>
                </a:ext>
              </a:extLst>
            </p:cNvPr>
            <p:cNvPicPr>
              <a:picLocks/>
            </p:cNvPicPr>
            <p:nvPr/>
          </p:nvPicPr>
          <p:blipFill>
            <a:blip r:embed="rId3">
              <a:extLst>
                <a:ext uri="{28A0092B-C50C-407E-A947-70E740481C1C}">
                  <a14:useLocalDpi xmlns:a14="http://schemas.microsoft.com/office/drawing/2010/main"/>
                </a:ext>
              </a:extLst>
            </a:blip>
            <a:stretch>
              <a:fillRect/>
            </a:stretch>
          </p:blipFill>
          <p:spPr>
            <a:xfrm>
              <a:off x="0" y="0"/>
              <a:ext cx="1148715" cy="2084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E41BDA10-09A9-4DA1-A1D2-3420EF4C879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30655" y="1270"/>
              <a:ext cx="1167130" cy="2059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ma14="http://schemas.microsoft.com/office/mac/drawingml/2011/main" xmlns=""/>
              </a:ext>
            </a:extLst>
          </p:spPr>
        </p:pic>
        <p:sp>
          <p:nvSpPr>
            <p:cNvPr id="12" name="Text Box 74">
              <a:extLst>
                <a:ext uri="{FF2B5EF4-FFF2-40B4-BE49-F238E27FC236}">
                  <a16:creationId xmlns:a16="http://schemas.microsoft.com/office/drawing/2014/main" id="{FA0C1D17-0380-4D04-9919-1FD3288A069B}"/>
                </a:ext>
              </a:extLst>
            </p:cNvPr>
            <p:cNvSpPr txBox="1"/>
            <p:nvPr/>
          </p:nvSpPr>
          <p:spPr>
            <a:xfrm>
              <a:off x="2189480" y="29845"/>
              <a:ext cx="419735" cy="41021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000"/>
                </a:spcAft>
              </a:pPr>
              <a:r>
                <a:rPr lang="en-US" sz="2000" dirty="0">
                  <a:solidFill>
                    <a:srgbClr val="FF0000"/>
                  </a:solidFill>
                  <a:effectLst/>
                  <a:latin typeface="Wingdings"/>
                  <a:ea typeface="Wingdings"/>
                  <a:cs typeface="Wingdings"/>
                  <a:sym typeface="Wingdings"/>
                </a:rPr>
                <a:t></a:t>
              </a:r>
              <a:endParaRPr lang="en-AU" sz="1200" dirty="0">
                <a:effectLst/>
                <a:ea typeface="ＭＳ 明朝"/>
                <a:cs typeface="Times New Roman"/>
              </a:endParaRPr>
            </a:p>
            <a:p>
              <a:pPr>
                <a:spcAft>
                  <a:spcPts val="1000"/>
                </a:spcAft>
              </a:pPr>
              <a:r>
                <a:rPr lang="en-US" sz="1200" dirty="0">
                  <a:effectLst/>
                  <a:ea typeface="ＭＳ 明朝"/>
                  <a:cs typeface="Times New Roman"/>
                </a:rPr>
                <a:t> </a:t>
              </a:r>
              <a:endParaRPr lang="en-AU" sz="1200" dirty="0">
                <a:effectLst/>
                <a:ea typeface="ＭＳ 明朝"/>
                <a:cs typeface="Times New Roman"/>
              </a:endParaRPr>
            </a:p>
          </p:txBody>
        </p:sp>
        <p:cxnSp>
          <p:nvCxnSpPr>
            <p:cNvPr id="13" name="Straight Arrow Connector 12">
              <a:extLst>
                <a:ext uri="{FF2B5EF4-FFF2-40B4-BE49-F238E27FC236}">
                  <a16:creationId xmlns:a16="http://schemas.microsoft.com/office/drawing/2014/main" id="{69878E25-0CE7-4254-8FCB-D923BA593572}"/>
                </a:ext>
              </a:extLst>
            </p:cNvPr>
            <p:cNvCxnSpPr/>
            <p:nvPr/>
          </p:nvCxnSpPr>
          <p:spPr>
            <a:xfrm>
              <a:off x="1654175" y="643255"/>
              <a:ext cx="751840" cy="20320"/>
            </a:xfrm>
            <a:prstGeom prst="straightConnector1">
              <a:avLst/>
            </a:prstGeom>
            <a:ln w="127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 Box 38">
              <a:extLst>
                <a:ext uri="{FF2B5EF4-FFF2-40B4-BE49-F238E27FC236}">
                  <a16:creationId xmlns:a16="http://schemas.microsoft.com/office/drawing/2014/main" id="{5E4F7DF1-7456-4F10-B6A8-D3004D1064E6}"/>
                </a:ext>
              </a:extLst>
            </p:cNvPr>
            <p:cNvSpPr txBox="1">
              <a:spLocks noChangeArrowheads="1"/>
            </p:cNvSpPr>
            <p:nvPr/>
          </p:nvSpPr>
          <p:spPr bwMode="auto">
            <a:xfrm>
              <a:off x="695325" y="58737"/>
              <a:ext cx="45910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spcAft>
                  <a:spcPts val="1000"/>
                </a:spcAft>
              </a:pPr>
              <a:r>
                <a:rPr lang="en-US" sz="2000" dirty="0">
                  <a:solidFill>
                    <a:srgbClr val="92D050"/>
                  </a:solidFill>
                  <a:effectLst/>
                  <a:latin typeface="Wingdings"/>
                  <a:ea typeface="Wingdings"/>
                  <a:cs typeface="Wingdings"/>
                  <a:sym typeface="Wingdings"/>
                </a:rPr>
                <a:t></a:t>
              </a:r>
              <a:endParaRPr lang="en-AU" sz="1200" dirty="0">
                <a:effectLst/>
                <a:latin typeface="Cambria"/>
                <a:ea typeface="ＭＳ 明朝"/>
                <a:cs typeface="Times New Roman"/>
              </a:endParaRPr>
            </a:p>
          </p:txBody>
        </p:sp>
      </p:grpSp>
    </p:spTree>
    <p:extLst>
      <p:ext uri="{BB962C8B-B14F-4D97-AF65-F5344CB8AC3E}">
        <p14:creationId xmlns:p14="http://schemas.microsoft.com/office/powerpoint/2010/main" val="305312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848</TotalTime>
  <Words>381</Words>
  <Application>Microsoft Office PowerPoint</Application>
  <PresentationFormat>On-screen Show (4:3)</PresentationFormat>
  <Paragraphs>25</Paragraphs>
  <Slides>13</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明朝</vt:lpstr>
      <vt:lpstr>Arial</vt:lpstr>
      <vt:lpstr>Calibri</vt:lpstr>
      <vt:lpstr>Cambria</vt:lpstr>
      <vt:lpstr>Times New Roman</vt:lpstr>
      <vt:lpstr>Wingdings</vt:lpstr>
      <vt:lpstr>Office Theme</vt:lpstr>
      <vt:lpstr>International Dysphagia Diet Standardisation Initiative (IDDSI) UK Training slides  </vt:lpstr>
      <vt:lpstr>What is IDDSI?</vt:lpstr>
      <vt:lpstr>UK  Professional Adoption</vt:lpstr>
      <vt:lpstr>Overview of IDDSI approved triangle matching the previous UK consistency framework onto the IDDSI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lpstr>IDDSI Apps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Dysphagia Diet Standardisation Initiative (IDDSI) Pilot Implementation Leighton Hospital</dc:title>
  <dc:creator>Martyn Boaden</dc:creator>
  <cp:lastModifiedBy>Joanna Instone</cp:lastModifiedBy>
  <cp:revision>91</cp:revision>
  <dcterms:created xsi:type="dcterms:W3CDTF">2017-01-13T13:22:54Z</dcterms:created>
  <dcterms:modified xsi:type="dcterms:W3CDTF">2018-02-26T14:18:34Z</dcterms:modified>
</cp:coreProperties>
</file>