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Default Extension="emf" ContentType="image/x-emf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28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Default Extension="vml" ContentType="application/vnd.openxmlformats-officedocument.vmlDrawing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.xml" ContentType="application/vnd.openxmlformats-officedocument.presentationml.slideLayout+xml"/>
  <Default Extension="docx" ContentType="application/vnd.openxmlformats-officedocument.wordprocessingml.document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theme/theme5.xml" ContentType="application/vnd.openxmlformats-officedocument.them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0.xml" ContentType="application/vnd.openxmlformats-officedocument.presentationml.slideLayout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51" r:id="rId1"/>
    <p:sldMasterId id="2147483652" r:id="rId2"/>
    <p:sldMasterId id="2147483675" r:id="rId3"/>
  </p:sldMasterIdLst>
  <p:notesMasterIdLst>
    <p:notesMasterId r:id="rId12"/>
  </p:notesMasterIdLst>
  <p:handoutMasterIdLst>
    <p:handoutMasterId r:id="rId13"/>
  </p:handoutMasterIdLst>
  <p:sldIdLst>
    <p:sldId id="256" r:id="rId4"/>
    <p:sldId id="258" r:id="rId5"/>
    <p:sldId id="259" r:id="rId6"/>
    <p:sldId id="260" r:id="rId7"/>
    <p:sldId id="261" r:id="rId8"/>
    <p:sldId id="262" r:id="rId9"/>
    <p:sldId id="264" r:id="rId10"/>
    <p:sldId id="263" r:id="rId11"/>
  </p:sldIdLst>
  <p:sldSz cx="9144000" cy="6858000" type="overhead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  <p:ext uri="{FD5EFAAD-0ECE-453E-9831-46B23BE46B34}">
      <p15:chartTrackingRefBased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8088" autoAdjust="0"/>
    <p:restoredTop sz="94693" autoAdjust="0"/>
  </p:normalViewPr>
  <p:slideViewPr>
    <p:cSldViewPr>
      <p:cViewPr>
        <p:scale>
          <a:sx n="118" d="100"/>
          <a:sy n="118" d="100"/>
        </p:scale>
        <p:origin x="-38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E1F041A-3117-4700-AB14-9F28397776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99361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416ABC-108C-4D8B-82B2-03BE3D152F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83813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eg"/><Relationship Id="rId3" Type="http://schemas.openxmlformats.org/officeDocument/2006/relationships/image" Target="../media/image2.emf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74527-03B6-44B0-ABCC-4F5B5E5530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2776-C7C0-4A7E-AB7C-B90F0732A5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1861B-2163-429E-BC5A-69D31ED03E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6D4A7-51B7-4A46-A8A7-8BA486CCF4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2D2AD-6FA1-464C-8E86-81C59E06FA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BC840-A694-4688-9533-8E8945EAA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93944-B534-42B4-8DE9-02A2F69BCE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45B47-D6C3-41FA-B013-A36C34B32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5B2C3-913F-4486-91A4-364AD95DEB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7D3B7-A1B8-4EBE-B71A-933D11C86B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F8269-AD5B-4FC8-A2F1-1D2D27E6EE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F5A26-A0B8-4746-A10F-5E5BA087F7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68953-01B7-4157-AE51-8AA7298560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654AB-87CC-400F-A1E0-3A5B70F996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D82DB-5FE7-487A-AA0C-17D2744E4A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236377"/>
            <a:ext cx="9144000" cy="26216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925" y="2130128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635" y="3744152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 descr="BDA Logo - RGB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424835" y="427583"/>
            <a:ext cx="3209788" cy="6280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2137" y="4647633"/>
            <a:ext cx="2059481" cy="1876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122977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354F5A26-A0B8-4746-A10F-5E5BA087F77E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174156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339D1E62-7966-4E32-BD1A-C09D67E1DBD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513474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EF1BA318-BB31-496A-977B-6BDB1088039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376163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5CC20C6D-E396-46A0-8F16-22579025F56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66440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55D9DB44-E44F-4831-ADAB-E46FC3D7A95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64602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DB0C4205-ADA9-4E2A-882B-08F0F5C95A9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0022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D1E62-7966-4E32-BD1A-C09D67E1DB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F111EA51-8112-410E-A3E6-C17FC44A6B0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7562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564E168A-B3C7-438A-8BF4-623E9ABBD4F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95083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E7CF2776-C7C0-4A7E-AB7C-B90F0732A54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52444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fld id="{3821861B-2163-429E-BC5A-69D31ED03E7F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35028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BA318-BB31-496A-977B-6BDB108803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20C6D-E396-46A0-8F16-22579025F5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9DB44-E44F-4831-ADAB-E46FC3D7A9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C4205-ADA9-4E2A-882B-08F0F5C95A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1EA51-8112-410E-A3E6-C17FC44A6B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E168A-B3C7-438A-8BF4-623E9ABBD4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2.emf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rgbClr val="99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ABBB3279-344B-49F9-BE23-2915F4D097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5857875"/>
            <a:ext cx="9144000" cy="1000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32" name="Picture 8" descr="BDA Logo full col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143375" y="5929313"/>
            <a:ext cx="785813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AC85C895-A673-4220-B919-974FAC7320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8489" y="5688654"/>
            <a:ext cx="991041" cy="90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4801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 sz="2800" dirty="0">
              <a:latin typeface="+mj-lt"/>
            </a:endParaRPr>
          </a:p>
          <a:p>
            <a:pPr eaLnBrk="1" hangingPunct="1"/>
            <a:r>
              <a:rPr lang="en-GB" altLang="en-US" sz="2800" dirty="0">
                <a:latin typeface="+mj-lt"/>
              </a:rPr>
              <a:t>14 November 2018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72E1A25-C551-412E-B083-DC906E2FB7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b="1" dirty="0">
                <a:latin typeface="+mj-lt"/>
              </a:rPr>
              <a:t>BDA London Branch AGM</a:t>
            </a:r>
            <a:endParaRPr lang="en-GB" b="1" i="1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5DF7EDF-47BD-4EAB-9494-2D9FCA94C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8D2AA21-0038-459E-B1B2-73E0079D1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Your committee </a:t>
            </a:r>
            <a:r>
              <a:rPr lang="en-GB" dirty="0" smtClean="0">
                <a:latin typeface="+mj-lt"/>
              </a:rPr>
              <a:t>members </a:t>
            </a:r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Events</a:t>
            </a:r>
          </a:p>
          <a:p>
            <a:r>
              <a:rPr lang="en-GB" dirty="0">
                <a:latin typeface="+mj-lt"/>
              </a:rPr>
              <a:t>Finance update</a:t>
            </a:r>
          </a:p>
          <a:p>
            <a:r>
              <a:rPr lang="en-GB" dirty="0">
                <a:latin typeface="+mj-lt"/>
              </a:rPr>
              <a:t>Media update</a:t>
            </a:r>
          </a:p>
          <a:p>
            <a:r>
              <a:rPr lang="en-GB" dirty="0" smtClean="0">
                <a:latin typeface="+mj-lt"/>
              </a:rPr>
              <a:t>What’s </a:t>
            </a:r>
            <a:r>
              <a:rPr lang="en-GB" dirty="0">
                <a:latin typeface="+mj-lt"/>
              </a:rPr>
              <a:t>next…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85795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C80635D-D714-4C28-9358-40C7AE1A9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Your committee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EC40BFA-C93C-482A-BFB4-0043DD64D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712968" cy="5112568"/>
          </a:xfrm>
        </p:spPr>
        <p:txBody>
          <a:bodyPr/>
          <a:lstStyle/>
          <a:p>
            <a:r>
              <a:rPr lang="en-GB" sz="2800" b="1" dirty="0">
                <a:latin typeface="+mj-lt"/>
              </a:rPr>
              <a:t>Chair</a:t>
            </a:r>
            <a:r>
              <a:rPr lang="en-GB" sz="2800" dirty="0">
                <a:latin typeface="+mj-lt"/>
              </a:rPr>
              <a:t>: Gemma </a:t>
            </a:r>
            <a:r>
              <a:rPr lang="en-GB" sz="2800" dirty="0" smtClean="0">
                <a:latin typeface="+mj-lt"/>
              </a:rPr>
              <a:t>Stott </a:t>
            </a:r>
            <a:r>
              <a:rPr lang="en-GB" sz="2000" dirty="0" smtClean="0">
                <a:latin typeface="+mj-lt"/>
              </a:rPr>
              <a:t>(since July 2016)</a:t>
            </a:r>
            <a:endParaRPr lang="en-GB" sz="2000" dirty="0">
              <a:latin typeface="+mj-lt"/>
            </a:endParaRPr>
          </a:p>
          <a:p>
            <a:r>
              <a:rPr lang="en-GB" sz="2800" b="1" dirty="0">
                <a:latin typeface="+mj-lt"/>
              </a:rPr>
              <a:t>Treasurer</a:t>
            </a:r>
            <a:r>
              <a:rPr lang="en-GB" sz="2800" dirty="0">
                <a:latin typeface="+mj-lt"/>
              </a:rPr>
              <a:t>: Alexis </a:t>
            </a:r>
            <a:r>
              <a:rPr lang="en-GB" sz="2800" dirty="0" smtClean="0">
                <a:latin typeface="+mj-lt"/>
              </a:rPr>
              <a:t>Prince </a:t>
            </a:r>
            <a:r>
              <a:rPr lang="en-GB" sz="2000" dirty="0" smtClean="0">
                <a:latin typeface="+mj-lt"/>
              </a:rPr>
              <a:t>(Since March 2017)</a:t>
            </a:r>
            <a:endParaRPr lang="en-GB" sz="2000" dirty="0">
              <a:latin typeface="+mj-lt"/>
            </a:endParaRPr>
          </a:p>
          <a:p>
            <a:r>
              <a:rPr lang="en-GB" sz="2800" b="1" dirty="0">
                <a:latin typeface="+mj-lt"/>
              </a:rPr>
              <a:t>Public relations officer</a:t>
            </a:r>
            <a:r>
              <a:rPr lang="en-GB" sz="2800" dirty="0">
                <a:latin typeface="+mj-lt"/>
              </a:rPr>
              <a:t>: Jennie </a:t>
            </a:r>
            <a:r>
              <a:rPr lang="en-GB" sz="2800" dirty="0" err="1" smtClean="0">
                <a:latin typeface="+mj-lt"/>
              </a:rPr>
              <a:t>Crossan</a:t>
            </a:r>
            <a:r>
              <a:rPr lang="en-GB" sz="2800" dirty="0" smtClean="0"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(March 2017)</a:t>
            </a:r>
            <a:endParaRPr lang="en-GB" sz="2000" dirty="0">
              <a:latin typeface="+mj-lt"/>
            </a:endParaRPr>
          </a:p>
          <a:p>
            <a:r>
              <a:rPr lang="en-GB" sz="2800" b="1" dirty="0">
                <a:latin typeface="+mj-lt"/>
              </a:rPr>
              <a:t>Website coordinator</a:t>
            </a:r>
            <a:r>
              <a:rPr lang="en-GB" sz="2800" dirty="0">
                <a:latin typeface="+mj-lt"/>
              </a:rPr>
              <a:t>: </a:t>
            </a:r>
            <a:r>
              <a:rPr lang="en-GB" sz="2800" dirty="0" err="1">
                <a:latin typeface="+mj-lt"/>
              </a:rPr>
              <a:t>Síle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smtClean="0">
                <a:latin typeface="+mj-lt"/>
              </a:rPr>
              <a:t>Dunbar</a:t>
            </a:r>
            <a:r>
              <a:rPr lang="en-GB" sz="2000" dirty="0" smtClean="0">
                <a:latin typeface="+mj-lt"/>
              </a:rPr>
              <a:t> (March 2017)</a:t>
            </a:r>
            <a:endParaRPr lang="en-GB" sz="2000" dirty="0">
              <a:latin typeface="+mj-lt"/>
            </a:endParaRPr>
          </a:p>
          <a:p>
            <a:r>
              <a:rPr lang="en-GB" sz="2800" b="1" dirty="0">
                <a:latin typeface="+mj-lt"/>
              </a:rPr>
              <a:t>Interim events coordinator</a:t>
            </a:r>
            <a:r>
              <a:rPr lang="en-GB" sz="2800" dirty="0">
                <a:latin typeface="+mj-lt"/>
              </a:rPr>
              <a:t>: Lucinda </a:t>
            </a:r>
            <a:r>
              <a:rPr lang="en-GB" sz="2800" dirty="0" smtClean="0">
                <a:latin typeface="+mj-lt"/>
              </a:rPr>
              <a:t>Rose, previous King’s student rep </a:t>
            </a:r>
            <a:r>
              <a:rPr lang="en-GB" sz="2000" dirty="0" smtClean="0">
                <a:latin typeface="+mj-lt"/>
              </a:rPr>
              <a:t>(elections soon)</a:t>
            </a:r>
            <a:endParaRPr lang="en-GB" sz="2000" b="1" dirty="0">
              <a:solidFill>
                <a:srgbClr val="FF0000"/>
              </a:solidFill>
              <a:latin typeface="+mj-lt"/>
            </a:endParaRPr>
          </a:p>
          <a:p>
            <a:r>
              <a:rPr lang="en-GB" sz="2800" b="1" dirty="0">
                <a:latin typeface="+mj-lt"/>
              </a:rPr>
              <a:t>Secretary</a:t>
            </a:r>
            <a:r>
              <a:rPr lang="en-GB" sz="2800" dirty="0">
                <a:latin typeface="+mj-lt"/>
              </a:rPr>
              <a:t>: </a:t>
            </a:r>
            <a:r>
              <a:rPr lang="en-GB" sz="2800" dirty="0" err="1">
                <a:latin typeface="+mj-lt"/>
              </a:rPr>
              <a:t>Izzy</a:t>
            </a:r>
            <a:r>
              <a:rPr lang="en-GB" sz="2800" dirty="0">
                <a:latin typeface="+mj-lt"/>
              </a:rPr>
              <a:t> </a:t>
            </a:r>
            <a:r>
              <a:rPr lang="en-GB" sz="2800" dirty="0" err="1" smtClean="0">
                <a:latin typeface="+mj-lt"/>
              </a:rPr>
              <a:t>Bandurek</a:t>
            </a:r>
            <a:r>
              <a:rPr lang="en-GB" sz="2800" dirty="0" smtClean="0">
                <a:latin typeface="+mj-lt"/>
              </a:rPr>
              <a:t> </a:t>
            </a:r>
            <a:r>
              <a:rPr lang="en-GB" sz="2000" dirty="0" smtClean="0">
                <a:latin typeface="+mj-lt"/>
              </a:rPr>
              <a:t>(Since March 2018)</a:t>
            </a:r>
            <a:endParaRPr lang="en-GB" sz="2000" dirty="0">
              <a:latin typeface="+mj-lt"/>
            </a:endParaRPr>
          </a:p>
          <a:p>
            <a:r>
              <a:rPr lang="en-GB" sz="2800" b="1" dirty="0">
                <a:latin typeface="+mj-lt"/>
              </a:rPr>
              <a:t>Student reps</a:t>
            </a:r>
            <a:r>
              <a:rPr lang="en-GB" sz="2800" dirty="0">
                <a:latin typeface="+mj-lt"/>
              </a:rPr>
              <a:t>: Toby Trundle (London Met) </a:t>
            </a:r>
            <a:r>
              <a:rPr lang="en-GB" sz="2000" dirty="0" smtClean="0">
                <a:latin typeface="+mj-lt"/>
              </a:rPr>
              <a:t>(June 2017) </a:t>
            </a:r>
            <a:r>
              <a:rPr lang="en-GB" sz="2800" dirty="0" smtClean="0">
                <a:latin typeface="+mj-lt"/>
              </a:rPr>
              <a:t> </a:t>
            </a:r>
            <a:r>
              <a:rPr lang="en-GB" sz="2800" dirty="0">
                <a:latin typeface="+mj-lt"/>
              </a:rPr>
              <a:t>Rebecca Hastings (King’s College London</a:t>
            </a:r>
            <a:r>
              <a:rPr lang="en-GB" sz="2800" dirty="0" smtClean="0">
                <a:latin typeface="+mj-lt"/>
              </a:rPr>
              <a:t>) </a:t>
            </a:r>
            <a:r>
              <a:rPr lang="en-GB" sz="2000" dirty="0" smtClean="0">
                <a:latin typeface="+mj-lt"/>
              </a:rPr>
              <a:t>(March 2018)</a:t>
            </a:r>
          </a:p>
          <a:p>
            <a:pPr marL="0" indent="0">
              <a:buNone/>
            </a:pPr>
            <a:endParaRPr lang="en-GB" sz="1000" dirty="0">
              <a:latin typeface="+mj-lt"/>
            </a:endParaRPr>
          </a:p>
          <a:p>
            <a:pPr marL="0" indent="0" algn="ctr">
              <a:buNone/>
            </a:pPr>
            <a:r>
              <a:rPr lang="en-GB" sz="2800" b="1" dirty="0" smtClean="0">
                <a:latin typeface="+mj-lt"/>
              </a:rPr>
              <a:t>~2000 members </a:t>
            </a:r>
            <a:endParaRPr lang="en-GB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103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C247FB9-7058-45BC-BAFD-2A8EF10EF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j-lt"/>
              </a:rPr>
              <a:t>Events </a:t>
            </a:r>
            <a:endParaRPr lang="en-GB" b="1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2BF0685-D0E9-49AF-9ECF-192711F8A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781128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>
                <a:latin typeface="+mj-lt"/>
              </a:rPr>
              <a:t>2017</a:t>
            </a:r>
          </a:p>
          <a:p>
            <a:pPr lvl="1"/>
            <a:r>
              <a:rPr lang="en-GB" sz="2100" b="1" dirty="0" smtClean="0">
                <a:latin typeface="+mj-lt"/>
              </a:rPr>
              <a:t>March</a:t>
            </a:r>
            <a:r>
              <a:rPr lang="en-GB" sz="2100" dirty="0" smtClean="0">
                <a:latin typeface="+mj-lt"/>
              </a:rPr>
              <a:t>: Dietetic outcomes for IBD and oncology (254 tickets sold) </a:t>
            </a:r>
          </a:p>
          <a:p>
            <a:pPr marL="457200" lvl="1" indent="0">
              <a:buNone/>
            </a:pPr>
            <a:endParaRPr lang="en-GB" sz="1100" dirty="0" smtClean="0">
              <a:latin typeface="+mj-lt"/>
            </a:endParaRPr>
          </a:p>
          <a:p>
            <a:pPr lvl="1"/>
            <a:r>
              <a:rPr lang="en-GB" sz="2100" b="1" dirty="0" smtClean="0">
                <a:latin typeface="+mj-lt"/>
              </a:rPr>
              <a:t>July</a:t>
            </a:r>
            <a:r>
              <a:rPr lang="en-GB" sz="2100" dirty="0" smtClean="0">
                <a:latin typeface="+mj-lt"/>
              </a:rPr>
              <a:t>: Public health update (96 tickets sold)</a:t>
            </a:r>
          </a:p>
          <a:p>
            <a:pPr marL="457200" lvl="1" indent="0">
              <a:buNone/>
            </a:pPr>
            <a:endParaRPr lang="en-GB" sz="1100" dirty="0" smtClean="0">
              <a:latin typeface="+mj-lt"/>
            </a:endParaRPr>
          </a:p>
          <a:p>
            <a:pPr lvl="1"/>
            <a:r>
              <a:rPr lang="en-GB" sz="2100" b="1" dirty="0" smtClean="0">
                <a:latin typeface="+mj-lt"/>
              </a:rPr>
              <a:t>November</a:t>
            </a:r>
            <a:r>
              <a:rPr lang="en-GB" sz="2100" dirty="0" smtClean="0">
                <a:latin typeface="+mj-lt"/>
              </a:rPr>
              <a:t>: Advancing dietetic practice </a:t>
            </a:r>
            <a:r>
              <a:rPr lang="en-GB" sz="2100" dirty="0" smtClean="0"/>
              <a:t>– </a:t>
            </a:r>
            <a:r>
              <a:rPr lang="en-GB" sz="2100" dirty="0" smtClean="0">
                <a:latin typeface="+mj-lt"/>
              </a:rPr>
              <a:t>Prescribing, innovation and leadership (151 tickets sold) </a:t>
            </a:r>
            <a:r>
              <a:rPr lang="en-GB" sz="2100" b="1" dirty="0" smtClean="0">
                <a:latin typeface="+mj-lt"/>
              </a:rPr>
              <a:t>+ end of year social </a:t>
            </a:r>
          </a:p>
          <a:p>
            <a:pPr marL="457200" lvl="1" indent="0">
              <a:buNone/>
            </a:pPr>
            <a:endParaRPr lang="en-GB" sz="2100" dirty="0">
              <a:latin typeface="+mj-lt"/>
            </a:endParaRPr>
          </a:p>
          <a:p>
            <a:r>
              <a:rPr lang="en-GB" b="1" dirty="0">
                <a:latin typeface="+mj-lt"/>
              </a:rPr>
              <a:t>2018</a:t>
            </a:r>
          </a:p>
          <a:p>
            <a:pPr lvl="1"/>
            <a:r>
              <a:rPr lang="en-GB" sz="2100" b="1" dirty="0">
                <a:latin typeface="+mj-lt"/>
              </a:rPr>
              <a:t>March</a:t>
            </a:r>
            <a:r>
              <a:rPr lang="en-GB" sz="2100" dirty="0">
                <a:latin typeface="+mj-lt"/>
              </a:rPr>
              <a:t>: Strategies for controlling type 1 and type 2 diabetes </a:t>
            </a:r>
            <a:r>
              <a:rPr lang="en-GB" sz="2100" dirty="0"/>
              <a:t>– </a:t>
            </a:r>
            <a:r>
              <a:rPr lang="en-GB" sz="2100" dirty="0">
                <a:latin typeface="+mj-lt"/>
              </a:rPr>
              <a:t>The latest evidence and clinical </a:t>
            </a:r>
            <a:r>
              <a:rPr lang="en-GB" sz="2100" dirty="0" smtClean="0">
                <a:latin typeface="+mj-lt"/>
              </a:rPr>
              <a:t>application (311 tickets sold)</a:t>
            </a:r>
          </a:p>
          <a:p>
            <a:pPr marL="457200" lvl="1" indent="0">
              <a:buNone/>
            </a:pPr>
            <a:endParaRPr lang="en-GB" sz="1100" dirty="0">
              <a:latin typeface="+mj-lt"/>
            </a:endParaRPr>
          </a:p>
          <a:p>
            <a:pPr lvl="1"/>
            <a:r>
              <a:rPr lang="en-GB" sz="2100" b="1" dirty="0">
                <a:latin typeface="+mj-lt"/>
              </a:rPr>
              <a:t>July</a:t>
            </a:r>
            <a:r>
              <a:rPr lang="en-GB" sz="2100" dirty="0">
                <a:latin typeface="+mj-lt"/>
              </a:rPr>
              <a:t>: Dietetic intervention and psychological therapy for bariatric </a:t>
            </a:r>
            <a:r>
              <a:rPr lang="en-GB" sz="2100" dirty="0" smtClean="0">
                <a:latin typeface="+mj-lt"/>
              </a:rPr>
              <a:t>patients (143 tickets sold) </a:t>
            </a:r>
            <a:r>
              <a:rPr lang="en-GB" sz="2100" b="1" dirty="0" smtClean="0">
                <a:latin typeface="+mj-lt"/>
              </a:rPr>
              <a:t>@LMU with refreshments and nibbles… </a:t>
            </a:r>
            <a:r>
              <a:rPr lang="en-GB" sz="2100" b="1" dirty="0" smtClean="0">
                <a:latin typeface="+mj-lt"/>
                <a:sym typeface="Wingdings" pitchFamily="2" charset="2"/>
              </a:rPr>
              <a:t></a:t>
            </a:r>
            <a:r>
              <a:rPr lang="en-GB" sz="2100" b="1" dirty="0" smtClean="0">
                <a:latin typeface="+mj-lt"/>
              </a:rPr>
              <a:t> </a:t>
            </a:r>
          </a:p>
          <a:p>
            <a:pPr marL="457200" lvl="1" indent="0">
              <a:buNone/>
            </a:pPr>
            <a:endParaRPr lang="en-GB" sz="1100" dirty="0">
              <a:latin typeface="+mj-lt"/>
            </a:endParaRPr>
          </a:p>
          <a:p>
            <a:pPr lvl="1"/>
            <a:r>
              <a:rPr lang="en-GB" sz="2100" b="1" dirty="0">
                <a:latin typeface="+mj-lt"/>
              </a:rPr>
              <a:t>November</a:t>
            </a:r>
            <a:r>
              <a:rPr lang="en-GB" sz="2100" dirty="0">
                <a:latin typeface="+mj-lt"/>
              </a:rPr>
              <a:t>: Diversity in dietetic careers – Freelancing and </a:t>
            </a:r>
            <a:r>
              <a:rPr lang="en-GB" sz="2100" dirty="0" smtClean="0">
                <a:latin typeface="+mj-lt"/>
              </a:rPr>
              <a:t>charity (149 tickets sold)</a:t>
            </a:r>
            <a:r>
              <a:rPr lang="en-GB" sz="2100" b="1" dirty="0"/>
              <a:t> </a:t>
            </a:r>
            <a:r>
              <a:rPr lang="en-GB" sz="2100" b="1" dirty="0">
                <a:latin typeface="+mj-lt"/>
              </a:rPr>
              <a:t>+ end of year social </a:t>
            </a:r>
          </a:p>
          <a:p>
            <a:pPr lvl="1"/>
            <a:endParaRPr lang="en-GB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3628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1C0E4FB-0D74-404F-96F7-AD56A1EBA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94122"/>
          </a:xfrm>
        </p:spPr>
        <p:txBody>
          <a:bodyPr/>
          <a:lstStyle/>
          <a:p>
            <a:r>
              <a:rPr lang="en-GB" b="1" dirty="0">
                <a:latin typeface="+mj-lt"/>
              </a:rPr>
              <a:t>Finance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A7DFE82-E4AB-4EF8-A511-65354ECC1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7859216" cy="5472608"/>
          </a:xfrm>
        </p:spPr>
        <p:txBody>
          <a:bodyPr/>
          <a:lstStyle/>
          <a:p>
            <a:r>
              <a:rPr lang="en-US" sz="2200" b="1" dirty="0"/>
              <a:t>2018-19 </a:t>
            </a:r>
            <a:r>
              <a:rPr lang="en-US" sz="2200" dirty="0" smtClean="0"/>
              <a:t>YTD </a:t>
            </a:r>
            <a:r>
              <a:rPr lang="en-US" sz="2200" dirty="0"/>
              <a:t>Balance as of end August 2018: </a:t>
            </a:r>
            <a:endParaRPr lang="en-US" sz="2200" dirty="0" smtClean="0"/>
          </a:p>
          <a:p>
            <a:pPr lvl="1"/>
            <a:r>
              <a:rPr lang="en-US" sz="2000" dirty="0" smtClean="0"/>
              <a:t>£6376.57</a:t>
            </a:r>
            <a:endParaRPr lang="en-GB" sz="2000" dirty="0"/>
          </a:p>
          <a:p>
            <a:r>
              <a:rPr lang="en-US" sz="2200" b="1" dirty="0"/>
              <a:t>September finance report</a:t>
            </a:r>
            <a:r>
              <a:rPr lang="en-US" sz="2200" b="1" dirty="0" smtClean="0"/>
              <a:t>:</a:t>
            </a:r>
          </a:p>
          <a:p>
            <a:endParaRPr lang="en-US" sz="1600" b="1" dirty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endParaRPr lang="en-GB" sz="1600" dirty="0"/>
          </a:p>
          <a:p>
            <a:endParaRPr lang="en-GB" sz="1600" dirty="0" smtClean="0">
              <a:solidFill>
                <a:srgbClr val="FF0000"/>
              </a:solidFill>
              <a:latin typeface="+mj-lt"/>
            </a:endParaRPr>
          </a:p>
          <a:p>
            <a:endParaRPr lang="en-US" sz="1600" b="1" dirty="0" smtClean="0"/>
          </a:p>
          <a:p>
            <a:endParaRPr lang="en-US" sz="1600" b="1" dirty="0"/>
          </a:p>
          <a:p>
            <a:r>
              <a:rPr lang="en-US" sz="2200" b="1" dirty="0" smtClean="0"/>
              <a:t>General </a:t>
            </a:r>
            <a:r>
              <a:rPr lang="en-US" sz="2200" b="1" dirty="0"/>
              <a:t>Update</a:t>
            </a:r>
            <a:endParaRPr lang="en-GB" sz="2200" dirty="0"/>
          </a:p>
          <a:p>
            <a:pPr lvl="1"/>
            <a:r>
              <a:rPr lang="en-US" sz="1800" dirty="0" smtClean="0"/>
              <a:t>Main </a:t>
            </a:r>
            <a:r>
              <a:rPr lang="en-US" sz="1800" dirty="0"/>
              <a:t>income now is through event sales. </a:t>
            </a:r>
            <a:endParaRPr lang="en-US" sz="1800" dirty="0" smtClean="0"/>
          </a:p>
          <a:p>
            <a:pPr lvl="1"/>
            <a:r>
              <a:rPr lang="en-US" sz="1800" dirty="0" smtClean="0"/>
              <a:t>10 paid events since 2015.</a:t>
            </a:r>
          </a:p>
          <a:p>
            <a:pPr lvl="1"/>
            <a:r>
              <a:rPr lang="en-US" sz="1800" dirty="0" smtClean="0"/>
              <a:t>Average </a:t>
            </a:r>
            <a:r>
              <a:rPr lang="en-US" sz="1800" dirty="0"/>
              <a:t>gross income per event is £787.25. </a:t>
            </a:r>
            <a:endParaRPr lang="en-US" sz="1800" dirty="0" smtClean="0"/>
          </a:p>
          <a:p>
            <a:pPr lvl="1"/>
            <a:r>
              <a:rPr lang="en-US" sz="1800" dirty="0" smtClean="0"/>
              <a:t>Largest expenditure </a:t>
            </a:r>
            <a:r>
              <a:rPr lang="en-US" sz="1800" dirty="0"/>
              <a:t>is through </a:t>
            </a:r>
            <a:r>
              <a:rPr lang="en-US" sz="1800" dirty="0" err="1"/>
              <a:t>eventbrite</a:t>
            </a:r>
            <a:r>
              <a:rPr lang="en-US" sz="1800" dirty="0"/>
              <a:t> </a:t>
            </a:r>
            <a:r>
              <a:rPr lang="en-US" sz="1800" dirty="0" smtClean="0"/>
              <a:t>charges, </a:t>
            </a:r>
            <a:r>
              <a:rPr lang="en-US" sz="1800" dirty="0"/>
              <a:t>followed by honoraria and expenses for event speakers.  </a:t>
            </a:r>
            <a:endParaRPr lang="en-GB" sz="1800" dirty="0"/>
          </a:p>
          <a:p>
            <a:pPr lvl="1"/>
            <a:r>
              <a:rPr lang="en-US" sz="1800" dirty="0" smtClean="0"/>
              <a:t>Branch is offering educational </a:t>
            </a:r>
            <a:r>
              <a:rPr lang="en-US" sz="1800" dirty="0"/>
              <a:t>grants </a:t>
            </a:r>
            <a:r>
              <a:rPr lang="en-US" sz="1800" dirty="0" smtClean="0"/>
              <a:t>and </a:t>
            </a:r>
            <a:r>
              <a:rPr lang="en-US" sz="1800" dirty="0"/>
              <a:t>awards to </a:t>
            </a:r>
            <a:r>
              <a:rPr lang="en-US" sz="1800" dirty="0" smtClean="0"/>
              <a:t>Members.</a:t>
            </a:r>
            <a:endParaRPr lang="en-GB" sz="1200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1434534"/>
              </p:ext>
            </p:extLst>
          </p:nvPr>
        </p:nvGraphicFramePr>
        <p:xfrm>
          <a:off x="827584" y="2492896"/>
          <a:ext cx="7734300" cy="1697038"/>
        </p:xfrm>
        <a:graphic>
          <a:graphicData uri="http://schemas.openxmlformats.org/presentationml/2006/ole">
            <p:oleObj spid="_x0000_s1041" name="Document" r:id="rId3" imgW="5410200" imgH="1181100" progId="Word.Document.12">
              <p:embed/>
            </p:oleObj>
          </a:graphicData>
        </a:graphic>
      </p:graphicFrame>
      <p:pic>
        <p:nvPicPr>
          <p:cNvPr id="6" name="Picture 5" descr="Screen Shot 2018-11-09 at 23.10.10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6896386" y="116632"/>
            <a:ext cx="2074874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781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40408BC-9AFA-4A20-935A-9834008B9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Media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9CE1FC9-9F1E-45B0-8F9E-9D157B32A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latin typeface="+mj-lt"/>
              </a:rPr>
              <a:t>Shortlisted for </a:t>
            </a:r>
            <a:r>
              <a:rPr lang="en-GB" sz="1800" b="1" dirty="0">
                <a:solidFill>
                  <a:srgbClr val="00B0F0"/>
                </a:solidFill>
                <a:latin typeface="+mj-lt"/>
              </a:rPr>
              <a:t>Branch Of The </a:t>
            </a:r>
            <a:r>
              <a:rPr lang="en-GB" sz="1800" b="1" dirty="0" smtClean="0">
                <a:solidFill>
                  <a:srgbClr val="00B0F0"/>
                </a:solidFill>
                <a:latin typeface="+mj-lt"/>
              </a:rPr>
              <a:t>Year</a:t>
            </a:r>
          </a:p>
          <a:p>
            <a:pPr marL="0" indent="0">
              <a:buNone/>
            </a:pPr>
            <a:endParaRPr lang="en-GB" sz="1800" b="1" dirty="0">
              <a:solidFill>
                <a:srgbClr val="00B0F0"/>
              </a:solidFill>
              <a:latin typeface="+mj-lt"/>
            </a:endParaRPr>
          </a:p>
          <a:p>
            <a:r>
              <a:rPr lang="en-GB" sz="1800" dirty="0">
                <a:latin typeface="+mj-lt"/>
              </a:rPr>
              <a:t>Media campaign </a:t>
            </a:r>
            <a:r>
              <a:rPr lang="en-GB" sz="1800" b="1" dirty="0">
                <a:solidFill>
                  <a:srgbClr val="00B0F0"/>
                </a:solidFill>
                <a:latin typeface="+mj-lt"/>
              </a:rPr>
              <a:t>#</a:t>
            </a:r>
            <a:r>
              <a:rPr lang="en-GB" sz="1800" b="1" dirty="0" err="1">
                <a:solidFill>
                  <a:srgbClr val="00B0F0"/>
                </a:solidFill>
                <a:latin typeface="+mj-lt"/>
              </a:rPr>
              <a:t>WhatDietitiansDo</a:t>
            </a:r>
            <a:r>
              <a:rPr lang="en-GB" sz="1800" b="1" dirty="0">
                <a:solidFill>
                  <a:srgbClr val="00B0F0"/>
                </a:solidFill>
                <a:latin typeface="+mj-lt"/>
              </a:rPr>
              <a:t> </a:t>
            </a:r>
            <a:endParaRPr lang="en-GB" sz="1800" b="1" dirty="0" smtClean="0">
              <a:solidFill>
                <a:srgbClr val="00B0F0"/>
              </a:solidFill>
              <a:latin typeface="+mj-lt"/>
            </a:endParaRPr>
          </a:p>
          <a:p>
            <a:pPr marL="0" indent="0">
              <a:buNone/>
            </a:pPr>
            <a:endParaRPr lang="en-GB" sz="1800" b="1" dirty="0">
              <a:solidFill>
                <a:srgbClr val="00B0F0"/>
              </a:solidFill>
              <a:latin typeface="+mj-lt"/>
            </a:endParaRPr>
          </a:p>
          <a:p>
            <a:r>
              <a:rPr lang="en-GB" sz="1800" dirty="0">
                <a:latin typeface="+mj-lt"/>
              </a:rPr>
              <a:t>Follow us </a:t>
            </a:r>
            <a:r>
              <a:rPr lang="en-GB" sz="1800" b="1" dirty="0">
                <a:solidFill>
                  <a:srgbClr val="00B0F0"/>
                </a:solidFill>
                <a:latin typeface="+mj-lt"/>
              </a:rPr>
              <a:t>@</a:t>
            </a:r>
            <a:r>
              <a:rPr lang="en-GB" sz="1800" b="1" dirty="0" err="1" smtClean="0">
                <a:solidFill>
                  <a:srgbClr val="00B0F0"/>
                </a:solidFill>
                <a:latin typeface="+mj-lt"/>
              </a:rPr>
              <a:t>LondonBDA</a:t>
            </a:r>
            <a:r>
              <a:rPr lang="en-GB" sz="1800" b="1" dirty="0" smtClean="0">
                <a:solidFill>
                  <a:srgbClr val="00B0F0"/>
                </a:solidFill>
                <a:latin typeface="+mj-lt"/>
              </a:rPr>
              <a:t> </a:t>
            </a:r>
            <a:r>
              <a:rPr lang="en-GB" sz="1800" b="1" dirty="0" smtClean="0">
                <a:latin typeface="+mj-lt"/>
              </a:rPr>
              <a:t>(2537 followers- this increased by ~ 1000 after #</a:t>
            </a:r>
            <a:r>
              <a:rPr lang="en-GB" sz="1800" b="1" dirty="0" err="1" smtClean="0">
                <a:latin typeface="+mj-lt"/>
              </a:rPr>
              <a:t>WhatDietitiansDo</a:t>
            </a:r>
            <a:r>
              <a:rPr lang="en-GB" sz="1800" b="1" dirty="0" smtClean="0">
                <a:latin typeface="+mj-lt"/>
              </a:rPr>
              <a:t>)</a:t>
            </a:r>
          </a:p>
          <a:p>
            <a:pPr marL="0" indent="0">
              <a:buNone/>
            </a:pPr>
            <a:endParaRPr lang="en-GB" sz="1800" b="1" dirty="0" smtClean="0">
              <a:latin typeface="+mj-lt"/>
            </a:endParaRPr>
          </a:p>
          <a:p>
            <a:r>
              <a:rPr lang="en-GB" sz="1800" b="1" dirty="0" smtClean="0">
                <a:solidFill>
                  <a:srgbClr val="00B0F0"/>
                </a:solidFill>
                <a:latin typeface="+mj-lt"/>
              </a:rPr>
              <a:t>British Dietetic Association – London Branch Facebook </a:t>
            </a:r>
            <a:r>
              <a:rPr lang="en-GB" sz="1800" b="1" dirty="0" smtClean="0">
                <a:latin typeface="+mj-lt"/>
              </a:rPr>
              <a:t>1680 </a:t>
            </a:r>
            <a:r>
              <a:rPr lang="en-GB" sz="1800" b="1" dirty="0" err="1" smtClean="0">
                <a:latin typeface="+mj-lt"/>
              </a:rPr>
              <a:t>fb</a:t>
            </a:r>
            <a:r>
              <a:rPr lang="en-GB" sz="1800" b="1" dirty="0" smtClean="0">
                <a:latin typeface="+mj-lt"/>
              </a:rPr>
              <a:t> likes and 1705 followers</a:t>
            </a:r>
          </a:p>
          <a:p>
            <a:pPr marL="0" indent="0">
              <a:buNone/>
            </a:pPr>
            <a:endParaRPr lang="en-GB" sz="1800" b="1" dirty="0" smtClean="0">
              <a:latin typeface="+mj-lt"/>
            </a:endParaRPr>
          </a:p>
          <a:p>
            <a:r>
              <a:rPr lang="en-GB" sz="1800" b="1" dirty="0" err="1" smtClean="0">
                <a:solidFill>
                  <a:srgbClr val="00B0F0"/>
                </a:solidFill>
                <a:latin typeface="+mj-lt"/>
              </a:rPr>
              <a:t>Instagram</a:t>
            </a:r>
            <a:r>
              <a:rPr lang="en-GB" sz="1800" b="1" dirty="0" smtClean="0">
                <a:latin typeface="+mj-lt"/>
              </a:rPr>
              <a:t> </a:t>
            </a:r>
            <a:r>
              <a:rPr lang="en-GB" sz="1800" b="1" dirty="0" err="1" smtClean="0">
                <a:latin typeface="+mj-lt"/>
              </a:rPr>
              <a:t>londonbda_Dietitians</a:t>
            </a:r>
            <a:r>
              <a:rPr lang="en-GB" sz="1800" b="1" dirty="0" smtClean="0">
                <a:latin typeface="+mj-lt"/>
              </a:rPr>
              <a:t> (285 followers) </a:t>
            </a:r>
          </a:p>
          <a:p>
            <a:pPr marL="0" indent="0">
              <a:buNone/>
            </a:pPr>
            <a:endParaRPr lang="en-GB" sz="1800" b="1" dirty="0">
              <a:latin typeface="+mj-lt"/>
            </a:endParaRPr>
          </a:p>
          <a:p>
            <a:r>
              <a:rPr lang="en-GB" sz="1800" dirty="0">
                <a:latin typeface="+mj-lt"/>
              </a:rPr>
              <a:t>Videos and slides from previous events available on BDA website (members area</a:t>
            </a:r>
            <a:r>
              <a:rPr lang="en-GB" sz="1800" dirty="0" smtClean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06851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C88682D-27B1-453F-87D6-D50DCE7BB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Update from BDA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D82654B-B2C5-4C1C-8D79-443600B62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>
                <a:latin typeface="+mj-lt"/>
              </a:rPr>
              <a:t>Carlena</a:t>
            </a:r>
            <a:r>
              <a:rPr lang="en-GB" dirty="0" smtClean="0">
                <a:latin typeface="+mj-lt"/>
              </a:rPr>
              <a:t> Roberts has been present at all of our events this year – please ask her any Q’s</a:t>
            </a:r>
          </a:p>
          <a:p>
            <a:pPr marL="0" indent="0">
              <a:buNone/>
            </a:pPr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Duane Mellor also presented pre-elections</a:t>
            </a:r>
          </a:p>
          <a:p>
            <a:endParaRPr lang="en-GB" dirty="0" smtClean="0">
              <a:latin typeface="+mj-lt"/>
            </a:endParaRPr>
          </a:p>
          <a:p>
            <a:r>
              <a:rPr lang="en-GB" dirty="0" smtClean="0">
                <a:latin typeface="+mj-lt"/>
              </a:rPr>
              <a:t>London BDA branch hosted National BDA webinar AGM @King’s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06026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9670F17-5575-4D41-BB07-7E57ABABE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What’s next…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32025A4-69CB-43EE-B6FF-2B675D03E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j-lt"/>
              </a:rPr>
              <a:t>Education grants for members</a:t>
            </a:r>
          </a:p>
          <a:p>
            <a:r>
              <a:rPr lang="en-GB" dirty="0">
                <a:latin typeface="+mj-lt"/>
              </a:rPr>
              <a:t>Events for </a:t>
            </a:r>
            <a:r>
              <a:rPr lang="en-GB" dirty="0" smtClean="0">
                <a:latin typeface="+mj-lt"/>
              </a:rPr>
              <a:t>2019 ? Survey – webinars </a:t>
            </a:r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New work plan in development</a:t>
            </a:r>
          </a:p>
          <a:p>
            <a:endParaRPr lang="en-GB" dirty="0">
              <a:latin typeface="+mj-lt"/>
            </a:endParaRPr>
          </a:p>
          <a:p>
            <a:r>
              <a:rPr lang="en-GB" dirty="0">
                <a:latin typeface="+mj-lt"/>
              </a:rPr>
              <a:t>Always open to suggestions from our members!</a:t>
            </a:r>
          </a:p>
          <a:p>
            <a:pPr lvl="1"/>
            <a:r>
              <a:rPr lang="en-GB" b="1" dirty="0">
                <a:latin typeface="+mj-lt"/>
              </a:rPr>
              <a:t>Contact</a:t>
            </a:r>
            <a:r>
              <a:rPr lang="en-GB" dirty="0">
                <a:latin typeface="+mj-lt"/>
              </a:rPr>
              <a:t>: </a:t>
            </a:r>
            <a:r>
              <a:rPr lang="en-GB" dirty="0">
                <a:solidFill>
                  <a:srgbClr val="00B0F0"/>
                </a:solidFill>
                <a:latin typeface="+mj-lt"/>
              </a:rPr>
              <a:t>BDAlondonbranch@gmail.com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8025982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heme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eme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Custom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D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BDA Template</Template>
  <TotalTime>3497</TotalTime>
  <Words>426</Words>
  <Application>Microsoft Macintosh PowerPoint</Application>
  <PresentationFormat>Overhead</PresentationFormat>
  <Paragraphs>74</Paragraphs>
  <Slides>8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Theme1</vt:lpstr>
      <vt:lpstr>Custom Design</vt:lpstr>
      <vt:lpstr>BDA Powerpoint Template</vt:lpstr>
      <vt:lpstr>Document</vt:lpstr>
      <vt:lpstr>BDA London Branch AGM</vt:lpstr>
      <vt:lpstr>Overview</vt:lpstr>
      <vt:lpstr>Your committee members</vt:lpstr>
      <vt:lpstr>Events </vt:lpstr>
      <vt:lpstr>Finance update</vt:lpstr>
      <vt:lpstr>Media update</vt:lpstr>
      <vt:lpstr>Update from BDA</vt:lpstr>
      <vt:lpstr>What’s next…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in Dietetics</dc:title>
  <dc:creator>Joan Gandy</dc:creator>
  <cp:lastModifiedBy>Sile</cp:lastModifiedBy>
  <cp:revision>94</cp:revision>
  <dcterms:created xsi:type="dcterms:W3CDTF">2018-11-15T15:48:09Z</dcterms:created>
  <dcterms:modified xsi:type="dcterms:W3CDTF">2018-11-15T15:48:29Z</dcterms:modified>
</cp:coreProperties>
</file>